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5"/>
  </p:notesMasterIdLst>
  <p:sldIdLst>
    <p:sldId id="507" r:id="rId4"/>
    <p:sldId id="533" r:id="rId5"/>
    <p:sldId id="614" r:id="rId6"/>
    <p:sldId id="534" r:id="rId7"/>
    <p:sldId id="521" r:id="rId8"/>
    <p:sldId id="520" r:id="rId9"/>
    <p:sldId id="526" r:id="rId10"/>
    <p:sldId id="615" r:id="rId11"/>
    <p:sldId id="527" r:id="rId12"/>
    <p:sldId id="616" r:id="rId13"/>
    <p:sldId id="617" r:id="rId14"/>
  </p:sldIdLst>
  <p:sldSz cx="12192000" cy="6858000"/>
  <p:notesSz cx="7104063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0BB"/>
    <a:srgbClr val="E22463"/>
    <a:srgbClr val="A6A6A6"/>
    <a:srgbClr val="FFE9A3"/>
    <a:srgbClr val="FFE07D"/>
    <a:srgbClr val="A7E8FF"/>
    <a:srgbClr val="EB6793"/>
    <a:srgbClr val="F2F2F2"/>
    <a:srgbClr val="F3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D73C8-6586-4F2A-B6B8-9AF17AAC2EB3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44D09-D86D-4D34-BCFB-73F0173868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44D09-D86D-4D34-BCFB-73F0173868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702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727B3-BE19-4679-B0AD-1FE60BF795B3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5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284-0FAD-4916-A046-ECFE9CE9838C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10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EC5A-A7E7-41A1-81B7-009474AF83F5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84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E837-1A03-4BC5-AB76-0303020FF970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2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4E66-C61F-439D-8619-7F7826B46831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83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A292-8305-4D0C-8103-08F896FA8EA6}" type="datetime1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56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D5638-8373-41A5-8852-BDC5DB7470BB}" type="datetime1">
              <a:rPr lang="fr-FR" smtClean="0"/>
              <a:t>07/11/2024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766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56CF6-B141-4468-9DC4-90974586D763}" type="datetime1">
              <a:rPr lang="fr-FR" smtClean="0"/>
              <a:t>07/11/2024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0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24E4C-7488-4ACE-9C5B-83D045419D16}" type="datetime1">
              <a:rPr lang="fr-FR" smtClean="0"/>
              <a:t>07/11/2024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5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CEF99-E9FA-4428-80C7-4404686E6BD4}" type="datetime1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15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5F167-632D-4978-BC82-34A61F452F89}" type="datetime1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78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1BC3A-21AC-454F-99A1-AF09C11B718A}" type="datetime1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ACD8B-35BA-4E9D-9E37-004DDF0973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75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57543B-916E-2ED9-05E5-0661BAD41866}"/>
              </a:ext>
            </a:extLst>
          </p:cNvPr>
          <p:cNvSpPr txBox="1"/>
          <p:nvPr/>
        </p:nvSpPr>
        <p:spPr>
          <a:xfrm>
            <a:off x="3998720" y="2967487"/>
            <a:ext cx="4434810" cy="683376"/>
          </a:xfrm>
          <a:prstGeom prst="rect">
            <a:avLst/>
          </a:prstGeom>
          <a:solidFill>
            <a:srgbClr val="E22463">
              <a:alpha val="74118"/>
            </a:srgbClr>
          </a:solidFill>
          <a:ln w="12700">
            <a:solidFill>
              <a:srgbClr val="E22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 pratique « Audience Ninjakitchen.fr »</a:t>
            </a:r>
          </a:p>
          <a:p>
            <a:r>
              <a:rPr lang="fr-F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WEBMARKETING SEO SEA – 2A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24AE23-1986-F4A4-BCE0-4E7AC8DEDC13}"/>
              </a:ext>
            </a:extLst>
          </p:cNvPr>
          <p:cNvSpPr txBox="1"/>
          <p:nvPr/>
        </p:nvSpPr>
        <p:spPr>
          <a:xfrm>
            <a:off x="10758569" y="634593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11.2023</a:t>
            </a:r>
          </a:p>
        </p:txBody>
      </p:sp>
    </p:spTree>
    <p:extLst>
      <p:ext uri="{BB962C8B-B14F-4D97-AF65-F5344CB8AC3E}">
        <p14:creationId xmlns:p14="http://schemas.microsoft.com/office/powerpoint/2010/main" val="360820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B0ECE9E-88A9-A625-5691-D5F269C12350}"/>
              </a:ext>
            </a:extLst>
          </p:cNvPr>
          <p:cNvSpPr txBox="1"/>
          <p:nvPr/>
        </p:nvSpPr>
        <p:spPr>
          <a:xfrm>
            <a:off x="187908" y="184666"/>
            <a:ext cx="4490622" cy="307777"/>
          </a:xfrm>
          <a:prstGeom prst="rect">
            <a:avLst/>
          </a:prstGeom>
          <a:solidFill>
            <a:srgbClr val="E22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Axes amélioration du site internet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81E054-963C-328A-9147-4948CBF4051D}"/>
              </a:ext>
            </a:extLst>
          </p:cNvPr>
          <p:cNvSpPr txBox="1"/>
          <p:nvPr/>
        </p:nvSpPr>
        <p:spPr>
          <a:xfrm>
            <a:off x="525262" y="757847"/>
            <a:ext cx="110245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lphaLcParenR"/>
            </a:pPr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Proposer des actions priorisées sur chacun des 4 piliers SEO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cf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cours 1ere année)</a:t>
            </a:r>
          </a:p>
          <a:p>
            <a:pPr lvl="2"/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Bien s’assurer que les incontournables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eCommerce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sont-ils mis en œuvre (cours 2ieme année)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Proposer nouvelle navigation / arborescence optimisée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(orientée cluster)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Comment mieux intégrer son site dans les différents sites du groupe ?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421ED8E-49A3-85D3-BB5F-77CEC76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10</a:t>
            </a:fld>
            <a:endParaRPr lang="fr-FR"/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456DA0F0-8293-CB92-C4EE-63B4B84292DF}"/>
              </a:ext>
            </a:extLst>
          </p:cNvPr>
          <p:cNvSpPr/>
          <p:nvPr/>
        </p:nvSpPr>
        <p:spPr>
          <a:xfrm>
            <a:off x="205666" y="184666"/>
            <a:ext cx="319596" cy="307777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4955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B0ECE9E-88A9-A625-5691-D5F269C12350}"/>
              </a:ext>
            </a:extLst>
          </p:cNvPr>
          <p:cNvSpPr txBox="1"/>
          <p:nvPr/>
        </p:nvSpPr>
        <p:spPr>
          <a:xfrm>
            <a:off x="187908" y="184666"/>
            <a:ext cx="4490622" cy="307777"/>
          </a:xfrm>
          <a:prstGeom prst="rect">
            <a:avLst/>
          </a:prstGeom>
          <a:solidFill>
            <a:srgbClr val="E22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Actions commerciales pour Noël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81E054-963C-328A-9147-4948CBF4051D}"/>
              </a:ext>
            </a:extLst>
          </p:cNvPr>
          <p:cNvSpPr txBox="1"/>
          <p:nvPr/>
        </p:nvSpPr>
        <p:spPr>
          <a:xfrm>
            <a:off x="525262" y="757847"/>
            <a:ext cx="11024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lphaLcParenR"/>
            </a:pPr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Côté réseaux sociaux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Côté publicité &gt; proposer 1 publicité pour chacun des profils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100" b="1" dirty="0">
                <a:solidFill>
                  <a:schemeClr val="bg2">
                    <a:lumMod val="50000"/>
                  </a:schemeClr>
                </a:solidFill>
              </a:rPr>
              <a:t>Autre ?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421ED8E-49A3-85D3-BB5F-77CEC76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11</a:t>
            </a:fld>
            <a:endParaRPr lang="fr-FR"/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456DA0F0-8293-CB92-C4EE-63B4B84292DF}"/>
              </a:ext>
            </a:extLst>
          </p:cNvPr>
          <p:cNvSpPr/>
          <p:nvPr/>
        </p:nvSpPr>
        <p:spPr>
          <a:xfrm>
            <a:off x="205666" y="184666"/>
            <a:ext cx="319596" cy="307777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9040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5E5C732E-5C9A-2FEF-84E9-C0586CEB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407"/>
            <a:ext cx="12192000" cy="58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9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e 28">
            <a:extLst>
              <a:ext uri="{FF2B5EF4-FFF2-40B4-BE49-F238E27FC236}">
                <a16:creationId xmlns:a16="http://schemas.microsoft.com/office/drawing/2014/main" id="{05D16ECB-5834-531F-6362-5E199CF952FE}"/>
              </a:ext>
            </a:extLst>
          </p:cNvPr>
          <p:cNvGrpSpPr/>
          <p:nvPr/>
        </p:nvGrpSpPr>
        <p:grpSpPr>
          <a:xfrm>
            <a:off x="2067560" y="2585720"/>
            <a:ext cx="9220200" cy="2331384"/>
            <a:chOff x="2067560" y="2697480"/>
            <a:chExt cx="9220200" cy="233138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90E6BB70-6599-34F9-2F7A-CA992E5F73C9}"/>
                </a:ext>
              </a:extLst>
            </p:cNvPr>
            <p:cNvSpPr/>
            <p:nvPr/>
          </p:nvSpPr>
          <p:spPr>
            <a:xfrm>
              <a:off x="2265680" y="2845416"/>
              <a:ext cx="8696960" cy="58358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Rapport Etonnement (mini audit &amp; benchmark)</a:t>
              </a:r>
            </a:p>
          </p:txBody>
        </p:sp>
        <p:sp>
          <p:nvSpPr>
            <p:cNvPr id="12" name="Flèche : droite à entaille 11">
              <a:extLst>
                <a:ext uri="{FF2B5EF4-FFF2-40B4-BE49-F238E27FC236}">
                  <a16:creationId xmlns:a16="http://schemas.microsoft.com/office/drawing/2014/main" id="{B5E5ADFE-8EC1-B45D-E56C-EA7014DF146D}"/>
                </a:ext>
              </a:extLst>
            </p:cNvPr>
            <p:cNvSpPr/>
            <p:nvPr/>
          </p:nvSpPr>
          <p:spPr>
            <a:xfrm>
              <a:off x="2424085" y="3576936"/>
              <a:ext cx="599440" cy="325120"/>
            </a:xfrm>
            <a:prstGeom prst="notched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8562101-25D8-3014-4C61-2DB2D7C723BD}"/>
                </a:ext>
              </a:extLst>
            </p:cNvPr>
            <p:cNvSpPr txBox="1"/>
            <p:nvPr/>
          </p:nvSpPr>
          <p:spPr>
            <a:xfrm>
              <a:off x="3220720" y="3551536"/>
              <a:ext cx="806704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Faiblesses sur les facteurs d’audience + conversion ( &amp; quelques points forts)</a:t>
              </a:r>
            </a:p>
            <a:p>
              <a:r>
                <a:rPr lang="fr-FR" dirty="0">
                  <a:solidFill>
                    <a:schemeClr val="accent1"/>
                  </a:solidFill>
                </a:rPr>
                <a:t>. Double regard : client novice // expert marketing &amp; </a:t>
              </a:r>
              <a:r>
                <a:rPr lang="fr-FR" dirty="0" err="1">
                  <a:solidFill>
                    <a:schemeClr val="accent1"/>
                  </a:solidFill>
                </a:rPr>
                <a:t>seo</a:t>
              </a:r>
              <a:endParaRPr lang="fr-FR" dirty="0">
                <a:solidFill>
                  <a:schemeClr val="accent1"/>
                </a:solidFill>
              </a:endParaRPr>
            </a:p>
            <a:p>
              <a:r>
                <a:rPr lang="fr-FR" dirty="0">
                  <a:solidFill>
                    <a:schemeClr val="accent1"/>
                  </a:solidFill>
                </a:rPr>
                <a:t>. Prendre en compte le contexte (type de site &amp; autres sites &amp; réseaux sociaux)</a:t>
              </a:r>
            </a:p>
            <a:p>
              <a:r>
                <a:rPr lang="fr-FR" dirty="0"/>
                <a:t>&gt;&gt; Analyse Efficacité site / Problèmes 4 piliers / Animation Réseaux Sociaux</a:t>
              </a:r>
            </a:p>
            <a:p>
              <a:r>
                <a:rPr lang="fr-FR" dirty="0"/>
                <a:t>&gt;&gt; Les concurrents font-ils mieux et sur quoi ? </a:t>
              </a:r>
              <a:r>
                <a:rPr lang="fr-FR" sz="1200" dirty="0"/>
                <a:t>(les clients peuvent-ils être tentés d’aller voir ailleurs ?)</a:t>
              </a:r>
              <a:endParaRPr lang="fr-FR" dirty="0"/>
            </a:p>
          </p:txBody>
        </p:sp>
        <p:sp>
          <p:nvSpPr>
            <p:cNvPr id="22" name="Organigramme : Connecteur 21">
              <a:extLst>
                <a:ext uri="{FF2B5EF4-FFF2-40B4-BE49-F238E27FC236}">
                  <a16:creationId xmlns:a16="http://schemas.microsoft.com/office/drawing/2014/main" id="{33682D66-07C0-57C8-DB9A-A8D239FC53D6}"/>
                </a:ext>
              </a:extLst>
            </p:cNvPr>
            <p:cNvSpPr/>
            <p:nvPr/>
          </p:nvSpPr>
          <p:spPr>
            <a:xfrm>
              <a:off x="2067560" y="2697480"/>
              <a:ext cx="396240" cy="385464"/>
            </a:xfrm>
            <a:prstGeom prst="flowChartConnector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2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BA1C0BB-B778-2C9E-5298-2846EF7FF66A}"/>
              </a:ext>
            </a:extLst>
          </p:cNvPr>
          <p:cNvGrpSpPr/>
          <p:nvPr/>
        </p:nvGrpSpPr>
        <p:grpSpPr>
          <a:xfrm>
            <a:off x="2067560" y="5118548"/>
            <a:ext cx="8895080" cy="1270308"/>
            <a:chOff x="2067560" y="4681668"/>
            <a:chExt cx="8895080" cy="1270308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FE7F1B5E-237A-A7E0-6ACB-516F46D703F6}"/>
                </a:ext>
              </a:extLst>
            </p:cNvPr>
            <p:cNvSpPr/>
            <p:nvPr/>
          </p:nvSpPr>
          <p:spPr>
            <a:xfrm>
              <a:off x="2265680" y="4851124"/>
              <a:ext cx="8696960" cy="58358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Formalisation Plan d’action (Audience + Conversion)</a:t>
              </a:r>
            </a:p>
          </p:txBody>
        </p:sp>
        <p:sp>
          <p:nvSpPr>
            <p:cNvPr id="14" name="Flèche : droite à entaille 13">
              <a:extLst>
                <a:ext uri="{FF2B5EF4-FFF2-40B4-BE49-F238E27FC236}">
                  <a16:creationId xmlns:a16="http://schemas.microsoft.com/office/drawing/2014/main" id="{E108FA66-80EF-C5DB-D950-4AB94E124377}"/>
                </a:ext>
              </a:extLst>
            </p:cNvPr>
            <p:cNvSpPr/>
            <p:nvPr/>
          </p:nvSpPr>
          <p:spPr>
            <a:xfrm>
              <a:off x="2485045" y="5608044"/>
              <a:ext cx="599440" cy="325120"/>
            </a:xfrm>
            <a:prstGeom prst="notched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09D95D4-A858-0B8A-E913-8CDCEBE98171}"/>
                </a:ext>
              </a:extLst>
            </p:cNvPr>
            <p:cNvSpPr txBox="1"/>
            <p:nvPr/>
          </p:nvSpPr>
          <p:spPr>
            <a:xfrm>
              <a:off x="3281680" y="5582644"/>
              <a:ext cx="619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Structuration / Priorisation des actions (ROI)</a:t>
              </a:r>
            </a:p>
          </p:txBody>
        </p:sp>
        <p:sp>
          <p:nvSpPr>
            <p:cNvPr id="23" name="Organigramme : Connecteur 22">
              <a:extLst>
                <a:ext uri="{FF2B5EF4-FFF2-40B4-BE49-F238E27FC236}">
                  <a16:creationId xmlns:a16="http://schemas.microsoft.com/office/drawing/2014/main" id="{B3ACE188-3AA0-3EAD-7214-63E10F35188C}"/>
                </a:ext>
              </a:extLst>
            </p:cNvPr>
            <p:cNvSpPr/>
            <p:nvPr/>
          </p:nvSpPr>
          <p:spPr>
            <a:xfrm>
              <a:off x="2067560" y="4681668"/>
              <a:ext cx="396240" cy="385464"/>
            </a:xfrm>
            <a:prstGeom prst="flowChartConnector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3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5A8FAB3C-1F67-E8F2-0A26-E145F8031076}"/>
              </a:ext>
            </a:extLst>
          </p:cNvPr>
          <p:cNvGrpSpPr/>
          <p:nvPr/>
        </p:nvGrpSpPr>
        <p:grpSpPr>
          <a:xfrm>
            <a:off x="2067560" y="285834"/>
            <a:ext cx="9220200" cy="2010018"/>
            <a:chOff x="2067560" y="285834"/>
            <a:chExt cx="9220200" cy="2010018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2A254540-6CCE-09F4-BC9C-CEF7B3359D1F}"/>
                </a:ext>
              </a:extLst>
            </p:cNvPr>
            <p:cNvSpPr/>
            <p:nvPr/>
          </p:nvSpPr>
          <p:spPr>
            <a:xfrm>
              <a:off x="2265680" y="412988"/>
              <a:ext cx="8696960" cy="58358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Prise de connaissance Secteur / Concurrence / Besoin</a:t>
              </a:r>
            </a:p>
          </p:txBody>
        </p:sp>
        <p:sp>
          <p:nvSpPr>
            <p:cNvPr id="10" name="Flèche : droite à entaille 9">
              <a:extLst>
                <a:ext uri="{FF2B5EF4-FFF2-40B4-BE49-F238E27FC236}">
                  <a16:creationId xmlns:a16="http://schemas.microsoft.com/office/drawing/2014/main" id="{1770AAA4-ACA0-1113-AC41-89485FADEEB9}"/>
                </a:ext>
              </a:extLst>
            </p:cNvPr>
            <p:cNvSpPr/>
            <p:nvPr/>
          </p:nvSpPr>
          <p:spPr>
            <a:xfrm>
              <a:off x="2383444" y="1515040"/>
              <a:ext cx="681415" cy="325120"/>
            </a:xfrm>
            <a:prstGeom prst="notched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34412EF-2711-932E-4FCB-E28A347B1799}"/>
                </a:ext>
              </a:extLst>
            </p:cNvPr>
            <p:cNvSpPr txBox="1"/>
            <p:nvPr/>
          </p:nvSpPr>
          <p:spPr>
            <a:xfrm>
              <a:off x="3180080" y="1489640"/>
              <a:ext cx="810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Profils clients / Attentes / Parcours / Tendances / Produits / Usages commerciaux</a:t>
              </a:r>
            </a:p>
          </p:txBody>
        </p:sp>
        <p:sp>
          <p:nvSpPr>
            <p:cNvPr id="16" name="Flèche : droite à entaille 15">
              <a:extLst>
                <a:ext uri="{FF2B5EF4-FFF2-40B4-BE49-F238E27FC236}">
                  <a16:creationId xmlns:a16="http://schemas.microsoft.com/office/drawing/2014/main" id="{0602A14D-ED3D-4251-C0B9-347491DB10A2}"/>
                </a:ext>
              </a:extLst>
            </p:cNvPr>
            <p:cNvSpPr/>
            <p:nvPr/>
          </p:nvSpPr>
          <p:spPr>
            <a:xfrm>
              <a:off x="2383444" y="1058440"/>
              <a:ext cx="681415" cy="325120"/>
            </a:xfrm>
            <a:prstGeom prst="notched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90C3D6E-81F0-A0D2-90B6-7586BA8CD090}"/>
                </a:ext>
              </a:extLst>
            </p:cNvPr>
            <p:cNvSpPr txBox="1"/>
            <p:nvPr/>
          </p:nvSpPr>
          <p:spPr>
            <a:xfrm>
              <a:off x="3180079" y="1033040"/>
              <a:ext cx="6929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Enjeux du client / Attentes / Contexte client / Evolutions à venir</a:t>
              </a:r>
            </a:p>
          </p:txBody>
        </p:sp>
        <p:sp>
          <p:nvSpPr>
            <p:cNvPr id="21" name="Organigramme : Connecteur 20">
              <a:extLst>
                <a:ext uri="{FF2B5EF4-FFF2-40B4-BE49-F238E27FC236}">
                  <a16:creationId xmlns:a16="http://schemas.microsoft.com/office/drawing/2014/main" id="{AF1C0AC6-A127-98A8-32E0-4BC87FBD9612}"/>
                </a:ext>
              </a:extLst>
            </p:cNvPr>
            <p:cNvSpPr/>
            <p:nvPr/>
          </p:nvSpPr>
          <p:spPr>
            <a:xfrm>
              <a:off x="2067560" y="285834"/>
              <a:ext cx="396240" cy="385464"/>
            </a:xfrm>
            <a:prstGeom prst="flowChartConnector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1</a:t>
              </a:r>
            </a:p>
          </p:txBody>
        </p:sp>
        <p:sp>
          <p:nvSpPr>
            <p:cNvPr id="30" name="Flèche : droite à entaille 29">
              <a:extLst>
                <a:ext uri="{FF2B5EF4-FFF2-40B4-BE49-F238E27FC236}">
                  <a16:creationId xmlns:a16="http://schemas.microsoft.com/office/drawing/2014/main" id="{EE46D74D-74DA-4DE7-244D-D0C6D90A659C}"/>
                </a:ext>
              </a:extLst>
            </p:cNvPr>
            <p:cNvSpPr/>
            <p:nvPr/>
          </p:nvSpPr>
          <p:spPr>
            <a:xfrm>
              <a:off x="2383444" y="1951920"/>
              <a:ext cx="681415" cy="325120"/>
            </a:xfrm>
            <a:prstGeom prst="notchedRight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CE219F5-F91B-4DAE-5F8D-E0B29FC0F6CB}"/>
                </a:ext>
              </a:extLst>
            </p:cNvPr>
            <p:cNvSpPr txBox="1"/>
            <p:nvPr/>
          </p:nvSpPr>
          <p:spPr>
            <a:xfrm>
              <a:off x="3180080" y="1926520"/>
              <a:ext cx="810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Concurrents / Niveau de concurrence / Atouts</a:t>
              </a:r>
            </a:p>
          </p:txBody>
        </p: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AC4F776F-6DF9-7288-DED6-4D9D25AE551D}"/>
              </a:ext>
            </a:extLst>
          </p:cNvPr>
          <p:cNvSpPr txBox="1"/>
          <p:nvPr/>
        </p:nvSpPr>
        <p:spPr>
          <a:xfrm>
            <a:off x="3088640" y="6343412"/>
            <a:ext cx="8615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Usage de ce qui a été vu en cours (SEO SEA 1</a:t>
            </a:r>
            <a:r>
              <a:rPr lang="fr-FR" sz="1600" i="1" baseline="30000" dirty="0"/>
              <a:t>ière</a:t>
            </a:r>
            <a:r>
              <a:rPr lang="fr-FR" sz="1600" i="1" dirty="0"/>
              <a:t> &amp; 2ieme année), y compris techniques avancées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EF17EBB-30C5-C169-6CF2-CEBF8370F2A3}"/>
              </a:ext>
            </a:extLst>
          </p:cNvPr>
          <p:cNvSpPr txBox="1"/>
          <p:nvPr/>
        </p:nvSpPr>
        <p:spPr>
          <a:xfrm rot="16200000">
            <a:off x="-2236959" y="3317189"/>
            <a:ext cx="576118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Démarche empruntée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CA53E7-CE7B-9041-F9C3-8F8BEAEB7DFA}"/>
              </a:ext>
            </a:extLst>
          </p:cNvPr>
          <p:cNvSpPr/>
          <p:nvPr/>
        </p:nvSpPr>
        <p:spPr>
          <a:xfrm>
            <a:off x="1757779" y="5015883"/>
            <a:ext cx="9818703" cy="1748901"/>
          </a:xfrm>
          <a:prstGeom prst="rect">
            <a:avLst/>
          </a:prstGeom>
          <a:noFill/>
          <a:ln w="28575">
            <a:solidFill>
              <a:srgbClr val="E224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50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EBDFAD-8EE8-A9F1-2C93-B5B678BAE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985421"/>
            <a:ext cx="11052699" cy="5246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/>
              <a:t>Le PDG de l’entreprise Ninjakitchen.fr vous demande de l’aide pour préparer au mieux ses ventes de Noël sur sa gamme </a:t>
            </a:r>
            <a:r>
              <a:rPr lang="fr-FR" sz="1400" dirty="0" err="1"/>
              <a:t>AirFryer</a:t>
            </a:r>
            <a:r>
              <a:rPr lang="fr-FR" sz="1400" dirty="0"/>
              <a:t>. Pour cela il souhaite améliorer rapidement son site et définir avec la bonne approche à emprunter côté communication / publicité, afin de maximiser ses ventes sur les 5 dernières semaines cruciales de l’année 2024. Pour cela, il a besoin de plusieurs éclairages (pour la gamme de produit de type </a:t>
            </a:r>
            <a:r>
              <a:rPr lang="fr-FR" sz="1400" dirty="0" err="1"/>
              <a:t>AirFryer</a:t>
            </a:r>
            <a:r>
              <a:rPr lang="fr-FR" sz="1400" dirty="0"/>
              <a:t>) : 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b="1" dirty="0"/>
              <a:t>Quels sont ses 3 principaux concurrents en termes d’audience SERP ? </a:t>
            </a:r>
          </a:p>
          <a:p>
            <a:pPr lvl="1"/>
            <a:r>
              <a:rPr lang="fr-FR" sz="1400" dirty="0"/>
              <a:t>Y-a-t-il des challengers à surveiller ? </a:t>
            </a:r>
          </a:p>
          <a:p>
            <a:pPr lvl="1"/>
            <a:r>
              <a:rPr lang="fr-FR" sz="1400" dirty="0"/>
              <a:t>Quels sont leurs atouts / faiblesses respectifs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b="1" dirty="0"/>
              <a:t>Quelles sont les tendances lourdes du marché ? Les nouveautés ou attentes des clients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b="1" dirty="0"/>
              <a:t>Quelles sont les 3 profils type à cibler dans sa communication ?</a:t>
            </a:r>
          </a:p>
          <a:p>
            <a:pPr lvl="1"/>
            <a:r>
              <a:rPr lang="fr-FR" sz="1400" dirty="0"/>
              <a:t>Détailler pour chacun leur parcours digital, leurs attentes, et les expressions à viser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b="1" dirty="0"/>
              <a:t>Quels sont les axes d’amélioration de son site internet ?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400" b="1" dirty="0"/>
              <a:t>Proposer des actions priorisées sur les 4 piliers SEO </a:t>
            </a:r>
            <a:r>
              <a:rPr lang="fr-FR" sz="1400" dirty="0"/>
              <a:t>(</a:t>
            </a:r>
            <a:r>
              <a:rPr lang="fr-FR" sz="1400" dirty="0" err="1"/>
              <a:t>cf</a:t>
            </a:r>
            <a:r>
              <a:rPr lang="fr-FR" sz="1400" dirty="0"/>
              <a:t> cours 1ère année)</a:t>
            </a:r>
          </a:p>
          <a:p>
            <a:pPr lvl="2"/>
            <a:r>
              <a:rPr lang="fr-FR" sz="1400" dirty="0"/>
              <a:t>Bien s’assurer que les incontournables </a:t>
            </a:r>
            <a:r>
              <a:rPr lang="fr-FR" sz="1400" dirty="0" err="1"/>
              <a:t>eCommerce</a:t>
            </a:r>
            <a:r>
              <a:rPr lang="fr-FR" sz="1400" dirty="0"/>
              <a:t> sont-ils mis en œuvre (cours 2ième année)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400" b="1" dirty="0"/>
              <a:t>Proposer nouvelle navigation / arborescence optimisée </a:t>
            </a:r>
            <a:r>
              <a:rPr lang="fr-FR" sz="1400" dirty="0"/>
              <a:t>(orientée cluster)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400" b="1" dirty="0"/>
              <a:t>Comment mieux intégrer son site dans les différents sites du groupe ?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1400" b="1" dirty="0"/>
              <a:t>Quelles actions commerciales pour Noël mettre en œuvre ?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400" b="1" dirty="0"/>
              <a:t>Côté réseaux sociaux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400" b="1" dirty="0"/>
              <a:t>Côté publicité &gt; proposer 1 publicité pour chacun des profils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fr-FR" sz="1400" b="1" dirty="0"/>
              <a:t>Autre ?</a:t>
            </a:r>
          </a:p>
          <a:p>
            <a:pPr marL="0" indent="0">
              <a:buNone/>
            </a:pPr>
            <a:r>
              <a:rPr lang="fr-FR" sz="1400" b="1" dirty="0">
                <a:highlight>
                  <a:srgbClr val="F2A0BB"/>
                </a:highlight>
              </a:rPr>
              <a:t>Vous formaliserez votre analyse et vos recommandations de manière claire et professionnelle (en utilisant toute la palette de connaissance apportée lors du cours 1iere/2ième année). Plusieurs éléments ont été largement amorcés pendant le cours (en travail de groupe) et commentés en séance (debrief collectif). La trame du document </a:t>
            </a:r>
            <a:r>
              <a:rPr lang="fr-FR" sz="1400" b="1" dirty="0" err="1">
                <a:highlight>
                  <a:srgbClr val="F2A0BB"/>
                </a:highlight>
              </a:rPr>
              <a:t>ppt</a:t>
            </a:r>
            <a:r>
              <a:rPr lang="fr-FR" sz="1400" b="1" dirty="0">
                <a:highlight>
                  <a:srgbClr val="F2A0BB"/>
                </a:highlight>
              </a:rPr>
              <a:t> est proposée ci-après.</a:t>
            </a:r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229749-6AD7-3842-5957-9E0818B8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4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8086F65-D282-971B-E2D0-E2ABBAD9B9D5}"/>
              </a:ext>
            </a:extLst>
          </p:cNvPr>
          <p:cNvSpPr txBox="1"/>
          <p:nvPr/>
        </p:nvSpPr>
        <p:spPr>
          <a:xfrm>
            <a:off x="914400" y="372862"/>
            <a:ext cx="579711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Enoncé du cas pratique / attente client</a:t>
            </a:r>
          </a:p>
        </p:txBody>
      </p:sp>
    </p:spTree>
    <p:extLst>
      <p:ext uri="{BB962C8B-B14F-4D97-AF65-F5344CB8AC3E}">
        <p14:creationId xmlns:p14="http://schemas.microsoft.com/office/powerpoint/2010/main" val="95342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557543B-916E-2ED9-05E5-0661BAD41866}"/>
              </a:ext>
            </a:extLst>
          </p:cNvPr>
          <p:cNvSpPr txBox="1"/>
          <p:nvPr/>
        </p:nvSpPr>
        <p:spPr>
          <a:xfrm>
            <a:off x="3998720" y="2967487"/>
            <a:ext cx="4434810" cy="683376"/>
          </a:xfrm>
          <a:prstGeom prst="rect">
            <a:avLst/>
          </a:prstGeom>
          <a:noFill/>
          <a:ln w="12700">
            <a:solidFill>
              <a:srgbClr val="E224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fr-F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>
                <a:solidFill>
                  <a:srgbClr val="E224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Optimisation Audience </a:t>
            </a:r>
            <a:r>
              <a:rPr lang="fr-FR" dirty="0">
                <a:solidFill>
                  <a:srgbClr val="E224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ninjakitchen.fr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BD9773-0C23-26BC-C307-EE03771372AF}"/>
              </a:ext>
            </a:extLst>
          </p:cNvPr>
          <p:cNvSpPr txBox="1"/>
          <p:nvPr/>
        </p:nvSpPr>
        <p:spPr>
          <a:xfrm>
            <a:off x="6096001" y="3650863"/>
            <a:ext cx="233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Noms des Etudiants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7660D47E-D91B-31BD-4BC4-0190F920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5BACD8B-35BA-4E9D-9E37-004DDF09736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927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ABA8BCE-6ADB-1A9E-F07B-3FA191919F0B}"/>
              </a:ext>
            </a:extLst>
          </p:cNvPr>
          <p:cNvSpPr txBox="1"/>
          <p:nvPr/>
        </p:nvSpPr>
        <p:spPr>
          <a:xfrm>
            <a:off x="443883" y="443883"/>
            <a:ext cx="379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Conclusion sur le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5E25EC-17FC-D711-8940-9E00AF5D7679}"/>
              </a:ext>
            </a:extLst>
          </p:cNvPr>
          <p:cNvSpPr txBox="1"/>
          <p:nvPr/>
        </p:nvSpPr>
        <p:spPr>
          <a:xfrm>
            <a:off x="541538" y="994299"/>
            <a:ext cx="10147177" cy="52629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Conclure de manière synthétique sur les 3 points afin de conseiller efficacement le client</a:t>
            </a:r>
          </a:p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&lt;!&gt; Cette conclusion ne peut être écrite que lorsque vous aurez rédiger les pages suivantes (seule l’étude détaillée permet de rédiger une conclusion efficace)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400" b="1" dirty="0">
                <a:solidFill>
                  <a:schemeClr val="bg1">
                    <a:lumMod val="50000"/>
                  </a:schemeClr>
                </a:solidFill>
              </a:rPr>
              <a:t>Situation actuelle en termes de SEO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La concurrence (utiliser les enseignements des tableaux benchmark concurrents),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Les faiblesses techniques / contenus / popularité / UX</a:t>
            </a:r>
          </a:p>
          <a:p>
            <a:pPr marL="342900" indent="-342900">
              <a:buFont typeface="+mj-lt"/>
              <a:buAutoNum type="arabicPeriod"/>
            </a:pP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1400" b="1" dirty="0">
                <a:solidFill>
                  <a:schemeClr val="bg1">
                    <a:lumMod val="50000"/>
                  </a:schemeClr>
                </a:solidFill>
              </a:rPr>
              <a:t>Ce que vous préconisez pour transformer le site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Afin qu’il soit plus clair / plus utile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Afin de garantir un taux de transformation à l’état de l’art</a:t>
            </a:r>
          </a:p>
          <a:p>
            <a:pPr lvl="1"/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-342900">
              <a:buFont typeface="+mj-lt"/>
              <a:buAutoNum type="arabicPeriod" startAt="3"/>
            </a:pPr>
            <a:r>
              <a:rPr lang="fr-FR" sz="1400" b="1" dirty="0">
                <a:solidFill>
                  <a:schemeClr val="bg1">
                    <a:lumMod val="50000"/>
                  </a:schemeClr>
                </a:solidFill>
              </a:rPr>
              <a:t>Ce que vous préconisez pour booster l’audience du site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Avoir une approche globale au-delà du site web (réseaux sociaux, pub,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Quelles techniques avancées utiliser ?</a:t>
            </a:r>
          </a:p>
          <a:p>
            <a:pPr lvl="1"/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  <a:p>
            <a:endParaRPr lang="fr-FR" sz="1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D739EE-B12F-9231-6868-E1428CC3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626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52EE641-B37E-D8B4-8648-67E4B9E3DCD3}"/>
              </a:ext>
            </a:extLst>
          </p:cNvPr>
          <p:cNvSpPr txBox="1"/>
          <p:nvPr/>
        </p:nvSpPr>
        <p:spPr>
          <a:xfrm>
            <a:off x="115409" y="106532"/>
            <a:ext cx="4687410" cy="307777"/>
          </a:xfrm>
          <a:prstGeom prst="rect">
            <a:avLst/>
          </a:prstGeom>
          <a:solidFill>
            <a:srgbClr val="E22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Le top 3 concurrents (forces/faiblesses)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421ED8E-49A3-85D3-BB5F-77CEC76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7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F75DEC-1E53-39A9-835D-449316761E00}"/>
              </a:ext>
            </a:extLst>
          </p:cNvPr>
          <p:cNvSpPr txBox="1"/>
          <p:nvPr/>
        </p:nvSpPr>
        <p:spPr>
          <a:xfrm>
            <a:off x="390617" y="586814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 Challengers à surveiller ?</a:t>
            </a:r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93A9CBB3-5D75-07C6-4F74-C4FD23CDEFC0}"/>
              </a:ext>
            </a:extLst>
          </p:cNvPr>
          <p:cNvSpPr/>
          <p:nvPr/>
        </p:nvSpPr>
        <p:spPr>
          <a:xfrm>
            <a:off x="124287" y="106531"/>
            <a:ext cx="319596" cy="307777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596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52EE641-B37E-D8B4-8648-67E4B9E3DCD3}"/>
              </a:ext>
            </a:extLst>
          </p:cNvPr>
          <p:cNvSpPr txBox="1"/>
          <p:nvPr/>
        </p:nvSpPr>
        <p:spPr>
          <a:xfrm>
            <a:off x="115409" y="106532"/>
            <a:ext cx="4687410" cy="307777"/>
          </a:xfrm>
          <a:prstGeom prst="rect">
            <a:avLst/>
          </a:prstGeom>
          <a:solidFill>
            <a:srgbClr val="E22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Le marché du </a:t>
            </a:r>
            <a:r>
              <a:rPr lang="fr-FR" sz="1400" dirty="0" err="1">
                <a:solidFill>
                  <a:schemeClr val="bg1"/>
                </a:solidFill>
              </a:rPr>
              <a:t>AirFryer</a:t>
            </a:r>
            <a:r>
              <a:rPr lang="fr-FR" sz="1400" dirty="0">
                <a:solidFill>
                  <a:schemeClr val="bg1"/>
                </a:solidFill>
              </a:rPr>
              <a:t> : tendances, perspectives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421ED8E-49A3-85D3-BB5F-77CEC76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8</a:t>
            </a:fld>
            <a:endParaRPr lang="fr-FR"/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7B44AF86-2767-5242-5C8B-CBD901C85EE4}"/>
              </a:ext>
            </a:extLst>
          </p:cNvPr>
          <p:cNvSpPr/>
          <p:nvPr/>
        </p:nvSpPr>
        <p:spPr>
          <a:xfrm>
            <a:off x="124287" y="106531"/>
            <a:ext cx="319596" cy="307777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3941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>
            <a:extLst>
              <a:ext uri="{FF2B5EF4-FFF2-40B4-BE49-F238E27FC236}">
                <a16:creationId xmlns:a16="http://schemas.microsoft.com/office/drawing/2014/main" id="{8B0ECE9E-88A9-A625-5691-D5F269C12350}"/>
              </a:ext>
            </a:extLst>
          </p:cNvPr>
          <p:cNvSpPr txBox="1"/>
          <p:nvPr/>
        </p:nvSpPr>
        <p:spPr>
          <a:xfrm>
            <a:off x="223420" y="166910"/>
            <a:ext cx="4490622" cy="307777"/>
          </a:xfrm>
          <a:prstGeom prst="rect">
            <a:avLst/>
          </a:prstGeom>
          <a:solidFill>
            <a:srgbClr val="E224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Top 3 profils Client à viser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281E054-963C-328A-9147-4948CBF4051D}"/>
              </a:ext>
            </a:extLst>
          </p:cNvPr>
          <p:cNvSpPr txBox="1"/>
          <p:nvPr/>
        </p:nvSpPr>
        <p:spPr>
          <a:xfrm>
            <a:off x="392096" y="624681"/>
            <a:ext cx="54227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Dans un tableau préciser les 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</a:rPr>
              <a:t>personas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 visés (client type) avec pour chacun d’eux :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Age / CSP / Profil type / Localisation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Ses centres d’intérêts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Besoins dans notre thématique (« son problème » / sa 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</a:rPr>
              <a:t>frustraction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Critères de choix / décision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Objections / freins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Parcours client : d’où il vient/canaux/quand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Autres sites utilisés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Mode de contact privilégié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Etc.</a:t>
            </a:r>
            <a:endParaRPr lang="fr-FR" sz="1600" dirty="0">
              <a:solidFill>
                <a:schemeClr val="bg1">
                  <a:lumMod val="65000"/>
                </a:schemeClr>
              </a:solidFill>
            </a:endParaRPr>
          </a:p>
          <a:p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Cf support de cours 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E421ED8E-49A3-85D3-BB5F-77CEC768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ACD8B-35BA-4E9D-9E37-004DDF09736E}" type="slidenum">
              <a:rPr lang="fr-FR" smtClean="0"/>
              <a:t>9</a:t>
            </a:fld>
            <a:endParaRPr lang="fr-FR"/>
          </a:p>
        </p:txBody>
      </p: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5648DD51-0F8B-19D1-4A21-1B5DDE0C5261}"/>
              </a:ext>
            </a:extLst>
          </p:cNvPr>
          <p:cNvSpPr/>
          <p:nvPr/>
        </p:nvSpPr>
        <p:spPr>
          <a:xfrm>
            <a:off x="242655" y="166910"/>
            <a:ext cx="319596" cy="307777"/>
          </a:xfrm>
          <a:prstGeom prst="flowChartConnector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705339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58D7E31246BC428B81D5ADE5CFDFC7" ma:contentTypeVersion="1" ma:contentTypeDescription="Crée un document." ma:contentTypeScope="" ma:versionID="1d0c7c3d555ca2797b693b018d9f4ce3">
  <xsd:schema xmlns:xsd="http://www.w3.org/2001/XMLSchema" xmlns:xs="http://www.w3.org/2001/XMLSchema" xmlns:p="http://schemas.microsoft.com/office/2006/metadata/properties" xmlns:ns2="90c32b1b-bd06-46e7-a954-5ad80bcf2c33" targetNamespace="http://schemas.microsoft.com/office/2006/metadata/properties" ma:root="true" ma:fieldsID="db76ffc303529abcd4f67cfc1b9bed5b" ns2:_="">
    <xsd:import namespace="90c32b1b-bd06-46e7-a954-5ad80bcf2c33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c32b1b-bd06-46e7-a954-5ad80bcf2c3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ABB585-A322-4A24-8888-1B4E19D9A7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c32b1b-bd06-46e7-a954-5ad80bcf2c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81A9450-6F84-455A-9005-17C708B722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19578</TotalTime>
  <Words>801</Words>
  <Application>Microsoft Office PowerPoint</Application>
  <PresentationFormat>Grand écran</PresentationFormat>
  <Paragraphs>101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 Desrousseaux</dc:creator>
  <cp:lastModifiedBy>Ziyad  OSSART</cp:lastModifiedBy>
  <cp:revision>2771</cp:revision>
  <cp:lastPrinted>2022-10-20T07:50:21Z</cp:lastPrinted>
  <dcterms:created xsi:type="dcterms:W3CDTF">2016-11-30T07:53:23Z</dcterms:created>
  <dcterms:modified xsi:type="dcterms:W3CDTF">2024-11-07T17:41:59Z</dcterms:modified>
</cp:coreProperties>
</file>