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0" r:id="rId4"/>
    <p:sldId id="261" r:id="rId6"/>
    <p:sldId id="266" r:id="rId7"/>
    <p:sldId id="262" r:id="rId8"/>
    <p:sldId id="264" r:id="rId9"/>
    <p:sldId id="265" r:id="rId10"/>
    <p:sldId id="268" r:id="rId11"/>
    <p:sldId id="271" r:id="rId12"/>
    <p:sldId id="278" r:id="rId13"/>
    <p:sldId id="272" r:id="rId14"/>
    <p:sldId id="274" r:id="rId15"/>
    <p:sldId id="275" r:id="rId16"/>
    <p:sldId id="276" r:id="rId17"/>
    <p:sldId id="287" r:id="rId18"/>
    <p:sldId id="273" r:id="rId19"/>
    <p:sldId id="26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54300"/>
            <a:ext cx="9144000" cy="106209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cxnSp>
        <p:nvCxnSpPr>
          <p:cNvPr id="20" name="Straight Connector 20@|9FFC:0|FBC:0|LFC:16777215|LBC:16777215"/>
          <p:cNvCxnSpPr/>
          <p:nvPr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1@|1FFC:16777215|FBC:16777215|LFC:16777215|LBC:16777215"/>
          <p:cNvSpPr/>
          <p:nvPr/>
        </p:nvSpPr>
        <p:spPr>
          <a:xfrm rot="16200000">
            <a:off x="1250039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Isosceles Triangle 22@|1FFC:16777215|FBC:16777215|LFC:16777215|LBC:16777215"/>
          <p:cNvSpPr/>
          <p:nvPr/>
        </p:nvSpPr>
        <p:spPr>
          <a:xfrm rot="16200000">
            <a:off x="1128415" y="3576922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Isosceles Triangle 23@|1FFC:16777215|FBC:16777215|LFC:16777215|LBC:16777215"/>
          <p:cNvSpPr/>
          <p:nvPr/>
        </p:nvSpPr>
        <p:spPr>
          <a:xfrm rot="16200000">
            <a:off x="1006791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" name="Straight Connector 18@|9FFC:0|FBC:0|LFC:16777215|LBC:16777215"/>
          <p:cNvCxnSpPr/>
          <p:nvPr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6@|1FFC:16777215|FBC:16777215|LFC:16777215|LBC:16777215"/>
          <p:cNvSpPr/>
          <p:nvPr/>
        </p:nvSpPr>
        <p:spPr>
          <a:xfrm rot="5400000" flipH="1">
            <a:off x="1052566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Isosceles Triangle 27@|1FFC:16777215|FBC:16777215|LFC:16777215|LBC:16777215"/>
          <p:cNvSpPr/>
          <p:nvPr/>
        </p:nvSpPr>
        <p:spPr>
          <a:xfrm rot="5400000" flipH="1">
            <a:off x="10635523" y="3564749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Isosceles Triangle 28@|1FFC:16777215|FBC:16777215|LFC:16777215|LBC:16777215"/>
          <p:cNvSpPr/>
          <p:nvPr/>
        </p:nvSpPr>
        <p:spPr>
          <a:xfrm rot="5400000" flipH="1">
            <a:off x="1074537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Freeform 28"/>
          <p:cNvSpPr/>
          <p:nvPr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17532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02400" y="2962800"/>
            <a:ext cx="9784800" cy="32868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306285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737599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07600" y="4082400"/>
            <a:ext cx="9414000" cy="1015200"/>
          </a:xfrm>
        </p:spPr>
        <p:txBody>
          <a:bodyPr anchor="t" anchorCtr="0">
            <a:normAutofit/>
          </a:bodyPr>
          <a:lstStyle>
            <a:lvl1pPr algn="ctr">
              <a:defRPr sz="6000" b="1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122343" y="1678732"/>
            <a:ext cx="1947314" cy="19979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0" b="1" dirty="0">
              <a:solidFill>
                <a:schemeClr val="accen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9144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02400" y="1922526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02400" y="4223292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06285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737599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0@|9FFC:0|FBC:0|LFC:16777215|LBC:16777215"/>
          <p:cNvCxnSpPr/>
          <p:nvPr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8@|9FFC:0|FBC:0|LFC:16777215|LBC:16777215"/>
          <p:cNvCxnSpPr/>
          <p:nvPr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28"/>
          <p:cNvSpPr/>
          <p:nvPr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9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800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800" y="2059200"/>
            <a:ext cx="4165200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81882" y="365125"/>
            <a:ext cx="1771918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627772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06286"/>
            <a:ext cx="10515600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58270"/>
            <a:ext cx="41148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 baseline="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3" Type="http://schemas.openxmlformats.org/officeDocument/2006/relationships/notesSlide" Target="../notesSlides/notesSlide14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3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8.xml"/><Relationship Id="rId3" Type="http://schemas.openxmlformats.org/officeDocument/2006/relationships/image" Target="../media/image6.png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hyperlink" Target="https://www.zybuluo.com/king/note/47271" TargetMode="Externa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8" Type="http://schemas.openxmlformats.org/officeDocument/2006/relationships/notesSlide" Target="../notesSlides/notesSlide3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9.xml"/><Relationship Id="rId3" Type="http://schemas.openxmlformats.org/officeDocument/2006/relationships/image" Target="../media/image2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9.xml"/><Relationship Id="rId1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3" Type="http://schemas.openxmlformats.org/officeDocument/2006/relationships/notesSlide" Target="../notesSlides/notesSlide6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9.xml"/><Relationship Id="rId10" Type="http://schemas.openxmlformats.org/officeDocument/2006/relationships/image" Target="../media/image3.GIF"/><Relationship Id="rId1" Type="http://schemas.openxmlformats.org/officeDocument/2006/relationships/tags" Target="../tags/tag4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3" Type="http://schemas.openxmlformats.org/officeDocument/2006/relationships/notesSlide" Target="../notesSlides/notesSlide7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59.xml"/><Relationship Id="rId10" Type="http://schemas.openxmlformats.org/officeDocument/2006/relationships/image" Target="../media/image4.png"/><Relationship Id="rId1" Type="http://schemas.openxmlformats.org/officeDocument/2006/relationships/tags" Target="../tags/tag5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18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24000" y="79748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r>
              <a:rPr lang="en-US" altLang="zh-CN" dirty="0" smtClean="0"/>
              <a:t>WEB 前端分享</a:t>
            </a:r>
            <a:endParaRPr lang="en-US" altLang="zh-CN" dirty="0" smtClean="0"/>
          </a:p>
        </p:txBody>
      </p:sp>
      <p:sp>
        <p:nvSpPr>
          <p:cNvPr id="9" name="副标题 19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24000" y="4854300"/>
            <a:ext cx="9144000" cy="106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r>
              <a:rPr lang="en-US" altLang="zh-CN" dirty="0"/>
              <a:t>  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607685" y="5076825"/>
            <a:ext cx="792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浅析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开发者工具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17905" y="1265555"/>
            <a:ext cx="23863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以谷歌为例   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性能及安全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47775" y="1396365"/>
            <a:ext cx="6320790" cy="5181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defTabSz="457200">
              <a:lnSpc>
                <a:spcPct val="15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性能</a:t>
            </a:r>
            <a:r>
              <a:rPr sz="16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——</a:t>
            </a: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页面内容优化</a:t>
            </a:r>
            <a:endParaRPr sz="16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353060" lvl="2" indent="-124460" defTabSz="457200">
              <a:lnSpc>
                <a:spcPct val="120000"/>
              </a:lnSpc>
              <a:spcBef>
                <a:spcPts val="800"/>
              </a:spcBef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尽量减少HTTP请求次数</a:t>
            </a:r>
            <a:endParaRPr sz="16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1" indent="498475" defTabSz="457200">
              <a:lnSpc>
                <a:spcPct val="12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1. </a:t>
            </a: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合并文件</a:t>
            </a:r>
            <a:endParaRPr sz="16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1" indent="498475" defTabSz="457200">
              <a:lnSpc>
                <a:spcPct val="12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2. CSS Sprites</a:t>
            </a:r>
            <a:endParaRPr sz="1600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defTabSz="457200">
              <a:lnSpc>
                <a:spcPct val="12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	 3. </a:t>
            </a: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剔除重复脚本</a:t>
            </a:r>
            <a:endParaRPr sz="16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353060" lvl="2" indent="-124460" defTabSz="457200">
              <a:lnSpc>
                <a:spcPct val="120000"/>
              </a:lnSpc>
              <a:spcBef>
                <a:spcPts val="800"/>
              </a:spcBef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减少交互通信</a:t>
            </a:r>
            <a:endParaRPr sz="16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defTabSz="457200">
              <a:lnSpc>
                <a:spcPct val="12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	1. </a:t>
            </a: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压缩</a:t>
            </a:r>
            <a:r>
              <a:rPr sz="16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javascript</a:t>
            </a:r>
            <a:r>
              <a:rPr sz="16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和 CSS </a:t>
            </a: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文件</a:t>
            </a:r>
            <a:endParaRPr sz="16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defTabSz="457200">
              <a:lnSpc>
                <a:spcPct val="12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	2. </a:t>
            </a: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优化图片，尽量减少存储大小</a:t>
            </a:r>
            <a:endParaRPr sz="16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defTabSz="457200">
              <a:lnSpc>
                <a:spcPct val="12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	3. </a:t>
            </a: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减少Cookie体积</a:t>
            </a:r>
            <a:endParaRPr sz="16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defTabSz="457200">
              <a:lnSpc>
                <a:spcPct val="12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	4. </a:t>
            </a: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使用外部</a:t>
            </a:r>
            <a:r>
              <a:rPr sz="16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javascript</a:t>
            </a:r>
            <a:r>
              <a:rPr sz="16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和 CSS </a:t>
            </a: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文件</a:t>
            </a:r>
            <a:endParaRPr sz="16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defTabSz="457200">
              <a:lnSpc>
                <a:spcPct val="12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	5. </a:t>
            </a: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缓存Ajax数据</a:t>
            </a:r>
            <a:endParaRPr sz="16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defTabSz="457200">
              <a:lnSpc>
                <a:spcPct val="12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	6. </a:t>
            </a: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剔除未用到的脚本和样式</a:t>
            </a:r>
            <a:endParaRPr sz="16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defTabSz="457200">
              <a:lnSpc>
                <a:spcPct val="12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	7. </a:t>
            </a: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推迟加载内容</a:t>
            </a:r>
            <a:endParaRPr lang="zh-CN" altLang="en-US" sz="16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4675" y="1519555"/>
            <a:ext cx="4739640" cy="3139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 defTabSz="457200">
              <a:lnSpc>
                <a:spcPct val="120000"/>
              </a:lnSpc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	8. </a:t>
            </a: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使用GET来完成AJAX请求</a:t>
            </a:r>
            <a:endParaRPr sz="16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57200">
              <a:lnSpc>
                <a:spcPct val="120000"/>
              </a:lnSpc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	9. </a:t>
            </a: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对于静态内容使用无cookie请求</a:t>
            </a:r>
            <a:endParaRPr sz="16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124460" lvl="0" indent="-124460" algn="l" defTabSz="457200">
              <a:lnSpc>
                <a:spcPct val="120000"/>
              </a:lnSpc>
              <a:spcBef>
                <a:spcPts val="800"/>
              </a:spcBef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合理利用并行</a:t>
            </a:r>
            <a:endParaRPr sz="16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57200">
              <a:lnSpc>
                <a:spcPct val="120000"/>
              </a:lnSpc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	1. </a:t>
            </a: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尽量避免重定向</a:t>
            </a:r>
            <a:endParaRPr sz="16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57200">
              <a:lnSpc>
                <a:spcPct val="120000"/>
              </a:lnSpc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	2. </a:t>
            </a: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慎用iframe</a:t>
            </a:r>
            <a:endParaRPr sz="16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57200">
              <a:lnSpc>
                <a:spcPct val="120000"/>
              </a:lnSpc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	3. </a:t>
            </a: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把样式表放在顶部</a:t>
            </a:r>
            <a:endParaRPr sz="16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57200">
              <a:lnSpc>
                <a:spcPct val="120000"/>
              </a:lnSpc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	4. </a:t>
            </a: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脚本放到样式后面加载</a:t>
            </a:r>
            <a:endParaRPr sz="16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indent="0" algn="l" defTabSz="457200">
              <a:lnSpc>
                <a:spcPct val="120000"/>
              </a:lnSpc>
              <a:spcBef>
                <a:spcPts val="800"/>
              </a:spcBef>
              <a:buSzPct val="100000"/>
              <a:buNone/>
              <a:defRPr sz="1800">
                <a:solidFill>
                  <a:srgbClr val="000000"/>
                </a:solidFill>
              </a:defRPr>
            </a:pPr>
            <a:endParaRPr lang="zh-CN" altLang="en-US" sz="16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200" y="1310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学习路线分享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34950" y="986790"/>
            <a:ext cx="2910205" cy="3931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基础知识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HTML</a:t>
            </a:r>
            <a:endParaRPr lang="zh-CN" altLang="en-US"/>
          </a:p>
          <a:p>
            <a:r>
              <a:rPr lang="zh-CN" altLang="en-US"/>
              <a:t>MDN的HTML入门</a:t>
            </a:r>
            <a:endParaRPr lang="zh-CN" altLang="en-US"/>
          </a:p>
          <a:p>
            <a:r>
              <a:rPr lang="zh-CN" altLang="en-US"/>
              <a:t>HTML30分钟快速入门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CSS</a:t>
            </a:r>
            <a:endParaRPr lang="zh-CN" altLang="en-US"/>
          </a:p>
          <a:p>
            <a:r>
              <a:rPr lang="zh-CN" altLang="en-US"/>
              <a:t>MDN的CSS入门教程</a:t>
            </a:r>
            <a:endParaRPr lang="zh-CN" altLang="en-US"/>
          </a:p>
          <a:p>
            <a:r>
              <a:rPr lang="zh-CN" altLang="en-US"/>
              <a:t>学习CSS布局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JavaScript</a:t>
            </a:r>
            <a:endParaRPr lang="zh-CN" altLang="en-US"/>
          </a:p>
          <a:p>
            <a:r>
              <a:rPr lang="zh-CN" altLang="en-US"/>
              <a:t>JavaScript菜鸟教程</a:t>
            </a:r>
            <a:endParaRPr lang="zh-CN" altLang="en-US"/>
          </a:p>
          <a:p>
            <a:r>
              <a:rPr lang="zh-CN" altLang="en-US"/>
              <a:t>慕课网JavaScript入门篇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87725" y="986790"/>
            <a:ext cx="4073525" cy="5303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中级知识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HTML5</a:t>
            </a:r>
            <a:endParaRPr lang="zh-CN" altLang="en-US"/>
          </a:p>
          <a:p>
            <a:r>
              <a:rPr lang="zh-CN" altLang="en-US"/>
              <a:t>MDN的HTML5入门教程</a:t>
            </a:r>
            <a:endParaRPr lang="zh-CN" altLang="en-US"/>
          </a:p>
          <a:p>
            <a:r>
              <a:rPr lang="zh-CN" altLang="en-US"/>
              <a:t>网易云课堂HTML5入门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CSS3</a:t>
            </a:r>
            <a:endParaRPr lang="zh-CN" altLang="en-US"/>
          </a:p>
          <a:p>
            <a:r>
              <a:rPr lang="zh-CN" altLang="en-US"/>
              <a:t>CSS3菜鸟教程</a:t>
            </a:r>
            <a:endParaRPr lang="zh-CN" altLang="en-US"/>
          </a:p>
          <a:p>
            <a:r>
              <a:rPr lang="zh-CN" altLang="en-US"/>
              <a:t>Gitbook的CSS3教程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Style Guide</a:t>
            </a:r>
            <a:endParaRPr lang="zh-CN" altLang="en-US"/>
          </a:p>
          <a:p>
            <a:r>
              <a:rPr lang="zh-CN" altLang="en-US"/>
              <a:t>腾讯alloteam前端代码规范</a:t>
            </a:r>
            <a:endParaRPr lang="zh-CN" altLang="en-US"/>
          </a:p>
          <a:p>
            <a:r>
              <a:rPr lang="zh-CN" altLang="en-US"/>
              <a:t>百度ecomfe前端代码规范</a:t>
            </a:r>
            <a:endParaRPr lang="zh-CN" altLang="en-US"/>
          </a:p>
          <a:p>
            <a:r>
              <a:rPr lang="zh-CN" altLang="en-US"/>
              <a:t>Google HTML/CSS Style Guide</a:t>
            </a:r>
            <a:endParaRPr lang="zh-CN" altLang="en-US"/>
          </a:p>
          <a:p>
            <a:r>
              <a:rPr lang="zh-CN" altLang="en-US"/>
              <a:t>Google JavaScript Style Guide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Responsive Design</a:t>
            </a:r>
            <a:endParaRPr lang="zh-CN" altLang="en-US"/>
          </a:p>
          <a:p>
            <a:r>
              <a:rPr lang="zh-CN" altLang="en-US"/>
              <a:t>响应式设计指南</a:t>
            </a:r>
            <a:endParaRPr lang="zh-CN" altLang="en-US"/>
          </a:p>
          <a:p>
            <a:r>
              <a:rPr lang="zh-CN" altLang="en-US"/>
              <a:t>自适应网页设计——阮一峰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527290" y="1615440"/>
            <a:ext cx="4439285" cy="475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Web Animation</a:t>
            </a:r>
            <a:endParaRPr lang="zh-CN" altLang="en-US"/>
          </a:p>
          <a:p>
            <a:r>
              <a:rPr lang="zh-CN" altLang="en-US"/>
              <a:t>CSS动画</a:t>
            </a:r>
            <a:endParaRPr lang="zh-CN" altLang="en-US"/>
          </a:p>
          <a:p>
            <a:r>
              <a:rPr lang="zh-CN" altLang="en-US"/>
              <a:t>Canvas动画教程</a:t>
            </a:r>
            <a:endParaRPr lang="zh-CN" altLang="en-US"/>
          </a:p>
          <a:p>
            <a:r>
              <a:rPr lang="zh-CN" altLang="en-US"/>
              <a:t>Learn to Create Animations in JavaScript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Bootstrap</a:t>
            </a:r>
            <a:endParaRPr lang="zh-CN" altLang="en-US"/>
          </a:p>
          <a:p>
            <a:r>
              <a:rPr lang="zh-CN" altLang="en-US"/>
              <a:t>Bootstrap菜鸟教程</a:t>
            </a:r>
            <a:endParaRPr lang="zh-CN" altLang="en-US"/>
          </a:p>
          <a:p>
            <a:r>
              <a:rPr lang="zh-CN" altLang="en-US"/>
              <a:t>慕课网玩转Bootstrap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jQuery</a:t>
            </a:r>
            <a:endParaRPr lang="zh-CN" altLang="en-US"/>
          </a:p>
          <a:p>
            <a:r>
              <a:rPr lang="zh-CN" altLang="en-US"/>
              <a:t>jQuery菜鸟教程</a:t>
            </a:r>
            <a:endParaRPr lang="zh-CN" altLang="en-US"/>
          </a:p>
          <a:p>
            <a:r>
              <a:rPr lang="zh-CN" altLang="en-US"/>
              <a:t>慕课网jQuery基础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Ajax</a:t>
            </a:r>
            <a:endParaRPr lang="zh-CN" altLang="en-US"/>
          </a:p>
          <a:p>
            <a:r>
              <a:rPr lang="zh-CN" altLang="en-US"/>
              <a:t>jQuery Ajax快速入门</a:t>
            </a:r>
            <a:endParaRPr lang="zh-CN" altLang="en-US"/>
          </a:p>
          <a:p>
            <a:r>
              <a:rPr lang="zh-CN" altLang="en-US"/>
              <a:t>jQuery Ajax全解析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>
            <p:custDataLst>
              <p:tags r:id="rId2"/>
            </p:custDataLst>
          </p:nvPr>
        </p:nvSpPr>
        <p:spPr>
          <a:xfrm>
            <a:off x="9560846" y="1040200"/>
            <a:ext cx="2276346" cy="1383790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algn="ctr"/>
            <a:r>
              <a:rPr lang="en-US" altLang="zh-CN" dirty="0">
                <a:latin typeface="+mn-lt"/>
                <a:ea typeface="+mn-ea"/>
              </a:rPr>
              <a:t>  </a:t>
            </a:r>
            <a:endParaRPr lang="en-US" altLang="zh-CN" dirty="0">
              <a:latin typeface="+mn-lt"/>
              <a:ea typeface="+mn-ea"/>
            </a:endParaRPr>
          </a:p>
          <a:p>
            <a:pPr algn="ctr"/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942975" y="37492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defTabSz="914400" eaLnBrk="1" latinLnBrk="0" hangingPunct="1">
              <a:lnSpc>
                <a:spcPct val="90000"/>
              </a:lnSpc>
              <a:buNone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学习路线分享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34975" y="1415415"/>
            <a:ext cx="3863975" cy="5303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高级知识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w3c标准</a:t>
            </a:r>
            <a:endParaRPr lang="zh-CN" altLang="en-US"/>
          </a:p>
          <a:p>
            <a:r>
              <a:rPr lang="zh-CN" altLang="en-US"/>
              <a:t>Web Platform Docs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ECMA6</a:t>
            </a:r>
            <a:endParaRPr lang="zh-CN" altLang="en-US"/>
          </a:p>
          <a:p>
            <a:r>
              <a:rPr lang="zh-CN" altLang="en-US"/>
              <a:t>阮一峰ECMAScript6入门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测试</a:t>
            </a:r>
            <a:endParaRPr lang="zh-CN" altLang="en-US"/>
          </a:p>
          <a:p>
            <a:r>
              <a:rPr lang="zh-CN" altLang="en-US"/>
              <a:t>FEX前端自动化测试探索</a:t>
            </a:r>
            <a:endParaRPr lang="zh-CN" altLang="en-US"/>
          </a:p>
          <a:p>
            <a:r>
              <a:rPr lang="zh-CN" altLang="en-US"/>
              <a:t>测试框架Mocha实例教程</a:t>
            </a:r>
            <a:endParaRPr lang="zh-CN" altLang="en-US"/>
          </a:p>
          <a:p>
            <a:r>
              <a:rPr lang="zh-CN" altLang="en-US"/>
              <a:t>Karma和Jasmine自动化单元测试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自动化构建</a:t>
            </a:r>
            <a:endParaRPr lang="zh-CN" altLang="en-US"/>
          </a:p>
          <a:p>
            <a:r>
              <a:rPr lang="zh-CN" altLang="en-US"/>
              <a:t>流式自动化构建工具Gulp</a:t>
            </a:r>
            <a:endParaRPr lang="zh-CN" altLang="en-US"/>
          </a:p>
          <a:p>
            <a:r>
              <a:rPr lang="zh-CN" altLang="en-US"/>
              <a:t>前端工程构建工具fis</a:t>
            </a:r>
            <a:endParaRPr lang="zh-CN" altLang="en-US"/>
          </a:p>
          <a:p>
            <a:r>
              <a:rPr lang="zh-CN" altLang="en-US"/>
              <a:t>Web项目脚手架生成工具Yeoman</a:t>
            </a:r>
            <a:endParaRPr lang="zh-CN" altLang="en-US"/>
          </a:p>
          <a:p>
            <a:r>
              <a:rPr lang="zh-CN" altLang="en-US"/>
              <a:t>用Yeoman和AngularJS做Web应用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56100" y="1504950"/>
            <a:ext cx="4899025" cy="4480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模块/包管理</a:t>
            </a:r>
            <a:endParaRPr lang="zh-CN" altLang="en-US"/>
          </a:p>
          <a:p>
            <a:r>
              <a:rPr lang="zh-CN" altLang="en-US"/>
              <a:t>npm</a:t>
            </a:r>
            <a:endParaRPr lang="zh-CN" altLang="en-US"/>
          </a:p>
          <a:p>
            <a:r>
              <a:rPr lang="zh-CN" altLang="en-US"/>
              <a:t>npm使用介绍</a:t>
            </a:r>
            <a:endParaRPr lang="zh-CN" altLang="en-US"/>
          </a:p>
          <a:p>
            <a:r>
              <a:rPr lang="zh-CN" altLang="en-US"/>
              <a:t>快速搭建 Node.js 开发环境以及加速 npm</a:t>
            </a:r>
            <a:endParaRPr lang="zh-CN" altLang="en-US"/>
          </a:p>
          <a:p>
            <a:r>
              <a:rPr lang="zh-CN" altLang="en-US"/>
              <a:t>Sea.js</a:t>
            </a:r>
            <a:endParaRPr lang="zh-CN" altLang="en-US"/>
          </a:p>
          <a:p>
            <a:r>
              <a:rPr lang="zh-CN" altLang="en-US"/>
              <a:t>RequireJS</a:t>
            </a:r>
            <a:endParaRPr lang="zh-CN" altLang="en-US"/>
          </a:p>
          <a:p>
            <a:r>
              <a:rPr lang="zh-CN" altLang="en-US"/>
              <a:t>ES6模块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预处理器</a:t>
            </a:r>
            <a:endParaRPr lang="zh-CN" altLang="en-US"/>
          </a:p>
          <a:p>
            <a:r>
              <a:rPr lang="zh-CN" altLang="en-US"/>
              <a:t>Haml</a:t>
            </a:r>
            <a:endParaRPr lang="zh-CN" altLang="en-US"/>
          </a:p>
          <a:p>
            <a:r>
              <a:rPr lang="zh-CN" altLang="en-US"/>
              <a:t>Tutorial</a:t>
            </a:r>
            <a:endParaRPr lang="zh-CN" altLang="en-US"/>
          </a:p>
          <a:p>
            <a:r>
              <a:rPr lang="zh-CN" altLang="en-US"/>
              <a:t>HTML代码简写法：Emmet和Haml</a:t>
            </a:r>
            <a:endParaRPr lang="zh-CN" altLang="en-US"/>
          </a:p>
          <a:p>
            <a:r>
              <a:rPr lang="zh-CN" altLang="en-US"/>
              <a:t>Sass</a:t>
            </a:r>
            <a:endParaRPr lang="zh-CN" altLang="en-US"/>
          </a:p>
          <a:p>
            <a:r>
              <a:rPr lang="zh-CN" altLang="en-US"/>
              <a:t>TypeScript</a:t>
            </a:r>
            <a:endParaRPr lang="zh-CN" altLang="en-US"/>
          </a:p>
          <a:p>
            <a:r>
              <a:rPr lang="zh-CN" altLang="en-US"/>
              <a:t>TypeScript Handbook（中文版）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255125" y="1504950"/>
            <a:ext cx="254000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框架</a:t>
            </a:r>
            <a:endParaRPr lang="zh-CN" altLang="en-US"/>
          </a:p>
          <a:p>
            <a:r>
              <a:rPr lang="zh-CN" altLang="en-US"/>
              <a:t>React</a:t>
            </a:r>
            <a:endParaRPr lang="zh-CN" altLang="en-US"/>
          </a:p>
          <a:p>
            <a:r>
              <a:rPr lang="zh-CN" altLang="en-US"/>
              <a:t>Vue（我的最爱）</a:t>
            </a:r>
            <a:endParaRPr lang="zh-CN" altLang="en-US"/>
          </a:p>
          <a:p>
            <a:r>
              <a:rPr lang="zh-CN" altLang="en-US"/>
              <a:t>Angular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255125" y="3629025"/>
            <a:ext cx="2540000" cy="1463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服务器端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Nodejs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MongoDB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200" y="306070"/>
            <a:ext cx="3657600" cy="665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推荐书目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38200" y="1085850"/>
            <a:ext cx="4615180" cy="5577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基础</a:t>
            </a:r>
            <a:endParaRPr lang="zh-CN" altLang="en-US"/>
          </a:p>
          <a:p>
            <a:r>
              <a:rPr lang="zh-CN" altLang="en-US"/>
              <a:t>深入浅出HTML与CSS、XHTML</a:t>
            </a:r>
            <a:endParaRPr lang="zh-CN" altLang="en-US"/>
          </a:p>
          <a:p>
            <a:r>
              <a:rPr lang="zh-CN" altLang="en-US"/>
              <a:t>HTML &amp; CSS设计与构建网站</a:t>
            </a:r>
            <a:endParaRPr lang="zh-CN" altLang="en-US"/>
          </a:p>
          <a:p>
            <a:r>
              <a:rPr lang="zh-CN" altLang="en-US"/>
              <a:t>Pro Git中文版</a:t>
            </a:r>
            <a:endParaRPr lang="zh-CN" altLang="en-US"/>
          </a:p>
          <a:p>
            <a:r>
              <a:rPr lang="zh-CN" altLang="en-US"/>
              <a:t>鸟哥的linux私房菜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中级</a:t>
            </a:r>
            <a:endParaRPr lang="zh-CN" altLang="en-US"/>
          </a:p>
          <a:p>
            <a:r>
              <a:rPr lang="zh-CN" altLang="en-US"/>
              <a:t>Head First HTML5 Programming</a:t>
            </a:r>
            <a:endParaRPr lang="zh-CN" altLang="en-US"/>
          </a:p>
          <a:p>
            <a:r>
              <a:rPr lang="zh-CN" altLang="en-US"/>
              <a:t>JavaScript权威指南</a:t>
            </a:r>
            <a:endParaRPr lang="zh-CN" altLang="en-US"/>
          </a:p>
          <a:p>
            <a:r>
              <a:rPr lang="zh-CN" altLang="en-US"/>
              <a:t>JavaScript语言精粹</a:t>
            </a:r>
            <a:endParaRPr lang="zh-CN" altLang="en-US"/>
          </a:p>
          <a:p>
            <a:r>
              <a:rPr lang="zh-CN" altLang="en-US"/>
              <a:t>JavaScript &amp; jQuery交互式Web前端开发</a:t>
            </a:r>
            <a:endParaRPr lang="zh-CN" altLang="en-US"/>
          </a:p>
          <a:p>
            <a:r>
              <a:rPr lang="zh-CN" altLang="en-US"/>
              <a:t>深入浅出Ajax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高级</a:t>
            </a:r>
            <a:endParaRPr lang="zh-CN" altLang="en-US"/>
          </a:p>
          <a:p>
            <a:r>
              <a:rPr lang="zh-CN" altLang="en-US"/>
              <a:t>JavaScript高级程序设计</a:t>
            </a:r>
            <a:endParaRPr lang="zh-CN" altLang="en-US"/>
          </a:p>
          <a:p>
            <a:r>
              <a:rPr lang="zh-CN" altLang="en-US"/>
              <a:t>HTML5高级程序设计</a:t>
            </a:r>
            <a:endParaRPr lang="zh-CN" altLang="en-US"/>
          </a:p>
          <a:p>
            <a:r>
              <a:rPr lang="zh-CN" altLang="en-US"/>
              <a:t>CSS权威指南</a:t>
            </a:r>
            <a:endParaRPr lang="zh-CN" altLang="en-US"/>
          </a:p>
          <a:p>
            <a:r>
              <a:rPr lang="zh-CN" altLang="en-US"/>
              <a:t>深入浅出Node.js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9600" smtClean="0"/>
              <a:t>阿里嘎都</a:t>
            </a:r>
            <a:endParaRPr lang="zh-CN" altLang="en-US" sz="9600" smtClean="0"/>
          </a:p>
        </p:txBody>
      </p:sp>
      <p:cxnSp>
        <p:nvCxnSpPr>
          <p:cNvPr id="7" name="Straight Connector 20@|9FFC:0|FBC:0|LFC:16777215|LBC:16777215"/>
          <p:cNvCxnSpPr/>
          <p:nvPr>
            <p:custDataLst>
              <p:tags r:id="rId2"/>
            </p:custDataLst>
          </p:nvPr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21@|1FFC:16777215|FBC:16777215|LFC:16777215|LBC:16777215"/>
          <p:cNvSpPr/>
          <p:nvPr>
            <p:custDataLst>
              <p:tags r:id="rId3"/>
            </p:custDataLst>
          </p:nvPr>
        </p:nvSpPr>
        <p:spPr>
          <a:xfrm rot="16200000">
            <a:off x="1250039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Isosceles Triangle 22@|1FFC:16777215|FBC:16777215|LFC:16777215|LBC:16777215"/>
          <p:cNvSpPr/>
          <p:nvPr>
            <p:custDataLst>
              <p:tags r:id="rId4"/>
            </p:custDataLst>
          </p:nvPr>
        </p:nvSpPr>
        <p:spPr>
          <a:xfrm rot="16200000">
            <a:off x="1128415" y="3576922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Isosceles Triangle 23@|1FFC:16777215|FBC:16777215|LFC:16777215|LBC:16777215"/>
          <p:cNvSpPr/>
          <p:nvPr>
            <p:custDataLst>
              <p:tags r:id="rId5"/>
            </p:custDataLst>
          </p:nvPr>
        </p:nvSpPr>
        <p:spPr>
          <a:xfrm rot="16200000">
            <a:off x="1006791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Straight Connector 18@|9FFC:0|FBC:0|LFC:16777215|LBC:16777215"/>
          <p:cNvCxnSpPr/>
          <p:nvPr>
            <p:custDataLst>
              <p:tags r:id="rId6"/>
            </p:custDataLst>
          </p:nvPr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26@|1FFC:16777215|FBC:16777215|LFC:16777215|LBC:16777215"/>
          <p:cNvSpPr/>
          <p:nvPr>
            <p:custDataLst>
              <p:tags r:id="rId7"/>
            </p:custDataLst>
          </p:nvPr>
        </p:nvSpPr>
        <p:spPr>
          <a:xfrm rot="5400000" flipH="1">
            <a:off x="1052566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Isosceles Triangle 27@|1FFC:16777215|FBC:16777215|LFC:16777215|LBC:16777215"/>
          <p:cNvSpPr/>
          <p:nvPr>
            <p:custDataLst>
              <p:tags r:id="rId8"/>
            </p:custDataLst>
          </p:nvPr>
        </p:nvSpPr>
        <p:spPr>
          <a:xfrm rot="5400000" flipH="1">
            <a:off x="10635523" y="3564749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Isosceles Triangle 28@|1FFC:16777215|FBC:16777215|LFC:16777215|LBC:16777215"/>
          <p:cNvSpPr/>
          <p:nvPr>
            <p:custDataLst>
              <p:tags r:id="rId9"/>
            </p:custDataLst>
          </p:nvPr>
        </p:nvSpPr>
        <p:spPr>
          <a:xfrm rot="5400000" flipH="1">
            <a:off x="1074537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Freeform 28"/>
          <p:cNvSpPr/>
          <p:nvPr>
            <p:custDataLst>
              <p:tags r:id="rId10"/>
            </p:custDataLst>
          </p:nvPr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性能及安全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88135" y="1329055"/>
            <a:ext cx="9301480" cy="3891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>
              <a:lnSpc>
                <a:spcPct val="2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endParaRPr dirty="0">
              <a:solidFill>
                <a:schemeClr val="tx1"/>
              </a:solidFill>
            </a:endParaRPr>
          </a:p>
          <a:p>
            <a:pPr marL="0" lvl="0" indent="0" defTabSz="457200">
              <a:lnSpc>
                <a:spcPct val="15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性能</a:t>
            </a:r>
            <a:r>
              <a:rPr sz="24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——</a:t>
            </a:r>
            <a:r>
              <a:rPr sz="24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服务器优化</a:t>
            </a:r>
            <a:endParaRPr sz="24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124460" lvl="0" indent="-124460" defTabSz="457200">
              <a:lnSpc>
                <a:spcPct val="150000"/>
              </a:lnSpc>
              <a:spcBef>
                <a:spcPts val="800"/>
              </a:spcBef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使用内容分发网络（CDN</a:t>
            </a:r>
            <a:r>
              <a:rPr sz="24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）</a:t>
            </a:r>
            <a:endParaRPr sz="2400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124460" lvl="0" indent="-124460" defTabSz="457200">
              <a:lnSpc>
                <a:spcPct val="150000"/>
              </a:lnSpc>
              <a:spcBef>
                <a:spcPts val="800"/>
              </a:spcBef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配置合理的服务器端缓存机制</a:t>
            </a:r>
            <a:endParaRPr sz="24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124460" lvl="0" indent="-124460" defTabSz="457200">
              <a:lnSpc>
                <a:spcPct val="150000"/>
              </a:lnSpc>
              <a:spcBef>
                <a:spcPts val="800"/>
              </a:spcBef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Gzip压缩文件内容</a:t>
            </a:r>
            <a:endParaRPr sz="24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124460" lvl="0" indent="-124460" defTabSz="457200">
              <a:lnSpc>
                <a:spcPct val="150000"/>
              </a:lnSpc>
              <a:spcBef>
                <a:spcPts val="800"/>
              </a:spcBef>
              <a:buSzPct val="100000"/>
              <a:buChar char="•"/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减少DNS查找次数</a:t>
            </a:r>
            <a:endParaRPr lang="zh-CN" altLang="en-US" sz="24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554600" y="29795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3600" smtClean="0">
                <a:latin typeface="+mj-lt"/>
                <a:ea typeface="+mj-ea"/>
                <a:cs typeface="+mj-cs"/>
              </a:rPr>
              <a:t>LOREM IPSUM DOLOR</a:t>
            </a: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554600" y="6142412"/>
            <a:ext cx="9082800" cy="597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1800" dirty="0">
                <a:latin typeface="+mn-lt"/>
                <a:ea typeface="+mn-ea"/>
              </a:rPr>
              <a:t>Lorem ipsum dolor sit amet, consectetur adipisicing elit.</a:t>
            </a:r>
            <a:endParaRPr lang="zh-CN" altLang="en-US" sz="1800" dirty="0">
              <a:latin typeface="+mn-lt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0" y="158115"/>
            <a:ext cx="11525250" cy="65817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什么是前端工程师</a:t>
            </a:r>
            <a:r>
              <a:rPr lang="en-US" altLang="en-US" dirty="0"/>
              <a:t>?</a:t>
            </a:r>
            <a:endParaRPr lang="en-US" altLang="en-US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165" y="189187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+mn-lt"/>
                <a:ea typeface="+mn-ea"/>
              </a:rPr>
              <a:t>简而言之前端工程师就是运用HTML/CSS/JavaScript等Web技术，在工作中配合设计师实现用户界面，和后端工程师进行数据对接，完成Web应用开发的职位。</a:t>
            </a:r>
            <a:endParaRPr lang="zh-CN" altLang="en-US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</a:rPr>
              <a:t>与后端相比：</a:t>
            </a:r>
            <a:endParaRPr lang="zh-CN" altLang="en-US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</a:rPr>
              <a:t>客户端环境不可知</a:t>
            </a:r>
            <a:endParaRPr lang="zh-CN" altLang="en-US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</a:rPr>
              <a:t>代码开源</a:t>
            </a:r>
            <a:endParaRPr lang="zh-CN" altLang="en-US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</a:rPr>
              <a:t>数据无法隐藏</a:t>
            </a:r>
            <a:endParaRPr lang="zh-CN" altLang="en-US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</a:rPr>
              <a:t>更关注页面性能等等</a:t>
            </a:r>
            <a:endParaRPr lang="en-US" altLang="zh-CN" dirty="0">
              <a:latin typeface="+mn-lt"/>
              <a:ea typeface="+mn-ea"/>
            </a:endParaRPr>
          </a:p>
          <a:p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57250" y="373125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/>
              <a:t>开发工具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57250" y="2805430"/>
            <a:ext cx="5180330" cy="3382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+mn-lt"/>
                <a:ea typeface="+mn-ea"/>
              </a:rPr>
              <a:t>①Sublime text</a:t>
            </a:r>
            <a:endParaRPr lang="zh-CN" altLang="en-US" dirty="0">
              <a:latin typeface="+mn-lt"/>
              <a:ea typeface="+mn-ea"/>
            </a:endParaRPr>
          </a:p>
          <a:p>
            <a:r>
              <a:rPr lang="zh-CN" altLang="en-US" sz="2000" dirty="0">
                <a:latin typeface="+mn-lt"/>
                <a:ea typeface="+mn-ea"/>
              </a:rPr>
              <a:t>最性感的编辑器，搭配插件各种好用</a:t>
            </a:r>
            <a:endParaRPr lang="zh-CN" altLang="en-US" sz="2000" dirty="0">
              <a:latin typeface="+mn-lt"/>
              <a:ea typeface="+mn-ea"/>
            </a:endParaRPr>
          </a:p>
          <a:p>
            <a:r>
              <a:rPr lang="zh-CN" altLang="en-US" sz="2000" dirty="0">
                <a:latin typeface="+mn-lt"/>
                <a:ea typeface="+mn-ea"/>
              </a:rPr>
              <a:t>相当轻巧，仿佛只打开了一个</a:t>
            </a:r>
            <a:r>
              <a:rPr lang="en-US" altLang="zh-CN" sz="2000" dirty="0">
                <a:latin typeface="+mn-lt"/>
                <a:ea typeface="+mn-ea"/>
              </a:rPr>
              <a:t>text</a:t>
            </a:r>
            <a:endParaRPr lang="en-US" altLang="zh-CN" sz="2000" dirty="0">
              <a:latin typeface="+mn-lt"/>
              <a:ea typeface="+mn-ea"/>
            </a:endParaRPr>
          </a:p>
          <a:p>
            <a:r>
              <a:rPr lang="zh-CN" altLang="en-US" sz="2000" dirty="0">
                <a:latin typeface="+mn-lt"/>
                <a:ea typeface="+mn-ea"/>
                <a:hlinkClick r:id="rId3" action="ppaction://hlinkfile"/>
              </a:rPr>
              <a:t>配置方法</a:t>
            </a:r>
            <a:endParaRPr lang="zh-CN" altLang="en-US" sz="2000" dirty="0"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6191250" y="2740025"/>
            <a:ext cx="5181600" cy="35134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+mn-lt"/>
                <a:ea typeface="+mn-ea"/>
              </a:rPr>
              <a:t>②Webstorm</a:t>
            </a:r>
            <a:endParaRPr lang="zh-CN" altLang="en-US" dirty="0">
              <a:latin typeface="+mn-lt"/>
              <a:ea typeface="+mn-ea"/>
            </a:endParaRPr>
          </a:p>
          <a:p>
            <a:r>
              <a:rPr lang="zh-CN" altLang="en-US" sz="2000" dirty="0">
                <a:latin typeface="+mn-lt"/>
                <a:ea typeface="+mn-ea"/>
              </a:rPr>
              <a:t>本身很重，相对来说很吃系统资源</a:t>
            </a:r>
            <a:endParaRPr lang="zh-CN" altLang="en-US" sz="2000" dirty="0">
              <a:latin typeface="+mn-lt"/>
              <a:ea typeface="+mn-ea"/>
            </a:endParaRPr>
          </a:p>
          <a:p>
            <a:r>
              <a:rPr lang="zh-CN" altLang="en-US" sz="2000" dirty="0">
                <a:latin typeface="+mn-lt"/>
                <a:ea typeface="+mn-ea"/>
              </a:rPr>
              <a:t>功能非常强大，比如对 SASS、NodeJS、CoffeeScript 的支持。</a:t>
            </a:r>
            <a:endParaRPr lang="zh-CN" altLang="en-US" sz="2000" dirty="0">
              <a:latin typeface="+mn-lt"/>
              <a:ea typeface="+mn-ea"/>
            </a:endParaRPr>
          </a:p>
          <a:p>
            <a:r>
              <a:rPr lang="zh-CN" altLang="en-US" sz="2000" dirty="0">
                <a:latin typeface="+mn-lt"/>
                <a:ea typeface="+mn-ea"/>
              </a:rPr>
              <a:t>快速标签重构、文件重命名、 CSS 重构以及 JS 重构等等</a:t>
            </a:r>
            <a:endParaRPr lang="zh-CN" altLang="en-US" sz="2000" dirty="0">
              <a:latin typeface="+mn-lt"/>
              <a:ea typeface="+mn-ea"/>
            </a:endParaRPr>
          </a:p>
          <a:p>
            <a:r>
              <a:rPr lang="zh-CN" altLang="en-US" sz="2000" dirty="0">
                <a:latin typeface="+mn-lt"/>
                <a:ea typeface="+mn-ea"/>
              </a:rPr>
              <a:t>自带版本控制等等，反正功能太多我是用不完了</a:t>
            </a:r>
            <a:endParaRPr lang="zh-CN" altLang="en-US" sz="2000" dirty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5850" y="1509395"/>
            <a:ext cx="108394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ym typeface="+mn-ea"/>
              </a:rPr>
              <a:t>工欲善其事，必先利其器。可以用的编辑器和IDE有很多，在这里只推荐我最常用的两个。</a:t>
            </a:r>
            <a:endParaRPr lang="zh-CN" altLang="en-US" dirty="0"/>
          </a:p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956406" y="567240"/>
            <a:ext cx="4355388" cy="9233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CN" altLang="en-US" sz="5400" b="1" smtClean="0">
                <a:latin typeface="+mj-lt"/>
                <a:ea typeface="+mj-ea"/>
                <a:cs typeface="+mj-cs"/>
                <a:sym typeface="Arial" panose="020B0604020202020204" pitchFamily="34" charset="0"/>
              </a:rPr>
              <a:t>基础知识</a:t>
            </a:r>
            <a:endParaRPr lang="zh-CN" altLang="en-US" sz="5400" b="1" smtClean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3079750" y="2460625"/>
            <a:ext cx="7259320" cy="1096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+mn-lt"/>
                <a:ea typeface="+mn-ea"/>
                <a:sym typeface="Arial" panose="020B0604020202020204" pitchFamily="34" charset="0"/>
              </a:rPr>
              <a:t>Html     </a:t>
            </a:r>
            <a:endParaRPr lang="zh-CN" altLang="en-US" b="1" dirty="0"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2103755" y="2724785"/>
            <a:ext cx="722048" cy="5670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accent1"/>
                </a:solidFill>
              </a:rPr>
              <a:t>1</a:t>
            </a:r>
            <a:endParaRPr lang="en-US" altLang="zh-CN" sz="3200" b="1" dirty="0">
              <a:solidFill>
                <a:schemeClr val="accent1"/>
              </a:solidFill>
            </a:endParaRPr>
          </a:p>
        </p:txBody>
      </p:sp>
      <p:cxnSp>
        <p:nvCxnSpPr>
          <p:cNvPr id="16" name="直接连接符 15"/>
          <p:cNvCxnSpPr/>
          <p:nvPr>
            <p:custDataLst>
              <p:tags r:id="rId4"/>
            </p:custDataLst>
          </p:nvPr>
        </p:nvCxnSpPr>
        <p:spPr>
          <a:xfrm>
            <a:off x="8295659" y="1024875"/>
            <a:ext cx="1879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等腰三角形 17"/>
          <p:cNvSpPr/>
          <p:nvPr>
            <p:custDataLst>
              <p:tags r:id="rId5"/>
            </p:custDataLst>
          </p:nvPr>
        </p:nvSpPr>
        <p:spPr>
          <a:xfrm rot="5400000" flipH="1">
            <a:off x="10116761" y="961346"/>
            <a:ext cx="284802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>
            <p:custDataLst>
              <p:tags r:id="rId6"/>
            </p:custDataLst>
          </p:nvPr>
        </p:nvSpPr>
        <p:spPr>
          <a:xfrm rot="5400000" flipH="1">
            <a:off x="10226617" y="969958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>
            <p:custDataLst>
              <p:tags r:id="rId7"/>
            </p:custDataLst>
          </p:nvPr>
        </p:nvSpPr>
        <p:spPr>
          <a:xfrm rot="5400000" flipH="1">
            <a:off x="10336472" y="961346"/>
            <a:ext cx="284802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>
            <p:custDataLst>
              <p:tags r:id="rId8"/>
            </p:custDataLst>
          </p:nvPr>
        </p:nvSpPr>
        <p:spPr>
          <a:xfrm rot="16200000">
            <a:off x="1929091" y="948624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>
            <p:custDataLst>
              <p:tags r:id="rId9"/>
            </p:custDataLst>
          </p:nvPr>
        </p:nvSpPr>
        <p:spPr>
          <a:xfrm rot="16200000">
            <a:off x="1807467" y="95597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>
            <p:custDataLst>
              <p:tags r:id="rId10"/>
            </p:custDataLst>
          </p:nvPr>
        </p:nvSpPr>
        <p:spPr>
          <a:xfrm rot="16200000">
            <a:off x="1685843" y="948624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>
            <p:custDataLst>
              <p:tags r:id="rId11"/>
            </p:custDataLst>
          </p:nvPr>
        </p:nvCxnSpPr>
        <p:spPr>
          <a:xfrm>
            <a:off x="2119594" y="1024195"/>
            <a:ext cx="1879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6"/>
          <p:cNvSpPr>
            <a:spLocks noChangeArrowheads="1"/>
          </p:cNvSpPr>
          <p:nvPr>
            <p:custDataLst>
              <p:tags r:id="rId12"/>
            </p:custDataLst>
          </p:nvPr>
        </p:nvSpPr>
        <p:spPr bwMode="black">
          <a:xfrm>
            <a:off x="3079750" y="3556635"/>
            <a:ext cx="7259320" cy="1096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+mn-lt"/>
                <a:ea typeface="+mn-ea"/>
                <a:sym typeface="Arial" panose="020B0604020202020204" pitchFamily="34" charset="0"/>
              </a:rPr>
              <a:t>Css  </a:t>
            </a:r>
            <a:endParaRPr lang="en-US" b="1" dirty="0"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1" name="椭圆 20"/>
          <p:cNvSpPr/>
          <p:nvPr>
            <p:custDataLst>
              <p:tags r:id="rId13"/>
            </p:custDataLst>
          </p:nvPr>
        </p:nvSpPr>
        <p:spPr>
          <a:xfrm>
            <a:off x="2103720" y="3820949"/>
            <a:ext cx="674536" cy="5668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smtClean="0">
                <a:solidFill>
                  <a:schemeClr val="accent1"/>
                </a:solidFill>
              </a:rPr>
              <a:t>2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3" name="Rectangle 6"/>
          <p:cNvSpPr>
            <a:spLocks noChangeArrowheads="1"/>
          </p:cNvSpPr>
          <p:nvPr>
            <p:custDataLst>
              <p:tags r:id="rId14"/>
            </p:custDataLst>
          </p:nvPr>
        </p:nvSpPr>
        <p:spPr bwMode="black">
          <a:xfrm>
            <a:off x="2986405" y="4709160"/>
            <a:ext cx="7352665" cy="1096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+mn-lt"/>
                <a:ea typeface="+mn-ea"/>
                <a:sym typeface="Arial" panose="020B0604020202020204" pitchFamily="34" charset="0"/>
              </a:rPr>
              <a:t>Javascript</a:t>
            </a:r>
            <a:endParaRPr lang="en-US" altLang="zh-CN" b="1" dirty="0"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4" name="椭圆 23"/>
          <p:cNvSpPr/>
          <p:nvPr>
            <p:custDataLst>
              <p:tags r:id="rId15"/>
            </p:custDataLst>
          </p:nvPr>
        </p:nvSpPr>
        <p:spPr>
          <a:xfrm>
            <a:off x="2103720" y="4973507"/>
            <a:ext cx="674536" cy="5668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smtClean="0">
                <a:solidFill>
                  <a:schemeClr val="accent1"/>
                </a:solidFill>
              </a:rPr>
              <a:t>3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HTML—— </a:t>
            </a:r>
            <a:r>
              <a:rPr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WEB应用的基石</a:t>
            </a:r>
            <a:br>
              <a:rPr dirty="0">
                <a:solidFill>
                  <a:srgbClr val="3E231A"/>
                </a:solidFill>
                <a:latin typeface="Helvetica"/>
                <a:ea typeface="Helvetica"/>
                <a:cs typeface="Helvetica"/>
                <a:sym typeface="Helvetica"/>
              </a:rPr>
            </a:b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838835" y="2059305"/>
            <a:ext cx="4164965" cy="888365"/>
          </a:xfrm>
        </p:spPr>
        <p:txBody>
          <a:bodyPr/>
          <a:lstStyle/>
          <a:p>
            <a:pPr marL="0" lvl="0" indent="0" defTabSz="457200">
              <a:lnSpc>
                <a:spcPct val="15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HTML </a:t>
            </a:r>
            <a:r>
              <a:rPr sz="20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应用原则：语义化</a:t>
            </a:r>
            <a:endParaRPr lang="zh-CN" altLang="en-US" sz="20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5231130" y="1089660"/>
            <a:ext cx="6170295" cy="1889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2180" y="3519170"/>
            <a:ext cx="10848975" cy="3411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indent="0" defTabSz="415925">
              <a:lnSpc>
                <a:spcPct val="150000"/>
              </a:lnSpc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 HTML 标签（94个）</a:t>
            </a:r>
            <a:endParaRPr sz="1200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1" indent="454025" defTabSz="415925">
              <a:lnSpc>
                <a:spcPct val="120000"/>
              </a:lnSpc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文档</a:t>
            </a:r>
            <a:r>
              <a:rPr sz="12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：&lt;html&gt;、&lt;head&gt;、&lt;body&gt;、&lt;title&gt;、&lt;meta&gt;、&lt;base&gt;、&lt;style&gt;、&lt;link&gt;、&lt;script&gt;、&lt;</a:t>
            </a:r>
            <a:r>
              <a:rPr sz="12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noscript</a:t>
            </a:r>
            <a:r>
              <a:rPr sz="12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&gt;</a:t>
            </a:r>
            <a:endParaRPr sz="1200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1" indent="454025" defTabSz="415925">
              <a:lnSpc>
                <a:spcPct val="120000"/>
              </a:lnSpc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结构</a:t>
            </a:r>
            <a:r>
              <a:rPr sz="12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：&lt;div&gt;、&lt;span&gt;、&lt;iframe&gt;</a:t>
            </a:r>
            <a:endParaRPr sz="1200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1" indent="454025" defTabSz="415925">
              <a:lnSpc>
                <a:spcPct val="120000"/>
              </a:lnSpc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表格</a:t>
            </a:r>
            <a:r>
              <a:rPr sz="12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：&lt;table&gt;、&lt;</a:t>
            </a:r>
            <a:r>
              <a:rPr sz="12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thead</a:t>
            </a:r>
            <a:r>
              <a:rPr sz="12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&gt;、&lt;</a:t>
            </a:r>
            <a:r>
              <a:rPr sz="12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tbody</a:t>
            </a:r>
            <a:r>
              <a:rPr sz="12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&gt;、&lt;</a:t>
            </a:r>
            <a:r>
              <a:rPr sz="12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tfoot</a:t>
            </a:r>
            <a:r>
              <a:rPr sz="12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&gt;、&lt;</a:t>
            </a:r>
            <a:r>
              <a:rPr sz="12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tr</a:t>
            </a:r>
            <a:r>
              <a:rPr sz="12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&gt;、&lt;td&gt;、&lt;</a:t>
            </a:r>
            <a:r>
              <a:rPr sz="12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th</a:t>
            </a:r>
            <a:r>
              <a:rPr sz="12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&gt;、&lt;col&gt;、&lt;</a:t>
            </a:r>
            <a:r>
              <a:rPr sz="12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colgroup</a:t>
            </a:r>
            <a:r>
              <a:rPr sz="12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&gt;、&lt;caption&gt;</a:t>
            </a:r>
            <a:endParaRPr sz="1200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1" indent="454025" defTabSz="415925">
              <a:lnSpc>
                <a:spcPct val="120000"/>
              </a:lnSpc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表单</a:t>
            </a:r>
            <a:r>
              <a:rPr sz="12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：&lt;from&gt;、&lt;input&gt;、&lt;</a:t>
            </a:r>
            <a:r>
              <a:rPr sz="12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textarea</a:t>
            </a:r>
            <a:r>
              <a:rPr sz="12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&gt;、&lt;button&gt;、&lt;select&gt;、&lt;</a:t>
            </a:r>
            <a:r>
              <a:rPr sz="12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optgroup</a:t>
            </a:r>
            <a:r>
              <a:rPr sz="12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&gt;、&lt;option&gt;、&lt;label&gt;、&lt;</a:t>
            </a:r>
            <a:r>
              <a:rPr sz="12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fieldset</a:t>
            </a:r>
            <a:r>
              <a:rPr sz="12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&gt;、&lt;legend&gt;</a:t>
            </a:r>
            <a:endParaRPr sz="1200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1" indent="454025" defTabSz="415925">
              <a:lnSpc>
                <a:spcPct val="120000"/>
              </a:lnSpc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列表</a:t>
            </a:r>
            <a:r>
              <a:rPr sz="12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：&lt;</a:t>
            </a:r>
            <a:r>
              <a:rPr sz="12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ul</a:t>
            </a:r>
            <a:r>
              <a:rPr sz="12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&gt;、&lt;</a:t>
            </a:r>
            <a:r>
              <a:rPr sz="12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ol</a:t>
            </a:r>
            <a:r>
              <a:rPr sz="12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&gt;、&lt;li&gt;、&lt;dl&gt;、&lt;</a:t>
            </a:r>
            <a:r>
              <a:rPr sz="12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dt</a:t>
            </a:r>
            <a:r>
              <a:rPr sz="12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&gt;、&lt;</a:t>
            </a:r>
            <a:r>
              <a:rPr sz="12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dd</a:t>
            </a:r>
            <a:r>
              <a:rPr sz="12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&gt;</a:t>
            </a:r>
            <a:endParaRPr sz="1200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1" indent="454025" defTabSz="415925">
              <a:lnSpc>
                <a:spcPct val="120000"/>
              </a:lnSpc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文本</a:t>
            </a:r>
            <a:r>
              <a:rPr sz="12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：&lt;a&gt;、&lt;</a:t>
            </a:r>
            <a:r>
              <a:rPr sz="12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12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&gt;、&lt;b&gt;、&lt;big&gt;、&lt;small&gt;、&lt;</a:t>
            </a:r>
            <a:r>
              <a:rPr sz="12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em</a:t>
            </a:r>
            <a:r>
              <a:rPr sz="12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&gt;、&lt;strong&gt;、&lt;code&gt;、&lt;cite&gt;、&lt;sup&gt;、&lt;sub&gt; </a:t>
            </a:r>
            <a:endParaRPr sz="1200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1" indent="454025" defTabSz="415925">
              <a:lnSpc>
                <a:spcPct val="120000"/>
              </a:lnSpc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文章</a:t>
            </a:r>
            <a:r>
              <a:rPr sz="12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：&lt;h1&gt; - &lt;h6&gt; 、&lt;p&gt;、&lt;</a:t>
            </a:r>
            <a:r>
              <a:rPr sz="12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br</a:t>
            </a:r>
            <a:r>
              <a:rPr sz="12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&gt;、&lt;pre&gt;、&lt;</a:t>
            </a:r>
            <a:r>
              <a:rPr sz="12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abbr</a:t>
            </a:r>
            <a:r>
              <a:rPr sz="12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&gt;、&lt;</a:t>
            </a:r>
            <a:r>
              <a:rPr sz="12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blockquote</a:t>
            </a:r>
            <a:r>
              <a:rPr sz="12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&gt;、&lt;q&gt;、&lt;ins&gt;、&lt;del&gt;、&lt;address&gt;</a:t>
            </a:r>
            <a:endParaRPr sz="1200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1" indent="454025" defTabSz="415925">
              <a:lnSpc>
                <a:spcPct val="120000"/>
              </a:lnSpc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媒体</a:t>
            </a:r>
            <a:r>
              <a:rPr sz="12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：&lt;</a:t>
            </a:r>
            <a:r>
              <a:rPr sz="12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img</a:t>
            </a:r>
            <a:r>
              <a:rPr sz="12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&gt;、&lt;map&gt;、&lt;area&gt;、&lt;object&gt;、&lt;</a:t>
            </a:r>
            <a:r>
              <a:rPr sz="12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param</a:t>
            </a:r>
            <a:r>
              <a:rPr sz="12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&gt;</a:t>
            </a:r>
            <a:endParaRPr sz="1200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1" indent="454025" defTabSz="415925">
              <a:lnSpc>
                <a:spcPct val="120000"/>
              </a:lnSpc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2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特殊标签</a:t>
            </a:r>
            <a:r>
              <a:rPr sz="12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：&lt;!DOCTYPE&gt;、&lt;!-- —&gt;、&lt;</a:t>
            </a:r>
            <a:r>
              <a:rPr sz="12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hr</a:t>
            </a:r>
            <a:r>
              <a:rPr sz="12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&gt;</a:t>
            </a:r>
            <a:endParaRPr sz="1200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939896" y="571050"/>
            <a:ext cx="4355388" cy="923330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/>
          <a:p>
            <a:pPr algn="ctr"/>
            <a:r>
              <a:rPr lang="zh-CN" altLang="en-US" sz="5400" b="1" smtClean="0">
                <a:latin typeface="+mj-lt"/>
                <a:ea typeface="+mj-ea"/>
                <a:cs typeface="+mj-cs"/>
                <a:sym typeface="Arial" panose="020B0604020202020204" pitchFamily="34" charset="0"/>
              </a:rPr>
              <a:t>简述</a:t>
            </a:r>
            <a:r>
              <a:rPr lang="en-US" altLang="zh-CN" sz="5400" b="1" smtClean="0">
                <a:latin typeface="+mj-lt"/>
                <a:ea typeface="+mj-ea"/>
                <a:cs typeface="+mj-cs"/>
                <a:sym typeface="Arial" panose="020B0604020202020204" pitchFamily="34" charset="0"/>
              </a:rPr>
              <a:t>html</a:t>
            </a:r>
            <a:r>
              <a:rPr lang="zh-CN" altLang="en-US" sz="5400" b="1" smtClean="0">
                <a:latin typeface="+mj-lt"/>
                <a:ea typeface="+mj-ea"/>
                <a:cs typeface="+mj-cs"/>
                <a:sym typeface="Arial" panose="020B0604020202020204" pitchFamily="34" charset="0"/>
              </a:rPr>
              <a:t>与</a:t>
            </a:r>
            <a:r>
              <a:rPr lang="en-US" altLang="zh-CN" sz="5400" b="1" smtClean="0">
                <a:latin typeface="+mj-lt"/>
                <a:ea typeface="+mj-ea"/>
                <a:cs typeface="+mj-cs"/>
                <a:sym typeface="Arial" panose="020B0604020202020204" pitchFamily="34" charset="0"/>
              </a:rPr>
              <a:t>html5</a:t>
            </a:r>
            <a:endParaRPr lang="en-US" altLang="zh-CN" sz="5400" b="1" smtClean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8295659" y="1024875"/>
            <a:ext cx="1879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等腰三角形 17"/>
          <p:cNvSpPr/>
          <p:nvPr>
            <p:custDataLst>
              <p:tags r:id="rId3"/>
            </p:custDataLst>
          </p:nvPr>
        </p:nvSpPr>
        <p:spPr>
          <a:xfrm rot="5400000" flipH="1">
            <a:off x="10116761" y="961346"/>
            <a:ext cx="284802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>
            <p:custDataLst>
              <p:tags r:id="rId4"/>
            </p:custDataLst>
          </p:nvPr>
        </p:nvSpPr>
        <p:spPr>
          <a:xfrm rot="5400000" flipH="1">
            <a:off x="10226617" y="969958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>
            <p:custDataLst>
              <p:tags r:id="rId5"/>
            </p:custDataLst>
          </p:nvPr>
        </p:nvSpPr>
        <p:spPr>
          <a:xfrm rot="5400000" flipH="1">
            <a:off x="10336472" y="961346"/>
            <a:ext cx="284802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>
            <p:custDataLst>
              <p:tags r:id="rId6"/>
            </p:custDataLst>
          </p:nvPr>
        </p:nvSpPr>
        <p:spPr>
          <a:xfrm rot="16200000">
            <a:off x="1929091" y="948624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>
            <p:custDataLst>
              <p:tags r:id="rId7"/>
            </p:custDataLst>
          </p:nvPr>
        </p:nvSpPr>
        <p:spPr>
          <a:xfrm rot="16200000">
            <a:off x="1807467" y="95597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>
            <p:custDataLst>
              <p:tags r:id="rId8"/>
            </p:custDataLst>
          </p:nvPr>
        </p:nvSpPr>
        <p:spPr>
          <a:xfrm rot="16200000">
            <a:off x="1685843" y="948624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>
            <p:custDataLst>
              <p:tags r:id="rId9"/>
            </p:custDataLst>
          </p:nvPr>
        </p:nvCxnSpPr>
        <p:spPr>
          <a:xfrm>
            <a:off x="2119594" y="1024195"/>
            <a:ext cx="1879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13055" y="1414145"/>
            <a:ext cx="753935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1.在文档类型声明上</a:t>
            </a:r>
            <a:endParaRPr lang="zh-CN" altLang="en-US"/>
          </a:p>
          <a:p>
            <a:pPr algn="l"/>
            <a:r>
              <a:rPr lang="zh-CN" altLang="en-US"/>
              <a:t>html:</a:t>
            </a:r>
            <a:endParaRPr lang="zh-CN" altLang="en-US"/>
          </a:p>
          <a:p>
            <a:pPr algn="l"/>
            <a:r>
              <a:rPr lang="zh-CN" altLang="en-US"/>
              <a:t>&lt;!DOCTYPE html PUBLIC "-//W3C//DTD XHTML 1.0 Transitional//EN" "</a:t>
            </a:r>
            <a:endParaRPr lang="zh-CN" altLang="en-US"/>
          </a:p>
          <a:p>
            <a:pPr algn="l"/>
            <a:r>
              <a:rPr lang="zh-CN" altLang="en-US"/>
              <a:t>http://www.w3.org/TR/xhtml1/DTD/xhtml1-transitional.dtd"&gt;</a:t>
            </a:r>
            <a:endParaRPr lang="zh-CN" altLang="en-US"/>
          </a:p>
          <a:p>
            <a:pPr algn="l"/>
            <a:r>
              <a:rPr lang="zh-CN" altLang="en-US"/>
              <a:t>&lt;html xmlns="http://www.w3.org/1999/xhtml"&gt;</a:t>
            </a:r>
            <a:endParaRPr lang="zh-CN" altLang="en-US"/>
          </a:p>
          <a:p>
            <a:pPr algn="l"/>
            <a:r>
              <a:rPr lang="zh-CN" altLang="en-US"/>
              <a:t>    HTML5:</a:t>
            </a:r>
            <a:endParaRPr lang="zh-CN" altLang="en-US"/>
          </a:p>
          <a:p>
            <a:pPr algn="l"/>
            <a:r>
              <a:rPr lang="zh-CN" altLang="en-US"/>
              <a:t> &lt;!DOCTYPE html&gt;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3055" y="3832860"/>
            <a:ext cx="6234430" cy="2286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2.在结构语义上</a:t>
            </a:r>
            <a:endParaRPr lang="zh-CN" altLang="en-US"/>
          </a:p>
          <a:p>
            <a:r>
              <a:rPr lang="zh-CN" altLang="en-US"/>
              <a:t>html4.0：没有体现结构语义化的标签，我们通常都是这样来命名的：</a:t>
            </a:r>
            <a:endParaRPr lang="zh-CN" altLang="en-US"/>
          </a:p>
          <a:p>
            <a:r>
              <a:rPr lang="zh-CN" altLang="en-US"/>
              <a:t> &lt;div id="header"&gt;&lt;/div&gt;</a:t>
            </a:r>
            <a:endParaRPr lang="zh-CN" altLang="en-US"/>
          </a:p>
          <a:p>
            <a:r>
              <a:rPr lang="zh-CN" altLang="en-US"/>
              <a:t>这样表示网站的头部。</a:t>
            </a:r>
            <a:endParaRPr lang="zh-CN" altLang="en-US"/>
          </a:p>
          <a:p>
            <a:r>
              <a:rPr lang="zh-CN" altLang="en-US"/>
              <a:t>html5：在语义上却有很大的优势。提供了一些新的html5标签，比如:</a:t>
            </a:r>
            <a:endParaRPr lang="zh-CN" altLang="en-US"/>
          </a:p>
          <a:p>
            <a:r>
              <a:rPr lang="zh-CN" altLang="en-US"/>
              <a:t>&lt;header&gt; 、&lt;nav&gt;、&lt;article&gt;、&lt;aside&gt;、&lt;footer&gt;..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010525" y="1414145"/>
            <a:ext cx="4006215" cy="5364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3.主要的HTML5的新功能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（1）强大的绘图功能</a:t>
            </a:r>
            <a:endParaRPr lang="zh-CN" altLang="en-US"/>
          </a:p>
          <a:p>
            <a:r>
              <a:rPr lang="zh-CN" altLang="en-US"/>
              <a:t>①</a:t>
            </a:r>
            <a:r>
              <a:rPr lang="en-US" altLang="zh-CN"/>
              <a:t>Canvas</a:t>
            </a:r>
            <a:endParaRPr lang="en-US" altLang="zh-CN"/>
          </a:p>
          <a:p>
            <a:r>
              <a:rPr lang="zh-CN" altLang="en-US" sz="1400"/>
              <a:t>     通过</a:t>
            </a:r>
            <a:r>
              <a:rPr lang="en-US" altLang="zh-CN" sz="1400"/>
              <a:t>JS</a:t>
            </a:r>
            <a:r>
              <a:rPr lang="zh-CN" altLang="en-US" sz="1400"/>
              <a:t>绘制图形逐像素进行渲染。</a:t>
            </a:r>
            <a:endParaRPr lang="zh-CN" altLang="en-US" sz="1400"/>
          </a:p>
          <a:p>
            <a:r>
              <a:rPr lang="zh-CN" altLang="en-US" sz="1400"/>
              <a:t>最适合图像密集型的游戏，其中的许多对象会被频繁重绘</a:t>
            </a:r>
            <a:endParaRPr lang="zh-CN" altLang="en-US" sz="1400"/>
          </a:p>
          <a:p>
            <a:r>
              <a:rPr lang="zh-CN" altLang="en-US"/>
              <a:t>②</a:t>
            </a:r>
            <a:r>
              <a:rPr lang="en-US" altLang="zh-CN"/>
              <a:t>SVG</a:t>
            </a:r>
            <a:endParaRPr lang="en-US" altLang="zh-CN"/>
          </a:p>
          <a:p>
            <a:r>
              <a:rPr lang="en-US" altLang="zh-CN" sz="1400"/>
              <a:t>     SVG 是一种使用 XML 描述 2D 图形的语言，SVG 基于 XML，这意味着 SVG DOM 中的每个元素都是可用的</a:t>
            </a:r>
            <a:r>
              <a:rPr lang="zh-CN" altLang="en-US" sz="1400"/>
              <a:t>，所以可以附加</a:t>
            </a:r>
            <a:r>
              <a:rPr lang="en-US" altLang="zh-CN" sz="1400"/>
              <a:t>JS</a:t>
            </a:r>
            <a:r>
              <a:rPr lang="zh-CN" altLang="en-US" sz="1400"/>
              <a:t>事件处理，每个图形都是对象。复杂度高所以不适合游戏应用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/>
              <a:t>（2）新增视频标签 </a:t>
            </a:r>
            <a:endParaRPr lang="zh-CN" altLang="en-US"/>
          </a:p>
          <a:p>
            <a:r>
              <a:rPr lang="zh-CN" altLang="en-US" sz="1400"/>
              <a:t>可能在旧html的时候，我们想要插入一段视频，还需要引用一长段的代码。但是在html5的情况下。我们只需要用于一个video标签即可。</a:t>
            </a:r>
            <a:endParaRPr lang="zh-CN" altLang="en-US" sz="1400"/>
          </a:p>
          <a:p>
            <a:r>
              <a:rPr lang="zh-CN" altLang="en-US" sz="1400"/>
              <a:t>&lt;videosrc="视频地址"&gt;&lt;/video&gt;//详细属性参考</a:t>
            </a:r>
            <a:r>
              <a:rPr lang="en-US" altLang="zh-CN" sz="1400"/>
              <a:t>W3C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 sz="1400"/>
              <a:t>（</a:t>
            </a:r>
            <a:r>
              <a:rPr lang="en-US" altLang="zh-CN" sz="1400"/>
              <a:t>3</a:t>
            </a:r>
            <a:r>
              <a:rPr lang="zh-CN" altLang="en-US" sz="1400"/>
              <a:t>）WebSocket</a:t>
            </a:r>
            <a:endParaRPr lang="zh-CN" altLang="en-US" sz="1400"/>
          </a:p>
          <a:p>
            <a:r>
              <a:rPr lang="zh-CN" altLang="en-US" sz="1400"/>
              <a:t>实现了浏览器与服务器全双工通信(full-duplex)。</a:t>
            </a:r>
            <a:endParaRPr lang="zh-CN" altLang="en-US" sz="1400"/>
          </a:p>
          <a:p>
            <a:r>
              <a:rPr lang="zh-CN" altLang="en-US" sz="1400"/>
              <a:t>等等</a:t>
            </a:r>
            <a:endParaRPr lang="zh-CN" altLang="en-US" sz="1400"/>
          </a:p>
        </p:txBody>
      </p:sp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956406" y="567240"/>
            <a:ext cx="4355388" cy="923330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/>
          <a:p>
            <a:pPr algn="ctr"/>
            <a:r>
              <a:rPr sz="5400" dirty="0">
                <a:latin typeface="Helvetica"/>
                <a:ea typeface="Helvetica"/>
                <a:cs typeface="Helvetica"/>
                <a:sym typeface="Helvetica"/>
              </a:rPr>
              <a:t>CSS ：</a:t>
            </a:r>
            <a:r>
              <a:rPr sz="5400" dirty="0" err="1">
                <a:latin typeface="Helvetica"/>
                <a:ea typeface="Helvetica"/>
                <a:cs typeface="Helvetica"/>
                <a:sym typeface="Helvetica"/>
              </a:rPr>
              <a:t>层叠样式表</a:t>
            </a:r>
            <a:endParaRPr sz="5400" dirty="0">
              <a:latin typeface="Helvetica"/>
              <a:ea typeface="Helvetica"/>
              <a:cs typeface="Helvetica"/>
              <a:sym typeface="Helvetica"/>
            </a:endParaRPr>
          </a:p>
          <a:p>
            <a:pPr algn="ctr"/>
            <a:endParaRPr lang="en-US" altLang="zh-CN" sz="5400" b="1" smtClean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8295659" y="1024875"/>
            <a:ext cx="1879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等腰三角形 17"/>
          <p:cNvSpPr/>
          <p:nvPr>
            <p:custDataLst>
              <p:tags r:id="rId3"/>
            </p:custDataLst>
          </p:nvPr>
        </p:nvSpPr>
        <p:spPr>
          <a:xfrm rot="5400000" flipH="1">
            <a:off x="10116761" y="961346"/>
            <a:ext cx="284802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>
            <p:custDataLst>
              <p:tags r:id="rId4"/>
            </p:custDataLst>
          </p:nvPr>
        </p:nvSpPr>
        <p:spPr>
          <a:xfrm rot="5400000" flipH="1">
            <a:off x="10226617" y="969958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>
            <p:custDataLst>
              <p:tags r:id="rId5"/>
            </p:custDataLst>
          </p:nvPr>
        </p:nvSpPr>
        <p:spPr>
          <a:xfrm rot="5400000" flipH="1">
            <a:off x="10336472" y="961346"/>
            <a:ext cx="284802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>
            <p:custDataLst>
              <p:tags r:id="rId6"/>
            </p:custDataLst>
          </p:nvPr>
        </p:nvSpPr>
        <p:spPr>
          <a:xfrm rot="16200000">
            <a:off x="1929091" y="948624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>
            <p:custDataLst>
              <p:tags r:id="rId7"/>
            </p:custDataLst>
          </p:nvPr>
        </p:nvSpPr>
        <p:spPr>
          <a:xfrm rot="16200000">
            <a:off x="1807467" y="95597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>
            <p:custDataLst>
              <p:tags r:id="rId8"/>
            </p:custDataLst>
          </p:nvPr>
        </p:nvSpPr>
        <p:spPr>
          <a:xfrm rot="16200000">
            <a:off x="1685843" y="948624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>
            <p:custDataLst>
              <p:tags r:id="rId9"/>
            </p:custDataLst>
          </p:nvPr>
        </p:nvCxnSpPr>
        <p:spPr>
          <a:xfrm>
            <a:off x="2119594" y="1024195"/>
            <a:ext cx="1879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369175" y="1490345"/>
            <a:ext cx="4587875" cy="4832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>
              <a:lnSpc>
                <a:spcPct val="15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CSS 3.0 </a:t>
            </a:r>
            <a:r>
              <a:rPr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重要模块</a:t>
            </a:r>
            <a:endParaRPr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defTabSz="457200">
              <a:lnSpc>
                <a:spcPct val="12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选择器</a:t>
            </a:r>
            <a:r>
              <a:rPr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——</a:t>
            </a:r>
            <a:r>
              <a:rPr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新的伪类</a:t>
            </a:r>
            <a:r>
              <a:rPr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:</a:t>
            </a:r>
            <a:r>
              <a:rPr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last-child，属性选择器</a:t>
            </a:r>
            <a:r>
              <a:rPr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[</a:t>
            </a:r>
            <a:r>
              <a:rPr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att</a:t>
            </a:r>
            <a:r>
              <a:rPr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^=“value"]</a:t>
            </a:r>
            <a:endParaRPr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defTabSz="457200">
              <a:lnSpc>
                <a:spcPct val="12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框模型</a:t>
            </a:r>
            <a:r>
              <a:rPr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——box-sizing</a:t>
            </a:r>
            <a:endParaRPr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defTabSz="457200">
              <a:lnSpc>
                <a:spcPct val="12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背景和边框</a:t>
            </a:r>
            <a:r>
              <a:rPr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——</a:t>
            </a:r>
            <a:r>
              <a:rPr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多背景图，border-image，border-radius</a:t>
            </a:r>
            <a:endParaRPr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defTabSz="457200">
              <a:lnSpc>
                <a:spcPct val="12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文本效果</a:t>
            </a:r>
            <a:r>
              <a:rPr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——text-shadow，@font-</a:t>
            </a:r>
            <a:r>
              <a:rPr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face属性</a:t>
            </a:r>
            <a:endParaRPr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defTabSz="457200">
              <a:lnSpc>
                <a:spcPct val="12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2D/3D </a:t>
            </a:r>
            <a:r>
              <a:rPr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转换</a:t>
            </a:r>
            <a:r>
              <a:rPr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——transform</a:t>
            </a:r>
            <a:endParaRPr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defTabSz="457200">
              <a:lnSpc>
                <a:spcPct val="12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动画</a:t>
            </a:r>
            <a:r>
              <a:rPr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——</a:t>
            </a:r>
            <a:r>
              <a:rPr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创建动画</a:t>
            </a:r>
            <a:r>
              <a:rPr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@</a:t>
            </a:r>
            <a:r>
              <a:rPr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keyframes，animation</a:t>
            </a:r>
            <a:endParaRPr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defTabSz="457200">
              <a:lnSpc>
                <a:spcPct val="12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多列布局</a:t>
            </a:r>
            <a:r>
              <a:rPr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—— </a:t>
            </a:r>
            <a:r>
              <a:rPr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column-count，column-gap，column-rule</a:t>
            </a:r>
            <a:endParaRPr lang="zh-CN" altLang="en-US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101" name="image1.gif"/>
          <p:cNvPicPr/>
          <p:nvPr/>
        </p:nvPicPr>
        <p:blipFill>
          <a:blip r:embed="rId10"/>
          <a:stretch>
            <a:fillRect/>
          </a:stretch>
        </p:blipFill>
        <p:spPr>
          <a:xfrm>
            <a:off x="1382397" y="5130784"/>
            <a:ext cx="4306012" cy="1468240"/>
          </a:xfrm>
          <a:prstGeom prst="rect">
            <a:avLst/>
          </a:prstGeom>
          <a:ln w="25400">
            <a:solidFill>
              <a:srgbClr val="F3F7F5"/>
            </a:solidFill>
            <a:miter lim="400000"/>
            <a:headEnd/>
            <a:tailEnd/>
          </a:ln>
          <a:effectLst>
            <a:outerShdw blurRad="50800" dist="25400" dir="3600000" rotWithShape="0">
              <a:srgbClr val="000000">
                <a:alpha val="70000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886460" y="1490345"/>
            <a:ext cx="5627370" cy="3383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CSS 规则由两个主要的部分构成：选择器，以及一条或多条声明。</a:t>
            </a:r>
            <a:endParaRPr lang="zh-CN" altLang="en-US"/>
          </a:p>
          <a:p>
            <a:r>
              <a:rPr lang="zh-CN" altLang="en-US"/>
              <a:t>选择器 {宣言1; 宣言2; ... 宣言N }</a:t>
            </a:r>
            <a:endParaRPr lang="zh-CN" altLang="en-US"/>
          </a:p>
          <a:p>
            <a:r>
              <a:rPr lang="zh-CN" altLang="en-US"/>
              <a:t>选择器通常是您需要改变样式的 HTML 元素。</a:t>
            </a:r>
            <a:endParaRPr lang="zh-CN" altLang="en-US"/>
          </a:p>
          <a:p>
            <a:r>
              <a:rPr lang="zh-CN" altLang="en-US"/>
              <a:t>每条声明由一个属性和一个值组成。</a:t>
            </a:r>
            <a:endParaRPr lang="zh-CN" altLang="en-US"/>
          </a:p>
          <a:p>
            <a:r>
              <a:rPr lang="zh-CN" altLang="en-US"/>
              <a:t>属性（property）是您希望设置的样式属性（style attribute）。每个属性有一个值。属性和值被冒号分开。</a:t>
            </a:r>
            <a:endParaRPr lang="zh-CN" altLang="en-US"/>
          </a:p>
          <a:p>
            <a:r>
              <a:rPr lang="zh-CN" altLang="en-US"/>
              <a:t>选择器 {property: value}</a:t>
            </a:r>
            <a:endParaRPr lang="zh-CN" altLang="en-US"/>
          </a:p>
          <a:p>
            <a:r>
              <a:rPr lang="zh-CN" altLang="en-US"/>
              <a:t>下面这行代码的作用是将 h1 元素内的文字颜色定义为红色，同时将字体大小设置为 14 像素。</a:t>
            </a:r>
            <a:endParaRPr lang="zh-CN" altLang="en-US"/>
          </a:p>
          <a:p>
            <a:r>
              <a:rPr lang="zh-CN" altLang="en-US"/>
              <a:t>在这个例子中，h1 是选择器，color 和 font-size 是属性，red 和 14px 是值。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956406" y="567240"/>
            <a:ext cx="4355388" cy="9233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5400" b="1" smtClean="0">
                <a:latin typeface="+mj-lt"/>
                <a:ea typeface="+mj-ea"/>
                <a:cs typeface="+mj-cs"/>
                <a:sym typeface="Arial" panose="020B0604020202020204" pitchFamily="34" charset="0"/>
              </a:rPr>
              <a:t>JavaScript</a:t>
            </a:r>
            <a:endParaRPr lang="en-US" altLang="zh-CN" sz="5400" b="1" smtClean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8295659" y="1024875"/>
            <a:ext cx="1879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等腰三角形 17"/>
          <p:cNvSpPr/>
          <p:nvPr>
            <p:custDataLst>
              <p:tags r:id="rId3"/>
            </p:custDataLst>
          </p:nvPr>
        </p:nvSpPr>
        <p:spPr>
          <a:xfrm rot="5400000" flipH="1">
            <a:off x="10116761" y="961346"/>
            <a:ext cx="284802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>
            <p:custDataLst>
              <p:tags r:id="rId4"/>
            </p:custDataLst>
          </p:nvPr>
        </p:nvSpPr>
        <p:spPr>
          <a:xfrm rot="5400000" flipH="1">
            <a:off x="10226617" y="969958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>
            <p:custDataLst>
              <p:tags r:id="rId5"/>
            </p:custDataLst>
          </p:nvPr>
        </p:nvSpPr>
        <p:spPr>
          <a:xfrm rot="5400000" flipH="1">
            <a:off x="10336472" y="961346"/>
            <a:ext cx="284802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>
            <p:custDataLst>
              <p:tags r:id="rId6"/>
            </p:custDataLst>
          </p:nvPr>
        </p:nvSpPr>
        <p:spPr>
          <a:xfrm rot="16200000">
            <a:off x="1929091" y="948624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>
            <p:custDataLst>
              <p:tags r:id="rId7"/>
            </p:custDataLst>
          </p:nvPr>
        </p:nvSpPr>
        <p:spPr>
          <a:xfrm rot="16200000">
            <a:off x="1807467" y="95597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>
            <p:custDataLst>
              <p:tags r:id="rId8"/>
            </p:custDataLst>
          </p:nvPr>
        </p:nvSpPr>
        <p:spPr>
          <a:xfrm rot="16200000">
            <a:off x="1685843" y="948624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>
            <p:custDataLst>
              <p:tags r:id="rId9"/>
            </p:custDataLst>
          </p:nvPr>
        </p:nvCxnSpPr>
        <p:spPr>
          <a:xfrm>
            <a:off x="2119594" y="1024195"/>
            <a:ext cx="1879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93140" y="1560195"/>
            <a:ext cx="6396990" cy="4663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defTabSz="457200">
              <a:lnSpc>
                <a:spcPct val="15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JavaScript实现了网页实时的、动态的、可交互式得表达能力</a:t>
            </a:r>
            <a:r>
              <a:rPr sz="16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。</a:t>
            </a:r>
            <a:endParaRPr sz="1600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defTabSz="457200">
              <a:lnSpc>
                <a:spcPct val="15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    </a:t>
            </a:r>
            <a:r>
              <a:rPr sz="1600" b="1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语言特性</a:t>
            </a:r>
            <a:r>
              <a:rPr sz="16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：</a:t>
            </a:r>
            <a:endParaRPr sz="1600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1" indent="914400" defTabSz="457200">
              <a:lnSpc>
                <a:spcPct val="15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高阶函数</a:t>
            </a:r>
            <a:endParaRPr sz="16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2" indent="1579245" defTabSz="457200">
              <a:lnSpc>
                <a:spcPct val="15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可以将函数作为参数</a:t>
            </a:r>
            <a:endParaRPr sz="16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2" indent="1579245" defTabSz="457200">
              <a:lnSpc>
                <a:spcPct val="15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也可以返回函数</a:t>
            </a:r>
            <a:endParaRPr sz="16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1" indent="914400" defTabSz="457200">
              <a:lnSpc>
                <a:spcPct val="15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动态类型</a:t>
            </a:r>
            <a:endParaRPr sz="16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2" indent="1579245" defTabSz="457200">
              <a:lnSpc>
                <a:spcPct val="15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延迟绑定</a:t>
            </a:r>
            <a:endParaRPr sz="16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2" indent="1579245" defTabSz="457200">
              <a:lnSpc>
                <a:spcPct val="15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可以赋给变量任意的值，并可以随时更改类型</a:t>
            </a:r>
            <a:endParaRPr sz="16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1" indent="914400" defTabSz="457200">
              <a:lnSpc>
                <a:spcPct val="15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灵活的对象模型</a:t>
            </a:r>
            <a:endParaRPr sz="16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2" indent="1579245" defTabSz="457200">
              <a:lnSpc>
                <a:spcPct val="15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使用原型继承</a:t>
            </a:r>
            <a:endParaRPr lang="zh-CN" altLang="en-US" sz="1600"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9755" y="4614545"/>
            <a:ext cx="3771265" cy="2049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indent="0" defTabSz="457200">
              <a:lnSpc>
                <a:spcPct val="15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zh-CN" dirty="0" err="1">
                <a:solidFill>
                  <a:schemeClr val="tx1"/>
                </a:solidFill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小</a:t>
            </a:r>
            <a:r>
              <a:rPr lang="en-US" altLang="zh-CN" dirty="0" err="1">
                <a:solidFill>
                  <a:schemeClr val="tx1"/>
                </a:solidFill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tips</a:t>
            </a:r>
            <a:r>
              <a:rPr lang="zh-CN" altLang="en-US" dirty="0" err="1">
                <a:solidFill>
                  <a:schemeClr val="tx1"/>
                </a:solidFill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：</a:t>
            </a:r>
            <a:endParaRPr lang="zh-CN" altLang="en-US" dirty="0" err="1">
              <a:solidFill>
                <a:schemeClr val="tx1"/>
              </a:solidFill>
              <a:latin typeface="Helvetica"/>
              <a:ea typeface="宋体" panose="02010600030101010101" pitchFamily="2" charset="-122"/>
              <a:cs typeface="Helvetica"/>
              <a:sym typeface="Helvetica"/>
            </a:endParaRPr>
          </a:p>
          <a:p>
            <a:pPr marL="0" lvl="0" indent="0" defTabSz="457200">
              <a:lnSpc>
                <a:spcPct val="15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网页的UI渲染方式是单线程的</a:t>
            </a:r>
            <a:r>
              <a:rPr lang="zh-CN" dirty="0" err="1">
                <a:solidFill>
                  <a:schemeClr val="tx1"/>
                </a:solidFill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，</a:t>
            </a:r>
            <a:endParaRPr lang="zh-CN" dirty="0" err="1">
              <a:solidFill>
                <a:schemeClr val="tx1"/>
              </a:solidFill>
              <a:latin typeface="Helvetica"/>
              <a:ea typeface="宋体" panose="02010600030101010101" pitchFamily="2" charset="-122"/>
              <a:cs typeface="Helvetica"/>
              <a:sym typeface="Helvetica"/>
            </a:endParaRPr>
          </a:p>
          <a:p>
            <a:pPr marL="0" lvl="0" indent="0" defTabSz="457200">
              <a:lnSpc>
                <a:spcPct val="12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    </a:t>
            </a:r>
            <a:r>
              <a:rPr lang="zh-CN" dirty="0">
                <a:solidFill>
                  <a:schemeClr val="tx1"/>
                </a:solidFill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所以</a:t>
            </a:r>
            <a:r>
              <a:rPr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尽量把js代码或文件放到页面底部</a:t>
            </a:r>
            <a:r>
              <a:rPr lang="zh-CN" dirty="0" err="1">
                <a:solidFill>
                  <a:schemeClr val="tx1"/>
                </a:solidFill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或者</a:t>
            </a:r>
            <a:r>
              <a:rPr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异步载入</a:t>
            </a:r>
            <a:endParaRPr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9040" y="2169795"/>
            <a:ext cx="5574030" cy="439166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兼容性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520825" y="1684655"/>
            <a:ext cx="9398000" cy="417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endParaRPr dirty="0" err="1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defTabSz="457200">
              <a:lnSpc>
                <a:spcPct val="15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   Trident内核：IE6-IE11；</a:t>
            </a:r>
            <a:endParaRPr sz="2000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defTabSz="457200">
              <a:lnSpc>
                <a:spcPct val="15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    </a:t>
            </a:r>
            <a:r>
              <a:rPr sz="20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Gecko内核：Firefox</a:t>
            </a:r>
            <a:r>
              <a:rPr sz="20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；</a:t>
            </a:r>
            <a:endParaRPr sz="2000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defTabSz="457200">
              <a:lnSpc>
                <a:spcPct val="15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    </a:t>
            </a:r>
            <a:r>
              <a:rPr sz="20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Webkit内核：Safari、Chrome</a:t>
            </a:r>
            <a:r>
              <a:rPr sz="20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；</a:t>
            </a:r>
            <a:endParaRPr sz="2000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defTabSz="457200">
              <a:lnSpc>
                <a:spcPct val="15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    </a:t>
            </a:r>
            <a:r>
              <a:rPr sz="2000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双核</a:t>
            </a:r>
            <a:r>
              <a:rPr sz="20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/多核浏览器：遨游、360、百度、搜狗</a:t>
            </a:r>
            <a:endParaRPr sz="2000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defTabSz="457200">
              <a:lnSpc>
                <a:spcPct val="15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defTabSz="457200">
              <a:lnSpc>
                <a:spcPct val="150000"/>
              </a:lnSpc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     各大浏览器对W3C标准的支持程度不尽相同，在CSS样式、DOM操作、XML解析、创建异步通信对象等操作上存在很多兼容性问题。</a:t>
            </a:r>
            <a:endParaRPr lang="zh-CN" altLang="en-US" sz="2000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8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l_h_f"/>
  <p:tag name="KSO_WM_UNIT_INDEX" val="1_1_1"/>
  <p:tag name="KSO_WM_UNIT_ID" val="custom160170_8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l_i"/>
  <p:tag name="KSO_WM_UNIT_INDEX" val="1_1"/>
  <p:tag name="KSO_WM_UNIT_ID" val="custom160170_8*l_i*1_1"/>
  <p:tag name="KSO_WM_UNIT_CLEAR" val="1"/>
  <p:tag name="KSO_WM_UNIT_LAYERLEVEL" val="1_1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8*i*3"/>
  <p:tag name="KSO_WM_TEMPLATE_CATEGORY" val="custom"/>
  <p:tag name="KSO_WM_TEMPLATE_INDEX" val="16017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8*i*4"/>
  <p:tag name="KSO_WM_TEMPLATE_CATEGORY" val="custom"/>
  <p:tag name="KSO_WM_TEMPLATE_INDEX" val="160170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8*i*5"/>
  <p:tag name="KSO_WM_TEMPLATE_CATEGORY" val="custom"/>
  <p:tag name="KSO_WM_TEMPLATE_INDEX" val="160170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8*i*6"/>
  <p:tag name="KSO_WM_TEMPLATE_CATEGORY" val="custom"/>
  <p:tag name="KSO_WM_TEMPLATE_INDEX" val="16017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8*i*7"/>
  <p:tag name="KSO_WM_TEMPLATE_CATEGORY" val="custom"/>
  <p:tag name="KSO_WM_TEMPLATE_INDEX" val="16017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8*i*8"/>
  <p:tag name="KSO_WM_TEMPLATE_CATEGORY" val="custom"/>
  <p:tag name="KSO_WM_TEMPLATE_INDEX" val="160170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b"/>
  <p:tag name="KSO_WM_UNIT_INDEX" val="1"/>
  <p:tag name="KSO_WM_UNIT_ID" val="custom160170_1*b*1"/>
  <p:tag name="KSO_WM_UNIT_CLEAR" val="1"/>
  <p:tag name="KSO_WM_UNIT_LAYERLEVEL" val="1"/>
  <p:tag name="KSO_WM_UNIT_VALUE" val="1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8*i*9"/>
  <p:tag name="KSO_WM_TEMPLATE_CATEGORY" val="custom"/>
  <p:tag name="KSO_WM_TEMPLATE_INDEX" val="160170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8*i*10"/>
  <p:tag name="KSO_WM_TEMPLATE_CATEGORY" val="custom"/>
  <p:tag name="KSO_WM_TEMPLATE_INDEX" val="16017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l_h_f"/>
  <p:tag name="KSO_WM_UNIT_INDEX" val="1_2_1"/>
  <p:tag name="KSO_WM_UNIT_ID" val="custom160170_8*l_h_f*1_2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l_i"/>
  <p:tag name="KSO_WM_UNIT_INDEX" val="1_2"/>
  <p:tag name="KSO_WM_UNIT_ID" val="custom160170_8*l_i*1_2"/>
  <p:tag name="KSO_WM_UNIT_CLEAR" val="1"/>
  <p:tag name="KSO_WM_UNIT_LAYERLEVEL" val="1_1"/>
  <p:tag name="KSO_WM_DIAGRAM_GROUP_CODE" val="l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l_h_f"/>
  <p:tag name="KSO_WM_UNIT_INDEX" val="1_3_1"/>
  <p:tag name="KSO_WM_UNIT_ID" val="custom160170_8*l_h_f*1_3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l_i"/>
  <p:tag name="KSO_WM_UNIT_INDEX" val="1_3"/>
  <p:tag name="KSO_WM_UNIT_ID" val="custom160170_8*l_i*1_3"/>
  <p:tag name="KSO_WM_UNIT_CLEAR" val="1"/>
  <p:tag name="KSO_WM_UNIT_LAYERLEVEL" val="1_1"/>
  <p:tag name="KSO_WM_DIAGRAM_GROUP_CODE" val="l1-1"/>
</p:tagLst>
</file>

<file path=ppt/tags/tag26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23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f"/>
  <p:tag name="KSO_WM_UNIT_INDEX" val="1"/>
  <p:tag name="KSO_WM_UNIT_ID" val="custom160170_4*f*1"/>
  <p:tag name="KSO_WM_UNIT_CLEAR" val="1"/>
  <p:tag name="KSO_WM_UNIT_LAYERLEVEL" val="1"/>
  <p:tag name="KSO_WM_UNIT_VALUE" val="150"/>
  <p:tag name="KSO_WM_UNIT_HIGHLIGHT" val="0"/>
  <p:tag name="KSO_WM_UNIT_COMPATIBLE" val="0"/>
  <p:tag name="KSO_WM_UNIT_PRESET_TEXT_INDEX" val="5"/>
  <p:tag name="KSO_WM_UNIT_PRESET_TEXT_LEN" val="232"/>
</p:tagLst>
</file>

<file path=ppt/tags/tag29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3.xml><?xml version="1.0" encoding="utf-8"?>
<p:tagLst xmlns:p="http://schemas.openxmlformats.org/presentationml/2006/main">
  <p:tag name="KSO_WM_TEMPLATE_THUMBS_INDEX" val="1、4、8、10、18、23、25"/>
  <p:tag name="KSO_WM_TEMPLATE_CATEGORY" val="custom"/>
  <p:tag name="KSO_WM_TEMPLATE_INDEX" val="160170"/>
  <p:tag name="KSO_WM_TAG_VERSION" val="1.0"/>
  <p:tag name="KSO_WM_SLIDE_ID" val="custom16017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6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6*i*3"/>
  <p:tag name="KSO_WM_TEMPLATE_CATEGORY" val="custom"/>
  <p:tag name="KSO_WM_TEMPLATE_INDEX" val="160170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6*i*4"/>
  <p:tag name="KSO_WM_TEMPLATE_CATEGORY" val="custom"/>
  <p:tag name="KSO_WM_TEMPLATE_INDEX" val="160170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6*i*5"/>
  <p:tag name="KSO_WM_TEMPLATE_CATEGORY" val="custom"/>
  <p:tag name="KSO_WM_TEMPLATE_INDEX" val="160170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6*i*6"/>
  <p:tag name="KSO_WM_TEMPLATE_CATEGORY" val="custom"/>
  <p:tag name="KSO_WM_TEMPLATE_INDEX" val="160170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6*i*7"/>
  <p:tag name="KSO_WM_TEMPLATE_CATEGORY" val="custom"/>
  <p:tag name="KSO_WM_TEMPLATE_INDEX" val="160170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6*i*8"/>
  <p:tag name="KSO_WM_TEMPLATE_CATEGORY" val="custom"/>
  <p:tag name="KSO_WM_TEMPLATE_INDEX" val="160170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6*i*9"/>
  <p:tag name="KSO_WM_TEMPLATE_CATEGORY" val="custom"/>
  <p:tag name="KSO_WM_TEMPLATE_INDEX" val="160170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6*i*10"/>
  <p:tag name="KSO_WM_TEMPLATE_CATEGORY" val="custom"/>
  <p:tag name="KSO_WM_TEMPLATE_INDEX" val="160170"/>
</p:tagLst>
</file>

<file path=ppt/tags/tag39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7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7*i*3"/>
  <p:tag name="KSO_WM_TEMPLATE_CATEGORY" val="custom"/>
  <p:tag name="KSO_WM_TEMPLATE_INDEX" val="160170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7*i*4"/>
  <p:tag name="KSO_WM_TEMPLATE_CATEGORY" val="custom"/>
  <p:tag name="KSO_WM_TEMPLATE_INDEX" val="160170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7*i*5"/>
  <p:tag name="KSO_WM_TEMPLATE_CATEGORY" val="custom"/>
  <p:tag name="KSO_WM_TEMPLATE_INDEX" val="160170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7*i*6"/>
  <p:tag name="KSO_WM_TEMPLATE_CATEGORY" val="custom"/>
  <p:tag name="KSO_WM_TEMPLATE_INDEX" val="160170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7*i*7"/>
  <p:tag name="KSO_WM_TEMPLATE_CATEGORY" val="custom"/>
  <p:tag name="KSO_WM_TEMPLATE_INDEX" val="160170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7*i*8"/>
  <p:tag name="KSO_WM_TEMPLATE_CATEGORY" val="custom"/>
  <p:tag name="KSO_WM_TEMPLATE_INDEX" val="160170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7*i*9"/>
  <p:tag name="KSO_WM_TEMPLATE_CATEGORY" val="custom"/>
  <p:tag name="KSO_WM_TEMPLATE_INDEX" val="160170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7*i*10"/>
  <p:tag name="KSO_WM_TEMPLATE_CATEGORY" val="custom"/>
  <p:tag name="KSO_WM_TEMPLATE_INDEX" val="160170"/>
</p:tagLst>
</file>

<file path=ppt/tags/tag49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f"/>
  <p:tag name="KSO_WM_UNIT_INDEX" val="1"/>
  <p:tag name="KSO_WM_UNIT_ID" val="custom16017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0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10*i*3"/>
  <p:tag name="KSO_WM_TEMPLATE_CATEGORY" val="custom"/>
  <p:tag name="KSO_WM_TEMPLATE_INDEX" val="160170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10*i*4"/>
  <p:tag name="KSO_WM_TEMPLATE_CATEGORY" val="custom"/>
  <p:tag name="KSO_WM_TEMPLATE_INDEX" val="160170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10*i*5"/>
  <p:tag name="KSO_WM_TEMPLATE_CATEGORY" val="custom"/>
  <p:tag name="KSO_WM_TEMPLATE_INDEX" val="160170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10*i*6"/>
  <p:tag name="KSO_WM_TEMPLATE_CATEGORY" val="custom"/>
  <p:tag name="KSO_WM_TEMPLATE_INDEX" val="160170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10*i*7"/>
  <p:tag name="KSO_WM_TEMPLATE_CATEGORY" val="custom"/>
  <p:tag name="KSO_WM_TEMPLATE_INDEX" val="160170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10*i*8"/>
  <p:tag name="KSO_WM_TEMPLATE_CATEGORY" val="custom"/>
  <p:tag name="KSO_WM_TEMPLATE_INDEX" val="160170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10*i*9"/>
  <p:tag name="KSO_WM_TEMPLATE_CATEGORY" val="custom"/>
  <p:tag name="KSO_WM_TEMPLATE_INDEX" val="160170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10*i*10"/>
  <p:tag name="KSO_WM_TEMPLATE_CATEGORY" val="custom"/>
  <p:tag name="KSO_WM_TEMPLATE_INDEX" val="160170"/>
</p:tagLst>
</file>

<file path=ppt/tags/tag59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6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p="http://schemas.openxmlformats.org/presentationml/2006/main">
  <p:tag name="PAGETYPE" val="图表页"/>
  <p:tag name="KSO_WM_TEMPLATE_CATEGORY" val="custom"/>
  <p:tag name="KSO_WM_TEMPLATE_INDEX" val="160170"/>
  <p:tag name="KSO_WM_TAG_VERSION" val="1.0"/>
  <p:tag name="KSO_WM_SLIDE_ID" val="custom160170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89*184"/>
  <p:tag name="KSO_WM_SLIDE_SIZE" val="180*167"/>
  <p:tag name="KSO_WM_DIAGRAM_GROUP_CODE" val="m1-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20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3.xml><?xml version="1.0" encoding="utf-8"?>
<p:tagLst xmlns:p="http://schemas.openxmlformats.org/presentationml/2006/main">
  <p:tag name="PAGETYPE" val="图表页"/>
  <p:tag name="KSO_WM_TEMPLATE_CATEGORY" val="custom"/>
  <p:tag name="KSO_WM_TEMPLATE_INDEX" val="160170"/>
  <p:tag name="KSO_WM_TAG_VERSION" val="1.0"/>
  <p:tag name="KSO_WM_SLIDE_ID" val="custom160170_20"/>
  <p:tag name="KSO_WM_SLIDE_INDEX" val="20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53*169"/>
  <p:tag name="KSO_WM_SLIDE_SIZE" val="631*273"/>
  <p:tag name="KSO_WM_DIAGRAM_GROUP_CODE" val="l1-2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4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5.xml><?xml version="1.0" encoding="utf-8"?>
<p:tagLst xmlns:p="http://schemas.openxmlformats.org/presentationml/2006/main">
  <p:tag name="PAGETYPE" val="图表页"/>
  <p:tag name="KSO_WM_TEMPLATE_CATEGORY" val="custom"/>
  <p:tag name="KSO_WM_TEMPLATE_INDEX" val="160170"/>
  <p:tag name="KSO_WM_TAG_VERSION" val="1.0"/>
  <p:tag name="KSO_WM_SLIDE_ID" val="custom160170_14"/>
  <p:tag name="KSO_WM_SLIDE_INDEX" val="14"/>
  <p:tag name="KSO_WM_SLIDE_ITEM_CNT" val="2"/>
  <p:tag name="KSO_WM_SLIDE_LAYOUT" val="a_m"/>
  <p:tag name="KSO_WM_SLIDE_LAYOUT_CNT" val="1_1"/>
  <p:tag name="KSO_WM_SLIDE_TYPE" val="text"/>
  <p:tag name="KSO_WM_BEAUTIFY_FLAG" val="#wm#"/>
  <p:tag name="KSO_WM_SLIDE_POSITION" val="281*185"/>
  <p:tag name="KSO_WM_SLIDE_SIZE" val="359*211"/>
  <p:tag name="KSO_WM_DIAGRAM_GROUP_CODE" val="m1-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6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7.xml><?xml version="1.0" encoding="utf-8"?>
<p:tagLst xmlns:p="http://schemas.openxmlformats.org/presentationml/2006/main">
  <p:tag name="PAGETYPE" val="图表页"/>
  <p:tag name="KSO_WM_TEMPLATE_CATEGORY" val="custom"/>
  <p:tag name="KSO_WM_TEMPLATE_INDEX" val="160170"/>
  <p:tag name="KSO_WM_TAG_VERSION" val="1.0"/>
  <p:tag name="KSO_WM_SLIDE_ID" val="custom160170_16"/>
  <p:tag name="KSO_WM_SLIDE_INDEX" val="16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139*135"/>
  <p:tag name="KSO_WM_SLIDE_SIZE" val="722*314"/>
  <p:tag name="KSO_WM_DIAGRAM_GROUP_CODE" val="m1-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m_h_f"/>
  <p:tag name="KSO_WM_UNIT_INDEX" val="1_5_1"/>
  <p:tag name="KSO_WM_UNIT_ID" val="custom160170_17*m_h_f*1_5_1"/>
  <p:tag name="KSO_WM_UNIT_CLEAR" val="1"/>
  <p:tag name="KSO_WM_UNIT_LAYERLEVEL" val="1_1_1"/>
  <p:tag name="KSO_WM_UNIT_VALUE" val="45"/>
  <p:tag name="KSO_WM_UNIT_HIGHLIGHT" val="0"/>
  <p:tag name="KSO_WM_UNIT_COMPATIBLE" val="0"/>
  <p:tag name="KSO_WM_UNIT_PRESET_TEXT_INDEX" val="3"/>
  <p:tag name="KSO_WM_UNIT_PRESET_TEXT_LEN" val="24"/>
  <p:tag name="KSO_WM_DIAGRAM_GROUP_CODE" val="m1-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7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0.xml><?xml version="1.0" encoding="utf-8"?>
<p:tagLst xmlns:p="http://schemas.openxmlformats.org/presentationml/2006/main">
  <p:tag name="PAGETYPE" val="图表页"/>
  <p:tag name="KSO_WM_TEMPLATE_CATEGORY" val="custom"/>
  <p:tag name="KSO_WM_TEMPLATE_INDEX" val="160170"/>
  <p:tag name="KSO_WM_TAG_VERSION" val="1.0"/>
  <p:tag name="KSO_WM_SLIDE_ID" val="custom160170_17"/>
  <p:tag name="KSO_WM_SLIDE_INDEX" val="17"/>
  <p:tag name="KSO_WM_SLIDE_ITEM_CNT" val="5"/>
  <p:tag name="KSO_WM_SLIDE_LAYOUT" val="a_m"/>
  <p:tag name="KSO_WM_SLIDE_LAYOUT_CNT" val="1_1"/>
  <p:tag name="KSO_WM_SLIDE_TYPE" val="text"/>
  <p:tag name="KSO_WM_BEAUTIFY_FLAG" val="#wm#"/>
  <p:tag name="KSO_WM_SLIDE_POSITION" val="33*82"/>
  <p:tag name="KSO_WM_SLIDE_SIZE" val="903*387"/>
  <p:tag name="KSO_WM_DIAGRAM_GROUP_CODE" val="m1-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8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2.xml><?xml version="1.0" encoding="utf-8"?>
<p:tagLst xmlns:p="http://schemas.openxmlformats.org/presentationml/2006/main">
  <p:tag name="PAGETYPE" val="图表页"/>
  <p:tag name="KSO_WM_TEMPLATE_CATEGORY" val="custom"/>
  <p:tag name="KSO_WM_TEMPLATE_INDEX" val="160170"/>
  <p:tag name="KSO_WM_TAG_VERSION" val="1.0"/>
  <p:tag name="KSO_WM_SLIDE_ID" val="custom160170_18"/>
  <p:tag name="KSO_WM_SLIDE_INDEX" val="18"/>
  <p:tag name="KSO_WM_SLIDE_ITEM_CNT" val="6"/>
  <p:tag name="KSO_WM_SLIDE_LAYOUT" val="a_m"/>
  <p:tag name="KSO_WM_SLIDE_LAYOUT_CNT" val="1_1"/>
  <p:tag name="KSO_WM_SLIDE_TYPE" val="text"/>
  <p:tag name="KSO_WM_BEAUTIFY_FLAG" val="#wm#"/>
  <p:tag name="KSO_WM_SLIDE_POSITION" val="32*65"/>
  <p:tag name="KSO_WM_SLIDE_SIZE" val="899*444"/>
  <p:tag name="KSO_WM_DIAGRAM_GROUP_CODE" val="m1-1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30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谢谢大家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29*i*1"/>
  <p:tag name="KSO_WM_TEMPLATE_CATEGORY" val="custom"/>
  <p:tag name="KSO_WM_TEMPLATE_INDEX" val="160170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29*i*2"/>
  <p:tag name="KSO_WM_TEMPLATE_CATEGORY" val="custom"/>
  <p:tag name="KSO_WM_TEMPLATE_INDEX" val="160170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29*i*3"/>
  <p:tag name="KSO_WM_TEMPLATE_CATEGORY" val="custom"/>
  <p:tag name="KSO_WM_TEMPLATE_INDEX" val="160170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29*i*4"/>
  <p:tag name="KSO_WM_TEMPLATE_CATEGORY" val="custom"/>
  <p:tag name="KSO_WM_TEMPLATE_INDEX" val="160170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29*i*5"/>
  <p:tag name="KSO_WM_TEMPLATE_CATEGORY" val="custom"/>
  <p:tag name="KSO_WM_TEMPLATE_INDEX" val="160170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29*i*6"/>
  <p:tag name="KSO_WM_TEMPLATE_CATEGORY" val="custom"/>
  <p:tag name="KSO_WM_TEMPLATE_INDEX" val="16017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f"/>
  <p:tag name="KSO_WM_UNIT_INDEX" val="1"/>
  <p:tag name="KSO_WM_UNIT_ID" val="custom160170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29*i*7"/>
  <p:tag name="KSO_WM_TEMPLATE_CATEGORY" val="custom"/>
  <p:tag name="KSO_WM_TEMPLATE_INDEX" val="160170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29*i*8"/>
  <p:tag name="KSO_WM_TEMPLATE_CATEGORY" val="custom"/>
  <p:tag name="KSO_WM_TEMPLATE_INDEX" val="160170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0_29*i*9"/>
  <p:tag name="KSO_WM_TEMPLATE_CATEGORY" val="custom"/>
  <p:tag name="KSO_WM_TEMPLATE_INDEX" val="160170"/>
</p:tagLst>
</file>

<file path=ppt/tags/tag83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5.xml><?xml version="1.0" encoding="utf-8"?>
<p:tagLst xmlns:p="http://schemas.openxmlformats.org/presentationml/2006/main">
  <p:tag name="PAGETYPE" val="图表页"/>
  <p:tag name="KSO_WM_TEMPLATE_CATEGORY" val="custom"/>
  <p:tag name="KSO_WM_TEMPLATE_INDEX" val="160170"/>
  <p:tag name="KSO_WM_TAG_VERSION" val="1.0"/>
  <p:tag name="KSO_WM_SLIDE_ID" val="custom16017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SLIDE_POSITION" val="206*151"/>
  <p:tag name="KSO_WM_SLIDE_SIZE" val="542*245"/>
  <p:tag name="KSO_WM_DIAGRAM_GROUP_CODE" val="m1-1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f"/>
  <p:tag name="KSO_WM_UNIT_INDEX" val="1"/>
  <p:tag name="KSO_WM_UNIT_ID" val="custom160170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88.xml><?xml version="1.0" encoding="utf-8"?>
<p:tagLst xmlns:p="http://schemas.openxmlformats.org/presentationml/2006/main">
  <p:tag name="KSO_WM_TEMPLATE_CATEGORY" val="custom"/>
  <p:tag name="KSO_WM_TEMPLATE_INDEX" val="160170"/>
  <p:tag name="KSO_WM_TAG_VERSION" val="1.0"/>
  <p:tag name="KSO_WM_SLIDE_ID" val="custom160170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12"/>
  <p:tag name="KSO_WM_SLIDE_SIZE" val="715*419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f"/>
  <p:tag name="KSO_WM_UNIT_INDEX" val="2"/>
  <p:tag name="KSO_WM_UNIT_ID" val="custom160170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1_自定义设计方案">
  <a:themeElements>
    <a:clrScheme name="自定义 118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9B2C56"/>
      </a:accent1>
      <a:accent2>
        <a:srgbClr val="E4625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3929</Words>
  <Application>WPS 演示</Application>
  <PresentationFormat>宽屏</PresentationFormat>
  <Paragraphs>317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黑体</vt:lpstr>
      <vt:lpstr>Helvetica</vt:lpstr>
      <vt:lpstr>Calibri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HTML—— WEB应用的基石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GT80</dc:creator>
  <cp:lastModifiedBy>bnob</cp:lastModifiedBy>
  <cp:revision>6</cp:revision>
  <dcterms:created xsi:type="dcterms:W3CDTF">2016-09-09T14:35:00Z</dcterms:created>
  <dcterms:modified xsi:type="dcterms:W3CDTF">2016-09-10T08:02:09Z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