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Lst>
  <p:notesMasterIdLst>
    <p:notesMasterId r:id="rId9"/>
  </p:notesMasterIdLst>
  <p:sldSz cx="14630400" cy="8229600"/>
  <p:notesSz cx="8229600" cy="14630400"/>
  <p:embeddedFontLst>
    <p:embeddedFont>
      <p:font typeface="Tomorrow Semi Bold"/>
      <p:regular r:id="rId14"/>
    </p:embeddedFont>
    <p:embeddedFont>
      <p:font typeface="Tomorrow Semi Bold"/>
      <p:regular r:id="rId15"/>
    </p:embeddedFont>
    <p:embeddedFont>
      <p:font typeface="Tomorrow Semi Bold"/>
      <p:regular r:id="rId16"/>
    </p:embeddedFont>
    <p:embeddedFont>
      <p:font typeface="Tomorrow Semi Bold"/>
      <p:regular r:id="rId17"/>
    </p:embeddedFont>
    <p:embeddedFont>
      <p:font typeface="Tomorrow"/>
      <p:regular r:id="rId18"/>
    </p:embeddedFont>
    <p:embeddedFont>
      <p:font typeface="Tomorrow"/>
      <p:regular r:id="rId19"/>
    </p:embeddedFont>
    <p:embeddedFont>
      <p:font typeface="Tomorrow"/>
      <p:regular r:id="rId20"/>
    </p:embeddedFont>
    <p:embeddedFont>
      <p:font typeface="Tomorrow"/>
      <p:regular r:id="rId21"/>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notesMaster" Target="notesMasters/notesMaster1.xml"/><Relationship Id="rId10" Type="http://schemas.openxmlformats.org/officeDocument/2006/relationships/presProps" Target="presProps.xml"/><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4" Type="http://schemas.openxmlformats.org/officeDocument/2006/relationships/font" Target="fonts/font1.fntdata"/><Relationship Id="rId15" Type="http://schemas.openxmlformats.org/officeDocument/2006/relationships/font" Target="fonts/font2.fntdata"/><Relationship Id="rId16" Type="http://schemas.openxmlformats.org/officeDocument/2006/relationships/font" Target="fonts/font3.fntdata"/><Relationship Id="rId17" Type="http://schemas.openxmlformats.org/officeDocument/2006/relationships/font" Target="fonts/font4.fntdata"/><Relationship Id="rId18" Type="http://schemas.openxmlformats.org/officeDocument/2006/relationships/font" Target="fonts/font5.fntdata"/><Relationship Id="rId19" Type="http://schemas.openxmlformats.org/officeDocument/2006/relationships/font" Target="fonts/font6.fntdata"/><Relationship Id="rId20" Type="http://schemas.openxmlformats.org/officeDocument/2006/relationships/font" Target="fonts/font7.fntdata"/><Relationship Id="rId21"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EFEFEF"/>
          </a:solidFill>
          <a:ln/>
        </p:spPr>
      </p:sp>
      <p:sp>
        <p:nvSpPr>
          <p:cNvPr id="3" name="Shape 1"/>
          <p:cNvSpPr/>
          <p:nvPr/>
        </p:nvSpPr>
        <p:spPr>
          <a:xfrm>
            <a:off x="0" y="0"/>
            <a:ext cx="14630400" cy="8229600"/>
          </a:xfrm>
          <a:prstGeom prst="rect">
            <a:avLst/>
          </a:prstGeom>
          <a:solidFill>
            <a:srgbClr val="FCFCFC"/>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slideLayout" Target="../slideLayouts/slideLayout2.xml"/><Relationship Id="rId5"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2067044"/>
            <a:ext cx="9146738" cy="620078"/>
          </a:xfrm>
          <a:prstGeom prst="rect">
            <a:avLst/>
          </a:prstGeom>
          <a:noFill/>
          <a:ln/>
        </p:spPr>
        <p:txBody>
          <a:bodyPr wrap="none" lIns="0" tIns="0" rIns="0" bIns="0" rtlCol="0" anchor="t"/>
          <a:lstStyle/>
          <a:p>
            <a:pPr algn="l" indent="0" marL="0">
              <a:lnSpc>
                <a:spcPts val="4850"/>
              </a:lnSpc>
              <a:buNone/>
            </a:pPr>
            <a:r>
              <a:rPr lang="en-US" sz="3900" dirty="0">
                <a:solidFill>
                  <a:srgbClr val="1D1D1B"/>
                </a:solidFill>
                <a:latin typeface="Tomorrow Semi Bold" pitchFamily="34" charset="0"/>
                <a:ea typeface="Tomorrow Semi Bold" pitchFamily="34" charset="-122"/>
                <a:cs typeface="Tomorrow Semi Bold" pitchFamily="34" charset="-120"/>
              </a:rPr>
              <a:t>What is the Two Pointers Technique?</a:t>
            </a:r>
            <a:endParaRPr lang="en-US" sz="3900" dirty="0"/>
          </a:p>
        </p:txBody>
      </p:sp>
      <p:pic>
        <p:nvPicPr>
          <p:cNvPr id="3" name="Image 0" descr="preencoded.png">    </p:cNvPr>
          <p:cNvPicPr>
            <a:picLocks noChangeAspect="1"/>
          </p:cNvPicPr>
          <p:nvPr/>
        </p:nvPicPr>
        <p:blipFill>
          <a:blip r:embed="rId1"/>
          <a:stretch>
            <a:fillRect/>
          </a:stretch>
        </p:blipFill>
        <p:spPr>
          <a:xfrm>
            <a:off x="793790" y="2984778"/>
            <a:ext cx="595313" cy="595313"/>
          </a:xfrm>
          <a:prstGeom prst="rect">
            <a:avLst/>
          </a:prstGeom>
        </p:spPr>
      </p:pic>
      <p:sp>
        <p:nvSpPr>
          <p:cNvPr id="4" name="Text 1"/>
          <p:cNvSpPr/>
          <p:nvPr/>
        </p:nvSpPr>
        <p:spPr>
          <a:xfrm>
            <a:off x="793790" y="3828098"/>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61615C"/>
                </a:solidFill>
                <a:latin typeface="Tomorrow Semi Bold" pitchFamily="34" charset="0"/>
                <a:ea typeface="Tomorrow Semi Bold" pitchFamily="34" charset="-122"/>
                <a:cs typeface="Tomorrow Semi Bold" pitchFamily="34" charset="-120"/>
              </a:rPr>
              <a:t>Two Variables</a:t>
            </a:r>
            <a:endParaRPr lang="en-US" sz="1950" dirty="0"/>
          </a:p>
        </p:txBody>
      </p:sp>
      <p:sp>
        <p:nvSpPr>
          <p:cNvPr id="5" name="Text 2"/>
          <p:cNvSpPr/>
          <p:nvPr/>
        </p:nvSpPr>
        <p:spPr>
          <a:xfrm>
            <a:off x="793790" y="4257318"/>
            <a:ext cx="4182189" cy="1587698"/>
          </a:xfrm>
          <a:prstGeom prst="rect">
            <a:avLst/>
          </a:prstGeom>
          <a:noFill/>
          <a:ln/>
        </p:spPr>
        <p:txBody>
          <a:bodyPr wrap="square" lIns="0" tIns="0" rIns="0" bIns="0" rtlCol="0" anchor="t"/>
          <a:lstStyle/>
          <a:p>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The core idea involves using two "pointers" – essentially just variables – to simultaneously traverse a data structure. These pointers commonly refer to array indices or node references in a linked list.</a:t>
            </a:r>
            <a:endParaRPr lang="en-US" sz="1550" dirty="0"/>
          </a:p>
        </p:txBody>
      </p:sp>
      <p:pic>
        <p:nvPicPr>
          <p:cNvPr id="6" name="Image 1" descr="preencoded.png">    </p:cNvPr>
          <p:cNvPicPr>
            <a:picLocks noChangeAspect="1"/>
          </p:cNvPicPr>
          <p:nvPr/>
        </p:nvPicPr>
        <p:blipFill>
          <a:blip r:embed="rId2"/>
          <a:stretch>
            <a:fillRect/>
          </a:stretch>
        </p:blipFill>
        <p:spPr>
          <a:xfrm>
            <a:off x="5223986" y="2984778"/>
            <a:ext cx="595313" cy="595313"/>
          </a:xfrm>
          <a:prstGeom prst="rect">
            <a:avLst/>
          </a:prstGeom>
        </p:spPr>
      </p:pic>
      <p:sp>
        <p:nvSpPr>
          <p:cNvPr id="7" name="Text 3"/>
          <p:cNvSpPr/>
          <p:nvPr/>
        </p:nvSpPr>
        <p:spPr>
          <a:xfrm>
            <a:off x="5223986" y="3828098"/>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61615C"/>
                </a:solidFill>
                <a:latin typeface="Tomorrow Semi Bold" pitchFamily="34" charset="0"/>
                <a:ea typeface="Tomorrow Semi Bold" pitchFamily="34" charset="-122"/>
                <a:cs typeface="Tomorrow Semi Bold" pitchFamily="34" charset="-120"/>
              </a:rPr>
              <a:t>Traverse Data</a:t>
            </a:r>
            <a:endParaRPr lang="en-US" sz="1950" dirty="0"/>
          </a:p>
        </p:txBody>
      </p:sp>
      <p:sp>
        <p:nvSpPr>
          <p:cNvPr id="8" name="Text 4"/>
          <p:cNvSpPr/>
          <p:nvPr/>
        </p:nvSpPr>
        <p:spPr>
          <a:xfrm>
            <a:off x="5223986" y="4257318"/>
            <a:ext cx="4182308" cy="1587698"/>
          </a:xfrm>
          <a:prstGeom prst="rect">
            <a:avLst/>
          </a:prstGeom>
          <a:noFill/>
          <a:ln/>
        </p:spPr>
        <p:txBody>
          <a:bodyPr wrap="square" lIns="0" tIns="0" rIns="0" bIns="0" rtlCol="0" anchor="t"/>
          <a:lstStyle/>
          <a:p>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Instead of iterating with a single loop, two pointers allow for more complex interactions and comparisons within the data. Think of them as two independent explorers navigating the same terrain.</a:t>
            </a:r>
            <a:endParaRPr lang="en-US" sz="1550" dirty="0"/>
          </a:p>
        </p:txBody>
      </p:sp>
      <p:pic>
        <p:nvPicPr>
          <p:cNvPr id="9" name="Image 2" descr="preencoded.png">    </p:cNvPr>
          <p:cNvPicPr>
            <a:picLocks noChangeAspect="1"/>
          </p:cNvPicPr>
          <p:nvPr/>
        </p:nvPicPr>
        <p:blipFill>
          <a:blip r:embed="rId3"/>
          <a:stretch>
            <a:fillRect/>
          </a:stretch>
        </p:blipFill>
        <p:spPr>
          <a:xfrm>
            <a:off x="9654302" y="2984778"/>
            <a:ext cx="595313" cy="595313"/>
          </a:xfrm>
          <a:prstGeom prst="rect">
            <a:avLst/>
          </a:prstGeom>
        </p:spPr>
      </p:pic>
      <p:sp>
        <p:nvSpPr>
          <p:cNvPr id="10" name="Text 5"/>
          <p:cNvSpPr/>
          <p:nvPr/>
        </p:nvSpPr>
        <p:spPr>
          <a:xfrm>
            <a:off x="9654302" y="3828098"/>
            <a:ext cx="2480905" cy="310158"/>
          </a:xfrm>
          <a:prstGeom prst="rect">
            <a:avLst/>
          </a:prstGeom>
          <a:noFill/>
          <a:ln/>
        </p:spPr>
        <p:txBody>
          <a:bodyPr wrap="none" lIns="0" tIns="0" rIns="0" bIns="0" rtlCol="0" anchor="t"/>
          <a:lstStyle/>
          <a:p>
            <a:pPr algn="l" indent="0" marL="0">
              <a:lnSpc>
                <a:spcPts val="2400"/>
              </a:lnSpc>
              <a:buNone/>
            </a:pPr>
            <a:r>
              <a:rPr lang="en-US" sz="1950" dirty="0">
                <a:solidFill>
                  <a:srgbClr val="61615C"/>
                </a:solidFill>
                <a:latin typeface="Tomorrow Semi Bold" pitchFamily="34" charset="0"/>
                <a:ea typeface="Tomorrow Semi Bold" pitchFamily="34" charset="-122"/>
                <a:cs typeface="Tomorrow Semi Bold" pitchFamily="34" charset="-120"/>
              </a:rPr>
              <a:t>Linear Time</a:t>
            </a:r>
            <a:endParaRPr lang="en-US" sz="1950" dirty="0"/>
          </a:p>
        </p:txBody>
      </p:sp>
      <p:sp>
        <p:nvSpPr>
          <p:cNvPr id="11" name="Text 6"/>
          <p:cNvSpPr/>
          <p:nvPr/>
        </p:nvSpPr>
        <p:spPr>
          <a:xfrm>
            <a:off x="9654302" y="4257318"/>
            <a:ext cx="4182308" cy="1905238"/>
          </a:xfrm>
          <a:prstGeom prst="rect">
            <a:avLst/>
          </a:prstGeom>
          <a:noFill/>
          <a:ln/>
        </p:spPr>
        <p:txBody>
          <a:bodyPr wrap="square" lIns="0" tIns="0" rIns="0" bIns="0" rtlCol="0" anchor="t"/>
          <a:lstStyle/>
          <a:p>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The primary goal and significant advantage of this technique is to solve problems with optimal linear time complexity, or O(N). This means the time it takes to solve the problem grows proportionally with the size of the input data.</a:t>
            </a:r>
            <a:endParaRPr lang="en-US" sz="15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631150"/>
            <a:ext cx="7019330" cy="620078"/>
          </a:xfrm>
          <a:prstGeom prst="rect">
            <a:avLst/>
          </a:prstGeom>
          <a:noFill/>
          <a:ln/>
        </p:spPr>
        <p:txBody>
          <a:bodyPr wrap="none" lIns="0" tIns="0" rIns="0" bIns="0" rtlCol="0" anchor="t"/>
          <a:lstStyle/>
          <a:p>
            <a:pPr algn="l" indent="0" marL="0">
              <a:lnSpc>
                <a:spcPts val="4850"/>
              </a:lnSpc>
              <a:buNone/>
            </a:pPr>
            <a:r>
              <a:rPr lang="en-US" sz="3900" dirty="0">
                <a:solidFill>
                  <a:srgbClr val="1D1D1B"/>
                </a:solidFill>
                <a:latin typeface="Tomorrow Semi Bold" pitchFamily="34" charset="0"/>
                <a:ea typeface="Tomorrow Semi Bold" pitchFamily="34" charset="-122"/>
                <a:cs typeface="Tomorrow Semi Bold" pitchFamily="34" charset="-120"/>
              </a:rPr>
              <a:t>The Core Idea: How It Works</a:t>
            </a:r>
            <a:endParaRPr lang="en-US" sz="3900" dirty="0"/>
          </a:p>
        </p:txBody>
      </p:sp>
      <p:sp>
        <p:nvSpPr>
          <p:cNvPr id="3" name="Text 1"/>
          <p:cNvSpPr/>
          <p:nvPr/>
        </p:nvSpPr>
        <p:spPr>
          <a:xfrm>
            <a:off x="793790" y="1727478"/>
            <a:ext cx="6955631" cy="1270159"/>
          </a:xfrm>
          <a:prstGeom prst="rect">
            <a:avLst/>
          </a:prstGeom>
          <a:noFill/>
          <a:ln/>
        </p:spPr>
        <p:txBody>
          <a:bodyPr wrap="square" lIns="0" tIns="0" rIns="0" bIns="0" rtlCol="0" anchor="t"/>
          <a:lstStyle/>
          <a:p>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Imagine you have a long list of items, and you want to perform an operation that involves two elements at a time. Instead of using nested loops which can be slow, you use two "hands" – our pointers – to work on the list simultaneously.</a:t>
            </a:r>
            <a:endParaRPr lang="en-US" sz="1550" dirty="0"/>
          </a:p>
        </p:txBody>
      </p:sp>
      <p:sp>
        <p:nvSpPr>
          <p:cNvPr id="4" name="Text 2"/>
          <p:cNvSpPr/>
          <p:nvPr/>
        </p:nvSpPr>
        <p:spPr>
          <a:xfrm>
            <a:off x="793790" y="3195995"/>
            <a:ext cx="4571524" cy="310158"/>
          </a:xfrm>
          <a:prstGeom prst="rect">
            <a:avLst/>
          </a:prstGeom>
          <a:noFill/>
          <a:ln/>
        </p:spPr>
        <p:txBody>
          <a:bodyPr wrap="none" lIns="0" tIns="0" rIns="0" bIns="0" rtlCol="0" anchor="t"/>
          <a:lstStyle/>
          <a:p>
            <a:pPr algn="l" indent="0" marL="0">
              <a:lnSpc>
                <a:spcPts val="2400"/>
              </a:lnSpc>
              <a:buNone/>
            </a:pPr>
            <a:r>
              <a:rPr lang="en-US" sz="1950" dirty="0">
                <a:solidFill>
                  <a:srgbClr val="1D1D1B"/>
                </a:solidFill>
                <a:latin typeface="Tomorrow Semi Bold" pitchFamily="34" charset="0"/>
                <a:ea typeface="Tomorrow Semi Bold" pitchFamily="34" charset="-122"/>
                <a:cs typeface="Tomorrow Semi Bold" pitchFamily="34" charset="-120"/>
              </a:rPr>
              <a:t>Pointers can move in different ways:</a:t>
            </a:r>
            <a:endParaRPr lang="en-US" sz="1950" dirty="0"/>
          </a:p>
        </p:txBody>
      </p:sp>
      <p:sp>
        <p:nvSpPr>
          <p:cNvPr id="5" name="Text 3"/>
          <p:cNvSpPr/>
          <p:nvPr/>
        </p:nvSpPr>
        <p:spPr>
          <a:xfrm>
            <a:off x="793790" y="3704511"/>
            <a:ext cx="6955631" cy="95261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61615C"/>
                </a:solidFill>
                <a:latin typeface="Tomorrow" pitchFamily="34" charset="0"/>
                <a:ea typeface="Tomorrow" pitchFamily="34" charset="-122"/>
                <a:cs typeface="Tomorrow" pitchFamily="34" charset="-120"/>
              </a:rPr>
              <a:t>Converging:</a:t>
            </a:r>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 One pointer starts at the beginning (left hand), and the other starts at the end (right hand). They move towards each other until they meet or cross, examining pairs of elements.</a:t>
            </a:r>
            <a:endParaRPr lang="en-US" sz="1550" dirty="0"/>
          </a:p>
        </p:txBody>
      </p:sp>
      <p:sp>
        <p:nvSpPr>
          <p:cNvPr id="6" name="Text 4"/>
          <p:cNvSpPr/>
          <p:nvPr/>
        </p:nvSpPr>
        <p:spPr>
          <a:xfrm>
            <a:off x="793790" y="4726543"/>
            <a:ext cx="6955631" cy="127015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61615C"/>
                </a:solidFill>
                <a:latin typeface="Tomorrow" pitchFamily="34" charset="0"/>
                <a:ea typeface="Tomorrow" pitchFamily="34" charset="-122"/>
                <a:cs typeface="Tomorrow" pitchFamily="34" charset="-120"/>
              </a:rPr>
              <a:t>Same Direction:</a:t>
            </a:r>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 Both pointers start from the same side (e.g., the beginning). One pointer (the "slow" one) moves step by step, while the other (the "fast" one) moves at a quicker pace, perhaps two steps at a time.</a:t>
            </a:r>
            <a:endParaRPr lang="en-US" sz="1550" dirty="0"/>
          </a:p>
        </p:txBody>
      </p:sp>
      <p:sp>
        <p:nvSpPr>
          <p:cNvPr id="7" name="Text 5"/>
          <p:cNvSpPr/>
          <p:nvPr/>
        </p:nvSpPr>
        <p:spPr>
          <a:xfrm>
            <a:off x="793790" y="6175296"/>
            <a:ext cx="6955631" cy="635079"/>
          </a:xfrm>
          <a:prstGeom prst="rect">
            <a:avLst/>
          </a:prstGeom>
          <a:noFill/>
          <a:ln/>
        </p:spPr>
        <p:txBody>
          <a:bodyPr wrap="square" lIns="0" tIns="0" rIns="0" bIns="0" rtlCol="0" anchor="t"/>
          <a:lstStyle/>
          <a:p>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This technique is incredibly versatile and can be applied to various data structures like arrays, lists, strings, and even linked lists.</a:t>
            </a:r>
            <a:endParaRPr lang="en-US" sz="1550" dirty="0"/>
          </a:p>
        </p:txBody>
      </p:sp>
      <p:pic>
        <p:nvPicPr>
          <p:cNvPr id="8" name="Image 0" descr="preencoded.png">    </p:cNvPr>
          <p:cNvPicPr>
            <a:picLocks noChangeAspect="1"/>
          </p:cNvPicPr>
          <p:nvPr/>
        </p:nvPicPr>
        <p:blipFill>
          <a:blip r:embed="rId1"/>
          <a:stretch>
            <a:fillRect/>
          </a:stretch>
        </p:blipFill>
        <p:spPr>
          <a:xfrm>
            <a:off x="8241149" y="1772126"/>
            <a:ext cx="5602962" cy="560296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76751" y="465296"/>
            <a:ext cx="8791456" cy="528757"/>
          </a:xfrm>
          <a:prstGeom prst="rect">
            <a:avLst/>
          </a:prstGeom>
          <a:noFill/>
          <a:ln/>
        </p:spPr>
        <p:txBody>
          <a:bodyPr wrap="none" lIns="0" tIns="0" rIns="0" bIns="0" rtlCol="0" anchor="t"/>
          <a:lstStyle/>
          <a:p>
            <a:pPr algn="l" indent="0" marL="0">
              <a:lnSpc>
                <a:spcPts val="4150"/>
              </a:lnSpc>
              <a:buNone/>
            </a:pPr>
            <a:r>
              <a:rPr lang="en-US" sz="3300" dirty="0">
                <a:solidFill>
                  <a:srgbClr val="1D1D1B"/>
                </a:solidFill>
                <a:latin typeface="Tomorrow Semi Bold" pitchFamily="34" charset="0"/>
                <a:ea typeface="Tomorrow Semi Bold" pitchFamily="34" charset="-122"/>
                <a:cs typeface="Tomorrow Semi Bold" pitchFamily="34" charset="-120"/>
              </a:rPr>
              <a:t>Type 1: Converging Pointers (Start &amp; End)</a:t>
            </a:r>
            <a:endParaRPr lang="en-US" sz="3300" dirty="0"/>
          </a:p>
        </p:txBody>
      </p:sp>
      <p:sp>
        <p:nvSpPr>
          <p:cNvPr id="3" name="Text 1"/>
          <p:cNvSpPr/>
          <p:nvPr/>
        </p:nvSpPr>
        <p:spPr>
          <a:xfrm>
            <a:off x="676751" y="1247775"/>
            <a:ext cx="13276898" cy="541258"/>
          </a:xfrm>
          <a:prstGeom prst="rect">
            <a:avLst/>
          </a:prstGeom>
          <a:noFill/>
          <a:ln/>
        </p:spPr>
        <p:txBody>
          <a:bodyPr wrap="square" lIns="0" tIns="0" rIns="0" bIns="0" rtlCol="0" anchor="t"/>
          <a:lstStyle/>
          <a:p>
            <a:pPr algn="l" indent="0" marL="0">
              <a:lnSpc>
                <a:spcPts val="2100"/>
              </a:lnSpc>
              <a:buNone/>
            </a:pPr>
            <a:r>
              <a:rPr lang="en-US" sz="1300" dirty="0">
                <a:solidFill>
                  <a:srgbClr val="61615C"/>
                </a:solidFill>
                <a:latin typeface="Tomorrow" pitchFamily="34" charset="0"/>
                <a:ea typeface="Tomorrow" pitchFamily="34" charset="-122"/>
                <a:cs typeface="Tomorrow" pitchFamily="34" charset="-120"/>
              </a:rPr>
              <a:t>This type of two-pointer approach is commonly used when you need to find a pair of elements or perform operations from both ends of a data structure. It's especially powerful for </a:t>
            </a:r>
            <a:pPr algn="l" indent="0" marL="0">
              <a:lnSpc>
                <a:spcPts val="2100"/>
              </a:lnSpc>
              <a:buNone/>
            </a:pPr>
            <a:r>
              <a:rPr lang="en-US" sz="1300" b="1" dirty="0">
                <a:solidFill>
                  <a:srgbClr val="61615C"/>
                </a:solidFill>
                <a:latin typeface="Tomorrow" pitchFamily="34" charset="0"/>
                <a:ea typeface="Tomorrow" pitchFamily="34" charset="-122"/>
                <a:cs typeface="Tomorrow" pitchFamily="34" charset="-120"/>
              </a:rPr>
              <a:t>sorted arrays</a:t>
            </a:r>
            <a:pPr algn="l" indent="0" marL="0">
              <a:lnSpc>
                <a:spcPts val="2100"/>
              </a:lnSpc>
              <a:buNone/>
            </a:pPr>
            <a:r>
              <a:rPr lang="en-US" sz="1300" dirty="0">
                <a:solidFill>
                  <a:srgbClr val="61615C"/>
                </a:solidFill>
                <a:latin typeface="Tomorrow" pitchFamily="34" charset="0"/>
                <a:ea typeface="Tomorrow" pitchFamily="34" charset="-122"/>
                <a:cs typeface="Tomorrow" pitchFamily="34" charset="-120"/>
              </a:rPr>
              <a:t>.</a:t>
            </a:r>
            <a:endParaRPr lang="en-US" sz="1300" dirty="0"/>
          </a:p>
        </p:txBody>
      </p:sp>
      <p:pic>
        <p:nvPicPr>
          <p:cNvPr id="4" name="Image 0" descr="preencoded.png">    </p:cNvPr>
          <p:cNvPicPr>
            <a:picLocks noChangeAspect="1"/>
          </p:cNvPicPr>
          <p:nvPr/>
        </p:nvPicPr>
        <p:blipFill>
          <a:blip r:embed="rId1"/>
          <a:stretch>
            <a:fillRect/>
          </a:stretch>
        </p:blipFill>
        <p:spPr>
          <a:xfrm>
            <a:off x="676751" y="1979295"/>
            <a:ext cx="845939" cy="1015246"/>
          </a:xfrm>
          <a:prstGeom prst="rect">
            <a:avLst/>
          </a:prstGeom>
        </p:spPr>
      </p:pic>
      <p:sp>
        <p:nvSpPr>
          <p:cNvPr id="5" name="Text 2"/>
          <p:cNvSpPr/>
          <p:nvPr/>
        </p:nvSpPr>
        <p:spPr>
          <a:xfrm>
            <a:off x="1691878" y="2148483"/>
            <a:ext cx="2115026" cy="264319"/>
          </a:xfrm>
          <a:prstGeom prst="rect">
            <a:avLst/>
          </a:prstGeom>
          <a:noFill/>
          <a:ln/>
        </p:spPr>
        <p:txBody>
          <a:bodyPr wrap="none" lIns="0" tIns="0" rIns="0" bIns="0" rtlCol="0" anchor="t"/>
          <a:lstStyle/>
          <a:p>
            <a:pPr algn="l" indent="0" marL="0">
              <a:lnSpc>
                <a:spcPts val="2050"/>
              </a:lnSpc>
              <a:buNone/>
            </a:pPr>
            <a:r>
              <a:rPr lang="en-US" sz="1650" dirty="0">
                <a:solidFill>
                  <a:srgbClr val="61615C"/>
                </a:solidFill>
                <a:latin typeface="Tomorrow Semi Bold" pitchFamily="34" charset="0"/>
                <a:ea typeface="Tomorrow Semi Bold" pitchFamily="34" charset="-122"/>
                <a:cs typeface="Tomorrow Semi Bold" pitchFamily="34" charset="-120"/>
              </a:rPr>
              <a:t>Setup</a:t>
            </a:r>
            <a:endParaRPr lang="en-US" sz="1650" dirty="0"/>
          </a:p>
        </p:txBody>
      </p:sp>
      <p:sp>
        <p:nvSpPr>
          <p:cNvPr id="6" name="Text 3"/>
          <p:cNvSpPr/>
          <p:nvPr/>
        </p:nvSpPr>
        <p:spPr>
          <a:xfrm>
            <a:off x="1691878" y="2514243"/>
            <a:ext cx="12261771" cy="270629"/>
          </a:xfrm>
          <a:prstGeom prst="rect">
            <a:avLst/>
          </a:prstGeom>
          <a:noFill/>
          <a:ln/>
        </p:spPr>
        <p:txBody>
          <a:bodyPr wrap="none" lIns="0" tIns="0" rIns="0" bIns="0" rtlCol="0" anchor="t"/>
          <a:lstStyle/>
          <a:p>
            <a:pPr algn="l" indent="0" marL="0">
              <a:lnSpc>
                <a:spcPts val="2100"/>
              </a:lnSpc>
              <a:buNone/>
            </a:pPr>
            <a:r>
              <a:rPr lang="en-US" sz="1300" dirty="0">
                <a:solidFill>
                  <a:srgbClr val="61615C"/>
                </a:solidFill>
                <a:latin typeface="Tomorrow" pitchFamily="34" charset="0"/>
                <a:ea typeface="Tomorrow" pitchFamily="34" charset="-122"/>
                <a:cs typeface="Tomorrow" pitchFamily="34" charset="-120"/>
              </a:rPr>
              <a:t>Initialize a </a:t>
            </a:r>
            <a:pPr algn="l" indent="0" marL="0">
              <a:lnSpc>
                <a:spcPts val="2100"/>
              </a:lnSpc>
              <a:buNone/>
            </a:pPr>
            <a:r>
              <a:rPr lang="en-US" sz="1300" dirty="0">
                <a:solidFill>
                  <a:srgbClr val="61615C"/>
                </a:solidFill>
                <a:highlight>
                  <a:srgbClr val="E6E6E5"/>
                </a:highlight>
                <a:latin typeface="Consolas" pitchFamily="34" charset="0"/>
                <a:ea typeface="Consolas" pitchFamily="34" charset="-122"/>
                <a:cs typeface="Consolas" pitchFamily="34" charset="-120"/>
              </a:rPr>
              <a:t>left</a:t>
            </a:r>
            <a:pPr algn="l" indent="0" marL="0">
              <a:lnSpc>
                <a:spcPts val="2100"/>
              </a:lnSpc>
              <a:buNone/>
            </a:pPr>
            <a:r>
              <a:rPr lang="en-US" sz="1300" dirty="0">
                <a:solidFill>
                  <a:srgbClr val="61615C"/>
                </a:solidFill>
                <a:latin typeface="Tomorrow" pitchFamily="34" charset="0"/>
                <a:ea typeface="Tomorrow" pitchFamily="34" charset="-122"/>
                <a:cs typeface="Tomorrow" pitchFamily="34" charset="-120"/>
              </a:rPr>
              <a:t> pointer at index 0 and a </a:t>
            </a:r>
            <a:pPr algn="l" indent="0" marL="0">
              <a:lnSpc>
                <a:spcPts val="2100"/>
              </a:lnSpc>
              <a:buNone/>
            </a:pPr>
            <a:r>
              <a:rPr lang="en-US" sz="1300" dirty="0">
                <a:solidFill>
                  <a:srgbClr val="61615C"/>
                </a:solidFill>
                <a:highlight>
                  <a:srgbClr val="E6E6E5"/>
                </a:highlight>
                <a:latin typeface="Consolas" pitchFamily="34" charset="0"/>
                <a:ea typeface="Consolas" pitchFamily="34" charset="-122"/>
                <a:cs typeface="Consolas" pitchFamily="34" charset="-120"/>
              </a:rPr>
              <a:t>right</a:t>
            </a:r>
            <a:pPr algn="l" indent="0" marL="0">
              <a:lnSpc>
                <a:spcPts val="2100"/>
              </a:lnSpc>
              <a:buNone/>
            </a:pPr>
            <a:r>
              <a:rPr lang="en-US" sz="1300" dirty="0">
                <a:solidFill>
                  <a:srgbClr val="61615C"/>
                </a:solidFill>
                <a:latin typeface="Tomorrow" pitchFamily="34" charset="0"/>
                <a:ea typeface="Tomorrow" pitchFamily="34" charset="-122"/>
                <a:cs typeface="Tomorrow" pitchFamily="34" charset="-120"/>
              </a:rPr>
              <a:t> pointer at </a:t>
            </a:r>
            <a:pPr algn="l" indent="0" marL="0">
              <a:lnSpc>
                <a:spcPts val="2100"/>
              </a:lnSpc>
              <a:buNone/>
            </a:pPr>
            <a:r>
              <a:rPr lang="en-US" sz="1300" dirty="0">
                <a:solidFill>
                  <a:srgbClr val="61615C"/>
                </a:solidFill>
                <a:highlight>
                  <a:srgbClr val="E6E6E5"/>
                </a:highlight>
                <a:latin typeface="Consolas" pitchFamily="34" charset="0"/>
                <a:ea typeface="Consolas" pitchFamily="34" charset="-122"/>
                <a:cs typeface="Consolas" pitchFamily="34" charset="-120"/>
              </a:rPr>
              <a:t>len(array) - 1</a:t>
            </a:r>
            <a:pPr algn="l" indent="0" marL="0">
              <a:lnSpc>
                <a:spcPts val="2100"/>
              </a:lnSpc>
              <a:buNone/>
            </a:pPr>
            <a:r>
              <a:rPr lang="en-US" sz="1300" dirty="0">
                <a:solidFill>
                  <a:srgbClr val="61615C"/>
                </a:solidFill>
                <a:latin typeface="Tomorrow" pitchFamily="34" charset="0"/>
                <a:ea typeface="Tomorrow" pitchFamily="34" charset="-122"/>
                <a:cs typeface="Tomorrow" pitchFamily="34" charset="-120"/>
              </a:rPr>
              <a:t>.</a:t>
            </a:r>
            <a:endParaRPr lang="en-US" sz="1300" dirty="0"/>
          </a:p>
        </p:txBody>
      </p:sp>
      <p:pic>
        <p:nvPicPr>
          <p:cNvPr id="7" name="Image 1" descr="preencoded.png">    </p:cNvPr>
          <p:cNvPicPr>
            <a:picLocks noChangeAspect="1"/>
          </p:cNvPicPr>
          <p:nvPr/>
        </p:nvPicPr>
        <p:blipFill>
          <a:blip r:embed="rId2"/>
          <a:stretch>
            <a:fillRect/>
          </a:stretch>
        </p:blipFill>
        <p:spPr>
          <a:xfrm>
            <a:off x="676751" y="2994541"/>
            <a:ext cx="845939" cy="1015246"/>
          </a:xfrm>
          <a:prstGeom prst="rect">
            <a:avLst/>
          </a:prstGeom>
        </p:spPr>
      </p:pic>
      <p:sp>
        <p:nvSpPr>
          <p:cNvPr id="8" name="Text 4"/>
          <p:cNvSpPr/>
          <p:nvPr/>
        </p:nvSpPr>
        <p:spPr>
          <a:xfrm>
            <a:off x="1691878" y="3163729"/>
            <a:ext cx="2115026" cy="264319"/>
          </a:xfrm>
          <a:prstGeom prst="rect">
            <a:avLst/>
          </a:prstGeom>
          <a:noFill/>
          <a:ln/>
        </p:spPr>
        <p:txBody>
          <a:bodyPr wrap="none" lIns="0" tIns="0" rIns="0" bIns="0" rtlCol="0" anchor="t"/>
          <a:lstStyle/>
          <a:p>
            <a:pPr algn="l" indent="0" marL="0">
              <a:lnSpc>
                <a:spcPts val="2050"/>
              </a:lnSpc>
              <a:buNone/>
            </a:pPr>
            <a:r>
              <a:rPr lang="en-US" sz="1650" dirty="0">
                <a:solidFill>
                  <a:srgbClr val="61615C"/>
                </a:solidFill>
                <a:latin typeface="Tomorrow Semi Bold" pitchFamily="34" charset="0"/>
                <a:ea typeface="Tomorrow Semi Bold" pitchFamily="34" charset="-122"/>
                <a:cs typeface="Tomorrow Semi Bold" pitchFamily="34" charset="-120"/>
              </a:rPr>
              <a:t>Movement</a:t>
            </a:r>
            <a:endParaRPr lang="en-US" sz="1650" dirty="0"/>
          </a:p>
        </p:txBody>
      </p:sp>
      <p:sp>
        <p:nvSpPr>
          <p:cNvPr id="9" name="Text 5"/>
          <p:cNvSpPr/>
          <p:nvPr/>
        </p:nvSpPr>
        <p:spPr>
          <a:xfrm>
            <a:off x="1691878" y="3529489"/>
            <a:ext cx="12261771" cy="270629"/>
          </a:xfrm>
          <a:prstGeom prst="rect">
            <a:avLst/>
          </a:prstGeom>
          <a:noFill/>
          <a:ln/>
        </p:spPr>
        <p:txBody>
          <a:bodyPr wrap="none" lIns="0" tIns="0" rIns="0" bIns="0" rtlCol="0" anchor="t"/>
          <a:lstStyle/>
          <a:p>
            <a:pPr algn="l" indent="0" marL="0">
              <a:lnSpc>
                <a:spcPts val="2100"/>
              </a:lnSpc>
              <a:buNone/>
            </a:pPr>
            <a:r>
              <a:rPr lang="en-US" sz="1300" dirty="0">
                <a:solidFill>
                  <a:srgbClr val="61615C"/>
                </a:solidFill>
                <a:latin typeface="Tomorrow" pitchFamily="34" charset="0"/>
                <a:ea typeface="Tomorrow" pitchFamily="34" charset="-122"/>
                <a:cs typeface="Tomorrow" pitchFamily="34" charset="-120"/>
              </a:rPr>
              <a:t>The </a:t>
            </a:r>
            <a:pPr algn="l" indent="0" marL="0">
              <a:lnSpc>
                <a:spcPts val="2100"/>
              </a:lnSpc>
              <a:buNone/>
            </a:pPr>
            <a:r>
              <a:rPr lang="en-US" sz="1300" dirty="0">
                <a:solidFill>
                  <a:srgbClr val="61615C"/>
                </a:solidFill>
                <a:highlight>
                  <a:srgbClr val="E6E6E5"/>
                </a:highlight>
                <a:latin typeface="Consolas" pitchFamily="34" charset="0"/>
                <a:ea typeface="Consolas" pitchFamily="34" charset="-122"/>
                <a:cs typeface="Consolas" pitchFamily="34" charset="-120"/>
              </a:rPr>
              <a:t>left</a:t>
            </a:r>
            <a:pPr algn="l" indent="0" marL="0">
              <a:lnSpc>
                <a:spcPts val="2100"/>
              </a:lnSpc>
              <a:buNone/>
            </a:pPr>
            <a:r>
              <a:rPr lang="en-US" sz="1300" dirty="0">
                <a:solidFill>
                  <a:srgbClr val="61615C"/>
                </a:solidFill>
                <a:latin typeface="Tomorrow" pitchFamily="34" charset="0"/>
                <a:ea typeface="Tomorrow" pitchFamily="34" charset="-122"/>
                <a:cs typeface="Tomorrow" pitchFamily="34" charset="-120"/>
              </a:rPr>
              <a:t> pointer increments, and the </a:t>
            </a:r>
            <a:pPr algn="l" indent="0" marL="0">
              <a:lnSpc>
                <a:spcPts val="2100"/>
              </a:lnSpc>
              <a:buNone/>
            </a:pPr>
            <a:r>
              <a:rPr lang="en-US" sz="1300" dirty="0">
                <a:solidFill>
                  <a:srgbClr val="61615C"/>
                </a:solidFill>
                <a:highlight>
                  <a:srgbClr val="E6E6E5"/>
                </a:highlight>
                <a:latin typeface="Consolas" pitchFamily="34" charset="0"/>
                <a:ea typeface="Consolas" pitchFamily="34" charset="-122"/>
                <a:cs typeface="Consolas" pitchFamily="34" charset="-120"/>
              </a:rPr>
              <a:t>right</a:t>
            </a:r>
            <a:pPr algn="l" indent="0" marL="0">
              <a:lnSpc>
                <a:spcPts val="2100"/>
              </a:lnSpc>
              <a:buNone/>
            </a:pPr>
            <a:r>
              <a:rPr lang="en-US" sz="1300" dirty="0">
                <a:solidFill>
                  <a:srgbClr val="61615C"/>
                </a:solidFill>
                <a:latin typeface="Tomorrow" pitchFamily="34" charset="0"/>
                <a:ea typeface="Tomorrow" pitchFamily="34" charset="-122"/>
                <a:cs typeface="Tomorrow" pitchFamily="34" charset="-120"/>
              </a:rPr>
              <a:t> pointer decrements until they meet or cross each other.</a:t>
            </a:r>
            <a:endParaRPr lang="en-US" sz="1300" dirty="0"/>
          </a:p>
        </p:txBody>
      </p:sp>
      <p:pic>
        <p:nvPicPr>
          <p:cNvPr id="10" name="Image 2" descr="preencoded.png">    </p:cNvPr>
          <p:cNvPicPr>
            <a:picLocks noChangeAspect="1"/>
          </p:cNvPicPr>
          <p:nvPr/>
        </p:nvPicPr>
        <p:blipFill>
          <a:blip r:embed="rId3"/>
          <a:stretch>
            <a:fillRect/>
          </a:stretch>
        </p:blipFill>
        <p:spPr>
          <a:xfrm>
            <a:off x="676751" y="4009787"/>
            <a:ext cx="845939" cy="1015246"/>
          </a:xfrm>
          <a:prstGeom prst="rect">
            <a:avLst/>
          </a:prstGeom>
        </p:spPr>
      </p:pic>
      <p:sp>
        <p:nvSpPr>
          <p:cNvPr id="11" name="Text 6"/>
          <p:cNvSpPr/>
          <p:nvPr/>
        </p:nvSpPr>
        <p:spPr>
          <a:xfrm>
            <a:off x="1691878" y="4178975"/>
            <a:ext cx="2115026" cy="264319"/>
          </a:xfrm>
          <a:prstGeom prst="rect">
            <a:avLst/>
          </a:prstGeom>
          <a:noFill/>
          <a:ln/>
        </p:spPr>
        <p:txBody>
          <a:bodyPr wrap="none" lIns="0" tIns="0" rIns="0" bIns="0" rtlCol="0" anchor="t"/>
          <a:lstStyle/>
          <a:p>
            <a:pPr algn="l" indent="0" marL="0">
              <a:lnSpc>
                <a:spcPts val="2050"/>
              </a:lnSpc>
              <a:buNone/>
            </a:pPr>
            <a:r>
              <a:rPr lang="en-US" sz="1650" dirty="0">
                <a:solidFill>
                  <a:srgbClr val="61615C"/>
                </a:solidFill>
                <a:latin typeface="Tomorrow Semi Bold" pitchFamily="34" charset="0"/>
                <a:ea typeface="Tomorrow Semi Bold" pitchFamily="34" charset="-122"/>
                <a:cs typeface="Tomorrow Semi Bold" pitchFamily="34" charset="-120"/>
              </a:rPr>
              <a:t>Example</a:t>
            </a:r>
            <a:endParaRPr lang="en-US" sz="1650" dirty="0"/>
          </a:p>
        </p:txBody>
      </p:sp>
      <p:sp>
        <p:nvSpPr>
          <p:cNvPr id="12" name="Text 7"/>
          <p:cNvSpPr/>
          <p:nvPr/>
        </p:nvSpPr>
        <p:spPr>
          <a:xfrm>
            <a:off x="1691878" y="4544735"/>
            <a:ext cx="12261771" cy="270629"/>
          </a:xfrm>
          <a:prstGeom prst="rect">
            <a:avLst/>
          </a:prstGeom>
          <a:noFill/>
          <a:ln/>
        </p:spPr>
        <p:txBody>
          <a:bodyPr wrap="none" lIns="0" tIns="0" rIns="0" bIns="0" rtlCol="0" anchor="t"/>
          <a:lstStyle/>
          <a:p>
            <a:pPr algn="l" indent="0" marL="0">
              <a:lnSpc>
                <a:spcPts val="2100"/>
              </a:lnSpc>
              <a:buNone/>
            </a:pPr>
            <a:r>
              <a:rPr lang="en-US" sz="1300" dirty="0">
                <a:solidFill>
                  <a:srgbClr val="61615C"/>
                </a:solidFill>
                <a:latin typeface="Tomorrow" pitchFamily="34" charset="0"/>
                <a:ea typeface="Tomorrow" pitchFamily="34" charset="-122"/>
                <a:cs typeface="Tomorrow" pitchFamily="34" charset="-120"/>
              </a:rPr>
              <a:t>A classic example is the "Two Sum" problem on a </a:t>
            </a:r>
            <a:pPr algn="l" indent="0" marL="0">
              <a:lnSpc>
                <a:spcPts val="2100"/>
              </a:lnSpc>
              <a:buNone/>
            </a:pPr>
            <a:r>
              <a:rPr lang="en-US" sz="1300" b="1" dirty="0">
                <a:solidFill>
                  <a:srgbClr val="61615C"/>
                </a:solidFill>
                <a:latin typeface="Tomorrow" pitchFamily="34" charset="0"/>
                <a:ea typeface="Tomorrow" pitchFamily="34" charset="-122"/>
                <a:cs typeface="Tomorrow" pitchFamily="34" charset="-120"/>
              </a:rPr>
              <a:t>sorted array</a:t>
            </a:r>
            <a:pPr algn="l" indent="0" marL="0">
              <a:lnSpc>
                <a:spcPts val="2100"/>
              </a:lnSpc>
              <a:buNone/>
            </a:pPr>
            <a:r>
              <a:rPr lang="en-US" sz="1300" dirty="0">
                <a:solidFill>
                  <a:srgbClr val="61615C"/>
                </a:solidFill>
                <a:latin typeface="Tomorrow" pitchFamily="34" charset="0"/>
                <a:ea typeface="Tomorrow" pitchFamily="34" charset="-122"/>
                <a:cs typeface="Tomorrow" pitchFamily="34" charset="-120"/>
              </a:rPr>
              <a:t>, efficiently finding two numbers that sum to a target.</a:t>
            </a:r>
            <a:endParaRPr lang="en-US" sz="1300" dirty="0"/>
          </a:p>
        </p:txBody>
      </p:sp>
      <p:sp>
        <p:nvSpPr>
          <p:cNvPr id="13" name="Text 8"/>
          <p:cNvSpPr/>
          <p:nvPr/>
        </p:nvSpPr>
        <p:spPr>
          <a:xfrm>
            <a:off x="930473" y="5469017"/>
            <a:ext cx="4145399" cy="264319"/>
          </a:xfrm>
          <a:prstGeom prst="rect">
            <a:avLst/>
          </a:prstGeom>
          <a:noFill/>
          <a:ln/>
        </p:spPr>
        <p:txBody>
          <a:bodyPr wrap="none" lIns="0" tIns="0" rIns="0" bIns="0" rtlCol="0" anchor="t"/>
          <a:lstStyle/>
          <a:p>
            <a:pPr algn="l" indent="0" marL="0">
              <a:lnSpc>
                <a:spcPts val="2050"/>
              </a:lnSpc>
              <a:buNone/>
            </a:pPr>
            <a:r>
              <a:rPr lang="en-US" sz="1650" dirty="0">
                <a:solidFill>
                  <a:srgbClr val="1D1D1B"/>
                </a:solidFill>
                <a:latin typeface="Tomorrow Semi Bold" pitchFamily="34" charset="0"/>
                <a:ea typeface="Tomorrow Semi Bold" pitchFamily="34" charset="-122"/>
                <a:cs typeface="Tomorrow Semi Bold" pitchFamily="34" charset="-120"/>
              </a:rPr>
              <a:t>Example: "Two Sum" on a Sorted Array</a:t>
            </a:r>
            <a:endParaRPr lang="en-US" sz="1650" dirty="0"/>
          </a:p>
        </p:txBody>
      </p:sp>
      <p:sp>
        <p:nvSpPr>
          <p:cNvPr id="14" name="Text 9"/>
          <p:cNvSpPr/>
          <p:nvPr/>
        </p:nvSpPr>
        <p:spPr>
          <a:xfrm>
            <a:off x="930473" y="5987058"/>
            <a:ext cx="13023175" cy="270629"/>
          </a:xfrm>
          <a:prstGeom prst="rect">
            <a:avLst/>
          </a:prstGeom>
          <a:noFill/>
          <a:ln/>
        </p:spPr>
        <p:txBody>
          <a:bodyPr wrap="none" lIns="0" tIns="0" rIns="0" bIns="0" rtlCol="0" anchor="t"/>
          <a:lstStyle/>
          <a:p>
            <a:pPr algn="l" indent="0" marL="0">
              <a:lnSpc>
                <a:spcPts val="2100"/>
              </a:lnSpc>
              <a:buNone/>
            </a:pPr>
            <a:r>
              <a:rPr lang="en-US" sz="1300" b="1" dirty="0">
                <a:solidFill>
                  <a:srgbClr val="61615C"/>
                </a:solidFill>
                <a:latin typeface="Tomorrow" pitchFamily="34" charset="0"/>
                <a:ea typeface="Tomorrow" pitchFamily="34" charset="-122"/>
                <a:cs typeface="Tomorrow" pitchFamily="34" charset="-120"/>
              </a:rPr>
              <a:t>Problem:</a:t>
            </a:r>
            <a:pPr algn="l" indent="0" marL="0">
              <a:lnSpc>
                <a:spcPts val="2100"/>
              </a:lnSpc>
              <a:buNone/>
            </a:pPr>
            <a:r>
              <a:rPr lang="en-US" sz="1300" dirty="0">
                <a:solidFill>
                  <a:srgbClr val="61615C"/>
                </a:solidFill>
                <a:latin typeface="Tomorrow" pitchFamily="34" charset="0"/>
                <a:ea typeface="Tomorrow" pitchFamily="34" charset="-122"/>
                <a:cs typeface="Tomorrow" pitchFamily="34" charset="-120"/>
              </a:rPr>
              <a:t> Given a sorted array of integers and a target sum, determine if there are two numbers in the array that add up to the target.</a:t>
            </a:r>
            <a:endParaRPr lang="en-US" sz="1300" dirty="0"/>
          </a:p>
        </p:txBody>
      </p:sp>
      <p:sp>
        <p:nvSpPr>
          <p:cNvPr id="15" name="Text 10"/>
          <p:cNvSpPr/>
          <p:nvPr/>
        </p:nvSpPr>
        <p:spPr>
          <a:xfrm>
            <a:off x="930473" y="6447949"/>
            <a:ext cx="13023175" cy="27062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61615C"/>
                </a:solidFill>
                <a:latin typeface="Tomorrow" pitchFamily="34" charset="0"/>
                <a:ea typeface="Tomorrow" pitchFamily="34" charset="-122"/>
                <a:cs typeface="Tomorrow" pitchFamily="34" charset="-120"/>
              </a:rPr>
              <a:t>A brute-force approach with nested loops would be O(N^2), checking every possible pair.</a:t>
            </a:r>
            <a:endParaRPr lang="en-US" sz="1300" dirty="0"/>
          </a:p>
        </p:txBody>
      </p:sp>
      <p:sp>
        <p:nvSpPr>
          <p:cNvPr id="16" name="Text 11"/>
          <p:cNvSpPr/>
          <p:nvPr/>
        </p:nvSpPr>
        <p:spPr>
          <a:xfrm>
            <a:off x="930473" y="6777752"/>
            <a:ext cx="13023175" cy="27062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61615C"/>
                </a:solidFill>
                <a:latin typeface="Tomorrow" pitchFamily="34" charset="0"/>
                <a:ea typeface="Tomorrow" pitchFamily="34" charset="-122"/>
                <a:cs typeface="Tomorrow" pitchFamily="34" charset="-120"/>
              </a:rPr>
              <a:t>Using two pointers, we achieve O(N) time complexity because we only traverse the array once.</a:t>
            </a:r>
            <a:endParaRPr lang="en-US" sz="1300" dirty="0"/>
          </a:p>
        </p:txBody>
      </p:sp>
      <p:sp>
        <p:nvSpPr>
          <p:cNvPr id="17" name="Text 12"/>
          <p:cNvSpPr/>
          <p:nvPr/>
        </p:nvSpPr>
        <p:spPr>
          <a:xfrm>
            <a:off x="930473" y="7107555"/>
            <a:ext cx="13023175" cy="27062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61615C"/>
                </a:solidFill>
                <a:latin typeface="Tomorrow" pitchFamily="34" charset="0"/>
                <a:ea typeface="Tomorrow" pitchFamily="34" charset="-122"/>
                <a:cs typeface="Tomorrow" pitchFamily="34" charset="-120"/>
              </a:rPr>
              <a:t>If </a:t>
            </a:r>
            <a:pPr algn="l" indent="0" marL="0">
              <a:lnSpc>
                <a:spcPts val="2100"/>
              </a:lnSpc>
              <a:buNone/>
            </a:pPr>
            <a:r>
              <a:rPr lang="en-US" sz="1300" dirty="0">
                <a:solidFill>
                  <a:srgbClr val="61615C"/>
                </a:solidFill>
                <a:highlight>
                  <a:srgbClr val="E6E6E5"/>
                </a:highlight>
                <a:latin typeface="Consolas" pitchFamily="34" charset="0"/>
                <a:ea typeface="Consolas" pitchFamily="34" charset="-122"/>
                <a:cs typeface="Consolas" pitchFamily="34" charset="-120"/>
              </a:rPr>
              <a:t>arr[left] + arr[right] &gt; target</a:t>
            </a:r>
            <a:pPr algn="l" indent="0" marL="0">
              <a:lnSpc>
                <a:spcPts val="2100"/>
              </a:lnSpc>
              <a:buNone/>
            </a:pPr>
            <a:r>
              <a:rPr lang="en-US" sz="1300" dirty="0">
                <a:solidFill>
                  <a:srgbClr val="61615C"/>
                </a:solidFill>
                <a:latin typeface="Tomorrow" pitchFamily="34" charset="0"/>
                <a:ea typeface="Tomorrow" pitchFamily="34" charset="-122"/>
                <a:cs typeface="Tomorrow" pitchFamily="34" charset="-120"/>
              </a:rPr>
              <a:t>, we know the sum is too large, so we decrement </a:t>
            </a:r>
            <a:pPr algn="l" indent="0" marL="0">
              <a:lnSpc>
                <a:spcPts val="2100"/>
              </a:lnSpc>
              <a:buNone/>
            </a:pPr>
            <a:r>
              <a:rPr lang="en-US" sz="1300" dirty="0">
                <a:solidFill>
                  <a:srgbClr val="61615C"/>
                </a:solidFill>
                <a:highlight>
                  <a:srgbClr val="E6E6E5"/>
                </a:highlight>
                <a:latin typeface="Consolas" pitchFamily="34" charset="0"/>
                <a:ea typeface="Consolas" pitchFamily="34" charset="-122"/>
                <a:cs typeface="Consolas" pitchFamily="34" charset="-120"/>
              </a:rPr>
              <a:t>right</a:t>
            </a:r>
            <a:pPr algn="l" indent="0" marL="0">
              <a:lnSpc>
                <a:spcPts val="2100"/>
              </a:lnSpc>
              <a:buNone/>
            </a:pPr>
            <a:r>
              <a:rPr lang="en-US" sz="1300" dirty="0">
                <a:solidFill>
                  <a:srgbClr val="61615C"/>
                </a:solidFill>
                <a:latin typeface="Tomorrow" pitchFamily="34" charset="0"/>
                <a:ea typeface="Tomorrow" pitchFamily="34" charset="-122"/>
                <a:cs typeface="Tomorrow" pitchFamily="34" charset="-120"/>
              </a:rPr>
              <a:t>.</a:t>
            </a:r>
            <a:endParaRPr lang="en-US" sz="1300" dirty="0"/>
          </a:p>
        </p:txBody>
      </p:sp>
      <p:sp>
        <p:nvSpPr>
          <p:cNvPr id="18" name="Text 13"/>
          <p:cNvSpPr/>
          <p:nvPr/>
        </p:nvSpPr>
        <p:spPr>
          <a:xfrm>
            <a:off x="930473" y="7437358"/>
            <a:ext cx="13023175" cy="270629"/>
          </a:xfrm>
          <a:prstGeom prst="rect">
            <a:avLst/>
          </a:prstGeom>
          <a:noFill/>
          <a:ln/>
        </p:spPr>
        <p:txBody>
          <a:bodyPr wrap="none" lIns="0" tIns="0" rIns="0" bIns="0" rtlCol="0" anchor="t"/>
          <a:lstStyle/>
          <a:p>
            <a:pPr algn="l" marL="342900" indent="-342900">
              <a:lnSpc>
                <a:spcPts val="2100"/>
              </a:lnSpc>
              <a:buSzPct val="100000"/>
              <a:buChar char="•"/>
            </a:pPr>
            <a:r>
              <a:rPr lang="en-US" sz="1300" dirty="0">
                <a:solidFill>
                  <a:srgbClr val="61615C"/>
                </a:solidFill>
                <a:latin typeface="Tomorrow" pitchFamily="34" charset="0"/>
                <a:ea typeface="Tomorrow" pitchFamily="34" charset="-122"/>
                <a:cs typeface="Tomorrow" pitchFamily="34" charset="-120"/>
              </a:rPr>
              <a:t>If </a:t>
            </a:r>
            <a:pPr algn="l" indent="0" marL="0">
              <a:lnSpc>
                <a:spcPts val="2100"/>
              </a:lnSpc>
              <a:buNone/>
            </a:pPr>
            <a:r>
              <a:rPr lang="en-US" sz="1300" dirty="0">
                <a:solidFill>
                  <a:srgbClr val="61615C"/>
                </a:solidFill>
                <a:highlight>
                  <a:srgbClr val="E6E6E5"/>
                </a:highlight>
                <a:latin typeface="Consolas" pitchFamily="34" charset="0"/>
                <a:ea typeface="Consolas" pitchFamily="34" charset="-122"/>
                <a:cs typeface="Consolas" pitchFamily="34" charset="-120"/>
              </a:rPr>
              <a:t>arr[left] + arr[right] &lt; target</a:t>
            </a:r>
            <a:pPr algn="l" indent="0" marL="0">
              <a:lnSpc>
                <a:spcPts val="2100"/>
              </a:lnSpc>
              <a:buNone/>
            </a:pPr>
            <a:r>
              <a:rPr lang="en-US" sz="1300" dirty="0">
                <a:solidFill>
                  <a:srgbClr val="61615C"/>
                </a:solidFill>
                <a:latin typeface="Tomorrow" pitchFamily="34" charset="0"/>
                <a:ea typeface="Tomorrow" pitchFamily="34" charset="-122"/>
                <a:cs typeface="Tomorrow" pitchFamily="34" charset="-120"/>
              </a:rPr>
              <a:t>, the sum is too small, so we increment </a:t>
            </a:r>
            <a:pPr algn="l" indent="0" marL="0">
              <a:lnSpc>
                <a:spcPts val="2100"/>
              </a:lnSpc>
              <a:buNone/>
            </a:pPr>
            <a:r>
              <a:rPr lang="en-US" sz="1300" dirty="0">
                <a:solidFill>
                  <a:srgbClr val="61615C"/>
                </a:solidFill>
                <a:highlight>
                  <a:srgbClr val="E6E6E5"/>
                </a:highlight>
                <a:latin typeface="Consolas" pitchFamily="34" charset="0"/>
                <a:ea typeface="Consolas" pitchFamily="34" charset="-122"/>
                <a:cs typeface="Consolas" pitchFamily="34" charset="-120"/>
              </a:rPr>
              <a:t>left</a:t>
            </a:r>
            <a:pPr algn="l" indent="0" marL="0">
              <a:lnSpc>
                <a:spcPts val="2100"/>
              </a:lnSpc>
              <a:buNone/>
            </a:pPr>
            <a:r>
              <a:rPr lang="en-US" sz="1300" dirty="0">
                <a:solidFill>
                  <a:srgbClr val="61615C"/>
                </a:solidFill>
                <a:latin typeface="Tomorrow" pitchFamily="34" charset="0"/>
                <a:ea typeface="Tomorrow" pitchFamily="34" charset="-122"/>
                <a:cs typeface="Tomorrow" pitchFamily="34" charset="-120"/>
              </a:rPr>
              <a:t>.</a:t>
            </a:r>
            <a:endParaRPr lang="en-US" sz="1300" dirty="0"/>
          </a:p>
        </p:txBody>
      </p:sp>
      <p:sp>
        <p:nvSpPr>
          <p:cNvPr id="19" name="Shape 14"/>
          <p:cNvSpPr/>
          <p:nvPr/>
        </p:nvSpPr>
        <p:spPr>
          <a:xfrm>
            <a:off x="676751" y="5215295"/>
            <a:ext cx="22860" cy="2551867"/>
          </a:xfrm>
          <a:prstGeom prst="rect">
            <a:avLst/>
          </a:prstGeom>
          <a:solidFill>
            <a:srgbClr val="1D1D1B"/>
          </a:solidFill>
          <a:ln/>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04969" y="485894"/>
            <a:ext cx="10156508" cy="550783"/>
          </a:xfrm>
          <a:prstGeom prst="rect">
            <a:avLst/>
          </a:prstGeom>
          <a:noFill/>
          <a:ln/>
        </p:spPr>
        <p:txBody>
          <a:bodyPr wrap="none" lIns="0" tIns="0" rIns="0" bIns="0" rtlCol="0" anchor="t"/>
          <a:lstStyle/>
          <a:p>
            <a:pPr algn="l" indent="0" marL="0">
              <a:lnSpc>
                <a:spcPts val="4300"/>
              </a:lnSpc>
              <a:buNone/>
            </a:pPr>
            <a:r>
              <a:rPr lang="en-US" sz="3450" dirty="0">
                <a:solidFill>
                  <a:srgbClr val="1D1D1B"/>
                </a:solidFill>
                <a:latin typeface="Tomorrow Semi Bold" pitchFamily="34" charset="0"/>
                <a:ea typeface="Tomorrow Semi Bold" pitchFamily="34" charset="-122"/>
                <a:cs typeface="Tomorrow Semi Bold" pitchFamily="34" charset="-120"/>
              </a:rPr>
              <a:t>Type 2: Fast &amp; Slow Pointers (Same Direction)</a:t>
            </a:r>
            <a:endParaRPr lang="en-US" sz="3450" dirty="0"/>
          </a:p>
        </p:txBody>
      </p:sp>
      <p:sp>
        <p:nvSpPr>
          <p:cNvPr id="3" name="Text 1"/>
          <p:cNvSpPr/>
          <p:nvPr/>
        </p:nvSpPr>
        <p:spPr>
          <a:xfrm>
            <a:off x="704969" y="1389102"/>
            <a:ext cx="13220462" cy="563880"/>
          </a:xfrm>
          <a:prstGeom prst="rect">
            <a:avLst/>
          </a:prstGeom>
          <a:noFill/>
          <a:ln/>
        </p:spPr>
        <p:txBody>
          <a:bodyPr wrap="square" lIns="0" tIns="0" rIns="0" bIns="0" rtlCol="0" anchor="t"/>
          <a:lstStyle/>
          <a:p>
            <a:pPr algn="l" indent="0" marL="0">
              <a:lnSpc>
                <a:spcPts val="2200"/>
              </a:lnSpc>
              <a:buNone/>
            </a:pPr>
            <a:r>
              <a:rPr lang="en-US" sz="1350" dirty="0">
                <a:solidFill>
                  <a:srgbClr val="61615C"/>
                </a:solidFill>
                <a:latin typeface="Tomorrow" pitchFamily="34" charset="0"/>
                <a:ea typeface="Tomorrow" pitchFamily="34" charset="-122"/>
                <a:cs typeface="Tomorrow" pitchFamily="34" charset="-120"/>
              </a:rPr>
              <a:t>This technique is invaluable for problems involving linked lists or situations where you need to compare elements at different distances within a sequence. It's like a tortoise and a hare racing through the data.</a:t>
            </a:r>
            <a:endParaRPr lang="en-US" sz="1350" dirty="0"/>
          </a:p>
        </p:txBody>
      </p:sp>
      <p:sp>
        <p:nvSpPr>
          <p:cNvPr id="4" name="Text 2"/>
          <p:cNvSpPr/>
          <p:nvPr/>
        </p:nvSpPr>
        <p:spPr>
          <a:xfrm>
            <a:off x="704969" y="2217301"/>
            <a:ext cx="2203013" cy="275273"/>
          </a:xfrm>
          <a:prstGeom prst="rect">
            <a:avLst/>
          </a:prstGeom>
          <a:noFill/>
          <a:ln/>
        </p:spPr>
        <p:txBody>
          <a:bodyPr wrap="none" lIns="0" tIns="0" rIns="0" bIns="0" rtlCol="0" anchor="t"/>
          <a:lstStyle/>
          <a:p>
            <a:pPr algn="l" indent="0" marL="0">
              <a:lnSpc>
                <a:spcPts val="2150"/>
              </a:lnSpc>
              <a:buNone/>
            </a:pPr>
            <a:r>
              <a:rPr lang="en-US" sz="1700" dirty="0">
                <a:solidFill>
                  <a:srgbClr val="1D1D1B"/>
                </a:solidFill>
                <a:latin typeface="Tomorrow Semi Bold" pitchFamily="34" charset="0"/>
                <a:ea typeface="Tomorrow Semi Bold" pitchFamily="34" charset="-122"/>
                <a:cs typeface="Tomorrow Semi Bold" pitchFamily="34" charset="-120"/>
              </a:rPr>
              <a:t>Setup:</a:t>
            </a:r>
            <a:endParaRPr lang="en-US" sz="1700" dirty="0"/>
          </a:p>
        </p:txBody>
      </p:sp>
      <p:sp>
        <p:nvSpPr>
          <p:cNvPr id="5" name="Text 3"/>
          <p:cNvSpPr/>
          <p:nvPr/>
        </p:nvSpPr>
        <p:spPr>
          <a:xfrm>
            <a:off x="704969" y="2756892"/>
            <a:ext cx="13220462" cy="281940"/>
          </a:xfrm>
          <a:prstGeom prst="rect">
            <a:avLst/>
          </a:prstGeom>
          <a:noFill/>
          <a:ln/>
        </p:spPr>
        <p:txBody>
          <a:bodyPr wrap="none" lIns="0" tIns="0" rIns="0" bIns="0" rtlCol="0" anchor="t"/>
          <a:lstStyle/>
          <a:p>
            <a:pPr algn="l" indent="0" marL="0">
              <a:lnSpc>
                <a:spcPts val="2200"/>
              </a:lnSpc>
              <a:buNone/>
            </a:pPr>
            <a:r>
              <a:rPr lang="en-US" sz="1350" dirty="0">
                <a:solidFill>
                  <a:srgbClr val="61615C"/>
                </a:solidFill>
                <a:latin typeface="Tomorrow" pitchFamily="34" charset="0"/>
                <a:ea typeface="Tomorrow" pitchFamily="34" charset="-122"/>
                <a:cs typeface="Tomorrow" pitchFamily="34" charset="-120"/>
              </a:rPr>
              <a:t>Both </a:t>
            </a:r>
            <a:pPr algn="l" indent="0" marL="0">
              <a:lnSpc>
                <a:spcPts val="2200"/>
              </a:lnSpc>
              <a:buNone/>
            </a:pPr>
            <a:r>
              <a:rPr lang="en-US" sz="1350" dirty="0">
                <a:solidFill>
                  <a:srgbClr val="61615C"/>
                </a:solidFill>
                <a:highlight>
                  <a:srgbClr val="E6E6E5"/>
                </a:highlight>
                <a:latin typeface="Consolas" pitchFamily="34" charset="0"/>
                <a:ea typeface="Consolas" pitchFamily="34" charset="-122"/>
                <a:cs typeface="Consolas" pitchFamily="34" charset="-120"/>
              </a:rPr>
              <a:t>slow</a:t>
            </a:r>
            <a:pPr algn="l" indent="0" marL="0">
              <a:lnSpc>
                <a:spcPts val="2200"/>
              </a:lnSpc>
              <a:buNone/>
            </a:pPr>
            <a:r>
              <a:rPr lang="en-US" sz="1350" dirty="0">
                <a:solidFill>
                  <a:srgbClr val="61615C"/>
                </a:solidFill>
                <a:latin typeface="Tomorrow" pitchFamily="34" charset="0"/>
                <a:ea typeface="Tomorrow" pitchFamily="34" charset="-122"/>
                <a:cs typeface="Tomorrow" pitchFamily="34" charset="-120"/>
              </a:rPr>
              <a:t> and </a:t>
            </a:r>
            <a:pPr algn="l" indent="0" marL="0">
              <a:lnSpc>
                <a:spcPts val="2200"/>
              </a:lnSpc>
              <a:buNone/>
            </a:pPr>
            <a:r>
              <a:rPr lang="en-US" sz="1350" dirty="0">
                <a:solidFill>
                  <a:srgbClr val="61615C"/>
                </a:solidFill>
                <a:highlight>
                  <a:srgbClr val="E6E6E5"/>
                </a:highlight>
                <a:latin typeface="Consolas" pitchFamily="34" charset="0"/>
                <a:ea typeface="Consolas" pitchFamily="34" charset="-122"/>
                <a:cs typeface="Consolas" pitchFamily="34" charset="-120"/>
              </a:rPr>
              <a:t>fast</a:t>
            </a:r>
            <a:pPr algn="l" indent="0" marL="0">
              <a:lnSpc>
                <a:spcPts val="2200"/>
              </a:lnSpc>
              <a:buNone/>
            </a:pPr>
            <a:r>
              <a:rPr lang="en-US" sz="1350" dirty="0">
                <a:solidFill>
                  <a:srgbClr val="61615C"/>
                </a:solidFill>
                <a:latin typeface="Tomorrow" pitchFamily="34" charset="0"/>
                <a:ea typeface="Tomorrow" pitchFamily="34" charset="-122"/>
                <a:cs typeface="Tomorrow" pitchFamily="34" charset="-120"/>
              </a:rPr>
              <a:t> pointers typically start at the beginning (index 0 for arrays, or the head node for linked lists).</a:t>
            </a:r>
            <a:endParaRPr lang="en-US" sz="1350" dirty="0"/>
          </a:p>
        </p:txBody>
      </p:sp>
      <p:sp>
        <p:nvSpPr>
          <p:cNvPr id="6" name="Text 4"/>
          <p:cNvSpPr/>
          <p:nvPr/>
        </p:nvSpPr>
        <p:spPr>
          <a:xfrm>
            <a:off x="704969" y="3303151"/>
            <a:ext cx="2203013" cy="275273"/>
          </a:xfrm>
          <a:prstGeom prst="rect">
            <a:avLst/>
          </a:prstGeom>
          <a:noFill/>
          <a:ln/>
        </p:spPr>
        <p:txBody>
          <a:bodyPr wrap="none" lIns="0" tIns="0" rIns="0" bIns="0" rtlCol="0" anchor="t"/>
          <a:lstStyle/>
          <a:p>
            <a:pPr algn="l" indent="0" marL="0">
              <a:lnSpc>
                <a:spcPts val="2150"/>
              </a:lnSpc>
              <a:buNone/>
            </a:pPr>
            <a:r>
              <a:rPr lang="en-US" sz="1700" dirty="0">
                <a:solidFill>
                  <a:srgbClr val="1D1D1B"/>
                </a:solidFill>
                <a:latin typeface="Tomorrow Semi Bold" pitchFamily="34" charset="0"/>
                <a:ea typeface="Tomorrow Semi Bold" pitchFamily="34" charset="-122"/>
                <a:cs typeface="Tomorrow Semi Bold" pitchFamily="34" charset="-120"/>
              </a:rPr>
              <a:t>Movement:</a:t>
            </a:r>
            <a:endParaRPr lang="en-US" sz="1700" dirty="0"/>
          </a:p>
        </p:txBody>
      </p:sp>
      <p:sp>
        <p:nvSpPr>
          <p:cNvPr id="7" name="Text 5"/>
          <p:cNvSpPr/>
          <p:nvPr/>
        </p:nvSpPr>
        <p:spPr>
          <a:xfrm>
            <a:off x="704969" y="3842742"/>
            <a:ext cx="13220462" cy="563880"/>
          </a:xfrm>
          <a:prstGeom prst="rect">
            <a:avLst/>
          </a:prstGeom>
          <a:noFill/>
          <a:ln/>
        </p:spPr>
        <p:txBody>
          <a:bodyPr wrap="square" lIns="0" tIns="0" rIns="0" bIns="0" rtlCol="0" anchor="t"/>
          <a:lstStyle/>
          <a:p>
            <a:pPr algn="l" indent="0" marL="0">
              <a:lnSpc>
                <a:spcPts val="2200"/>
              </a:lnSpc>
              <a:buNone/>
            </a:pPr>
            <a:r>
              <a:rPr lang="en-US" sz="1350" dirty="0">
                <a:solidFill>
                  <a:srgbClr val="61615C"/>
                </a:solidFill>
                <a:latin typeface="Tomorrow" pitchFamily="34" charset="0"/>
                <a:ea typeface="Tomorrow" pitchFamily="34" charset="-122"/>
                <a:cs typeface="Tomorrow" pitchFamily="34" charset="-120"/>
              </a:rPr>
              <a:t>The </a:t>
            </a:r>
            <a:pPr algn="l" indent="0" marL="0">
              <a:lnSpc>
                <a:spcPts val="2200"/>
              </a:lnSpc>
              <a:buNone/>
            </a:pPr>
            <a:r>
              <a:rPr lang="en-US" sz="1350" dirty="0">
                <a:solidFill>
                  <a:srgbClr val="61615C"/>
                </a:solidFill>
                <a:highlight>
                  <a:srgbClr val="E6E6E5"/>
                </a:highlight>
                <a:latin typeface="Consolas" pitchFamily="34" charset="0"/>
                <a:ea typeface="Consolas" pitchFamily="34" charset="-122"/>
                <a:cs typeface="Consolas" pitchFamily="34" charset="-120"/>
              </a:rPr>
              <a:t>slow</a:t>
            </a:r>
            <a:pPr algn="l" indent="0" marL="0">
              <a:lnSpc>
                <a:spcPts val="2200"/>
              </a:lnSpc>
              <a:buNone/>
            </a:pPr>
            <a:r>
              <a:rPr lang="en-US" sz="1350" dirty="0">
                <a:solidFill>
                  <a:srgbClr val="61615C"/>
                </a:solidFill>
                <a:latin typeface="Tomorrow" pitchFamily="34" charset="0"/>
                <a:ea typeface="Tomorrow" pitchFamily="34" charset="-122"/>
                <a:cs typeface="Tomorrow" pitchFamily="34" charset="-120"/>
              </a:rPr>
              <a:t> pointer moves one step at a time, while the </a:t>
            </a:r>
            <a:pPr algn="l" indent="0" marL="0">
              <a:lnSpc>
                <a:spcPts val="2200"/>
              </a:lnSpc>
              <a:buNone/>
            </a:pPr>
            <a:r>
              <a:rPr lang="en-US" sz="1350" dirty="0">
                <a:solidFill>
                  <a:srgbClr val="61615C"/>
                </a:solidFill>
                <a:highlight>
                  <a:srgbClr val="E6E6E5"/>
                </a:highlight>
                <a:latin typeface="Consolas" pitchFamily="34" charset="0"/>
                <a:ea typeface="Consolas" pitchFamily="34" charset="-122"/>
                <a:cs typeface="Consolas" pitchFamily="34" charset="-120"/>
              </a:rPr>
              <a:t>fast</a:t>
            </a:r>
            <a:pPr algn="l" indent="0" marL="0">
              <a:lnSpc>
                <a:spcPts val="2200"/>
              </a:lnSpc>
              <a:buNone/>
            </a:pPr>
            <a:r>
              <a:rPr lang="en-US" sz="1350" dirty="0">
                <a:solidFill>
                  <a:srgbClr val="61615C"/>
                </a:solidFill>
                <a:latin typeface="Tomorrow" pitchFamily="34" charset="0"/>
                <a:ea typeface="Tomorrow" pitchFamily="34" charset="-122"/>
                <a:cs typeface="Tomorrow" pitchFamily="34" charset="-120"/>
              </a:rPr>
              <a:t> pointer moves multiple steps (e.g., two steps) per iteration. This creates a "gap" between them that can be used to detect certain conditions.</a:t>
            </a:r>
            <a:endParaRPr lang="en-US" sz="1350" dirty="0"/>
          </a:p>
        </p:txBody>
      </p:sp>
      <p:sp>
        <p:nvSpPr>
          <p:cNvPr id="8" name="Text 6"/>
          <p:cNvSpPr/>
          <p:nvPr/>
        </p:nvSpPr>
        <p:spPr>
          <a:xfrm>
            <a:off x="969288" y="4869180"/>
            <a:ext cx="4541520" cy="275273"/>
          </a:xfrm>
          <a:prstGeom prst="rect">
            <a:avLst/>
          </a:prstGeom>
          <a:noFill/>
          <a:ln/>
        </p:spPr>
        <p:txBody>
          <a:bodyPr wrap="none" lIns="0" tIns="0" rIns="0" bIns="0" rtlCol="0" anchor="t"/>
          <a:lstStyle/>
          <a:p>
            <a:pPr algn="l" indent="0" marL="0">
              <a:lnSpc>
                <a:spcPts val="2150"/>
              </a:lnSpc>
              <a:buNone/>
            </a:pPr>
            <a:r>
              <a:rPr lang="en-US" sz="1700" dirty="0">
                <a:solidFill>
                  <a:srgbClr val="1D1D1B"/>
                </a:solidFill>
                <a:latin typeface="Tomorrow Semi Bold" pitchFamily="34" charset="0"/>
                <a:ea typeface="Tomorrow Semi Bold" pitchFamily="34" charset="-122"/>
                <a:cs typeface="Tomorrow Semi Bold" pitchFamily="34" charset="-120"/>
              </a:rPr>
              <a:t>Example: Cycle Detection in a Linked List</a:t>
            </a:r>
            <a:endParaRPr lang="en-US" sz="1700" dirty="0"/>
          </a:p>
        </p:txBody>
      </p:sp>
      <p:sp>
        <p:nvSpPr>
          <p:cNvPr id="9" name="Text 7"/>
          <p:cNvSpPr/>
          <p:nvPr/>
        </p:nvSpPr>
        <p:spPr>
          <a:xfrm>
            <a:off x="969288" y="5408771"/>
            <a:ext cx="12956143" cy="281940"/>
          </a:xfrm>
          <a:prstGeom prst="rect">
            <a:avLst/>
          </a:prstGeom>
          <a:noFill/>
          <a:ln/>
        </p:spPr>
        <p:txBody>
          <a:bodyPr wrap="none" lIns="0" tIns="0" rIns="0" bIns="0" rtlCol="0" anchor="t"/>
          <a:lstStyle/>
          <a:p>
            <a:pPr algn="l" indent="0" marL="0">
              <a:lnSpc>
                <a:spcPts val="2200"/>
              </a:lnSpc>
              <a:buNone/>
            </a:pPr>
            <a:r>
              <a:rPr lang="en-US" sz="1350" b="1" dirty="0">
                <a:solidFill>
                  <a:srgbClr val="61615C"/>
                </a:solidFill>
                <a:latin typeface="Tomorrow" pitchFamily="34" charset="0"/>
                <a:ea typeface="Tomorrow" pitchFamily="34" charset="-122"/>
                <a:cs typeface="Tomorrow" pitchFamily="34" charset="-120"/>
              </a:rPr>
              <a:t>Problem:</a:t>
            </a:r>
            <a:pPr algn="l" indent="0" marL="0">
              <a:lnSpc>
                <a:spcPts val="2200"/>
              </a:lnSpc>
              <a:buNone/>
            </a:pPr>
            <a:r>
              <a:rPr lang="en-US" sz="1350" dirty="0">
                <a:solidFill>
                  <a:srgbClr val="61615C"/>
                </a:solidFill>
                <a:latin typeface="Tomorrow" pitchFamily="34" charset="0"/>
                <a:ea typeface="Tomorrow" pitchFamily="34" charset="-122"/>
                <a:cs typeface="Tomorrow" pitchFamily="34" charset="-120"/>
              </a:rPr>
              <a:t> Determine if a linked list contains a cycle (where a node points back to a previous node, creating an infinite loop).</a:t>
            </a:r>
            <a:endParaRPr lang="en-US" sz="1350" dirty="0"/>
          </a:p>
        </p:txBody>
      </p:sp>
      <p:sp>
        <p:nvSpPr>
          <p:cNvPr id="10" name="Text 8"/>
          <p:cNvSpPr/>
          <p:nvPr/>
        </p:nvSpPr>
        <p:spPr>
          <a:xfrm>
            <a:off x="969288" y="5888950"/>
            <a:ext cx="12956143" cy="281940"/>
          </a:xfrm>
          <a:prstGeom prst="rect">
            <a:avLst/>
          </a:prstGeom>
          <a:noFill/>
          <a:ln/>
        </p:spPr>
        <p:txBody>
          <a:bodyPr wrap="none" lIns="0" tIns="0" rIns="0" bIns="0" rtlCol="0" anchor="t"/>
          <a:lstStyle/>
          <a:p>
            <a:pPr algn="l" indent="0" marL="0">
              <a:lnSpc>
                <a:spcPts val="2200"/>
              </a:lnSpc>
              <a:buNone/>
            </a:pPr>
            <a:r>
              <a:rPr lang="en-US" sz="1350" dirty="0">
                <a:solidFill>
                  <a:srgbClr val="61615C"/>
                </a:solidFill>
                <a:latin typeface="Tomorrow" pitchFamily="34" charset="0"/>
                <a:ea typeface="Tomorrow" pitchFamily="34" charset="-122"/>
                <a:cs typeface="Tomorrow" pitchFamily="34" charset="-120"/>
              </a:rPr>
              <a:t>This is elegantly solved using </a:t>
            </a:r>
            <a:pPr algn="l" indent="0" marL="0">
              <a:lnSpc>
                <a:spcPts val="2200"/>
              </a:lnSpc>
              <a:buNone/>
            </a:pPr>
            <a:r>
              <a:rPr lang="en-US" sz="1350" b="1" dirty="0">
                <a:solidFill>
                  <a:srgbClr val="61615C"/>
                </a:solidFill>
                <a:latin typeface="Tomorrow" pitchFamily="34" charset="0"/>
                <a:ea typeface="Tomorrow" pitchFamily="34" charset="-122"/>
                <a:cs typeface="Tomorrow" pitchFamily="34" charset="-120"/>
              </a:rPr>
              <a:t>Floyd's Tortoise and Hare algorithm</a:t>
            </a:r>
            <a:pPr algn="l" indent="0" marL="0">
              <a:lnSpc>
                <a:spcPts val="2200"/>
              </a:lnSpc>
              <a:buNone/>
            </a:pPr>
            <a:r>
              <a:rPr lang="en-US" sz="1350" dirty="0">
                <a:solidFill>
                  <a:srgbClr val="61615C"/>
                </a:solidFill>
                <a:latin typeface="Tomorrow" pitchFamily="34" charset="0"/>
                <a:ea typeface="Tomorrow" pitchFamily="34" charset="-122"/>
                <a:cs typeface="Tomorrow" pitchFamily="34" charset="-120"/>
              </a:rPr>
              <a:t>.</a:t>
            </a:r>
            <a:endParaRPr lang="en-US" sz="1350" dirty="0"/>
          </a:p>
        </p:txBody>
      </p:sp>
      <p:sp>
        <p:nvSpPr>
          <p:cNvPr id="11" name="Text 9"/>
          <p:cNvSpPr/>
          <p:nvPr/>
        </p:nvSpPr>
        <p:spPr>
          <a:xfrm>
            <a:off x="969288" y="6369129"/>
            <a:ext cx="12956143" cy="281940"/>
          </a:xfrm>
          <a:prstGeom prst="rect">
            <a:avLst/>
          </a:prstGeom>
          <a:noFill/>
          <a:ln/>
        </p:spPr>
        <p:txBody>
          <a:bodyPr wrap="none" lIns="0" tIns="0" rIns="0" bIns="0" rtlCol="0" anchor="t"/>
          <a:lstStyle/>
          <a:p>
            <a:pPr algn="l" marL="342900" indent="-342900">
              <a:lnSpc>
                <a:spcPts val="2200"/>
              </a:lnSpc>
              <a:buSzPct val="100000"/>
              <a:buChar char="•"/>
            </a:pPr>
            <a:r>
              <a:rPr lang="en-US" sz="1350" dirty="0">
                <a:solidFill>
                  <a:srgbClr val="61615C"/>
                </a:solidFill>
                <a:latin typeface="Tomorrow" pitchFamily="34" charset="0"/>
                <a:ea typeface="Tomorrow" pitchFamily="34" charset="-122"/>
                <a:cs typeface="Tomorrow" pitchFamily="34" charset="-120"/>
              </a:rPr>
              <a:t>The </a:t>
            </a:r>
            <a:pPr algn="l" indent="0" marL="0">
              <a:lnSpc>
                <a:spcPts val="2200"/>
              </a:lnSpc>
              <a:buNone/>
            </a:pPr>
            <a:r>
              <a:rPr lang="en-US" sz="1350" dirty="0">
                <a:solidFill>
                  <a:srgbClr val="61615C"/>
                </a:solidFill>
                <a:highlight>
                  <a:srgbClr val="E6E6E5"/>
                </a:highlight>
                <a:latin typeface="Consolas" pitchFamily="34" charset="0"/>
                <a:ea typeface="Consolas" pitchFamily="34" charset="-122"/>
                <a:cs typeface="Consolas" pitchFamily="34" charset="-120"/>
              </a:rPr>
              <a:t>slow</a:t>
            </a:r>
            <a:pPr algn="l" indent="0" marL="0">
              <a:lnSpc>
                <a:spcPts val="2200"/>
              </a:lnSpc>
              <a:buNone/>
            </a:pPr>
            <a:r>
              <a:rPr lang="en-US" sz="1350" dirty="0">
                <a:solidFill>
                  <a:srgbClr val="61615C"/>
                </a:solidFill>
                <a:latin typeface="Tomorrow" pitchFamily="34" charset="0"/>
                <a:ea typeface="Tomorrow" pitchFamily="34" charset="-122"/>
                <a:cs typeface="Tomorrow" pitchFamily="34" charset="-120"/>
              </a:rPr>
              <a:t> pointer moves one node at a time.</a:t>
            </a:r>
            <a:endParaRPr lang="en-US" sz="1350" dirty="0"/>
          </a:p>
        </p:txBody>
      </p:sp>
      <p:sp>
        <p:nvSpPr>
          <p:cNvPr id="12" name="Text 10"/>
          <p:cNvSpPr/>
          <p:nvPr/>
        </p:nvSpPr>
        <p:spPr>
          <a:xfrm>
            <a:off x="969288" y="6712744"/>
            <a:ext cx="12956143" cy="281940"/>
          </a:xfrm>
          <a:prstGeom prst="rect">
            <a:avLst/>
          </a:prstGeom>
          <a:noFill/>
          <a:ln/>
        </p:spPr>
        <p:txBody>
          <a:bodyPr wrap="none" lIns="0" tIns="0" rIns="0" bIns="0" rtlCol="0" anchor="t"/>
          <a:lstStyle/>
          <a:p>
            <a:pPr algn="l" marL="342900" indent="-342900">
              <a:lnSpc>
                <a:spcPts val="2200"/>
              </a:lnSpc>
              <a:buSzPct val="100000"/>
              <a:buChar char="•"/>
            </a:pPr>
            <a:r>
              <a:rPr lang="en-US" sz="1350" dirty="0">
                <a:solidFill>
                  <a:srgbClr val="61615C"/>
                </a:solidFill>
                <a:latin typeface="Tomorrow" pitchFamily="34" charset="0"/>
                <a:ea typeface="Tomorrow" pitchFamily="34" charset="-122"/>
                <a:cs typeface="Tomorrow" pitchFamily="34" charset="-120"/>
              </a:rPr>
              <a:t>The </a:t>
            </a:r>
            <a:pPr algn="l" indent="0" marL="0">
              <a:lnSpc>
                <a:spcPts val="2200"/>
              </a:lnSpc>
              <a:buNone/>
            </a:pPr>
            <a:r>
              <a:rPr lang="en-US" sz="1350" dirty="0">
                <a:solidFill>
                  <a:srgbClr val="61615C"/>
                </a:solidFill>
                <a:highlight>
                  <a:srgbClr val="E6E6E5"/>
                </a:highlight>
                <a:latin typeface="Consolas" pitchFamily="34" charset="0"/>
                <a:ea typeface="Consolas" pitchFamily="34" charset="-122"/>
                <a:cs typeface="Consolas" pitchFamily="34" charset="-120"/>
              </a:rPr>
              <a:t>fast</a:t>
            </a:r>
            <a:pPr algn="l" indent="0" marL="0">
              <a:lnSpc>
                <a:spcPts val="2200"/>
              </a:lnSpc>
              <a:buNone/>
            </a:pPr>
            <a:r>
              <a:rPr lang="en-US" sz="1350" dirty="0">
                <a:solidFill>
                  <a:srgbClr val="61615C"/>
                </a:solidFill>
                <a:latin typeface="Tomorrow" pitchFamily="34" charset="0"/>
                <a:ea typeface="Tomorrow" pitchFamily="34" charset="-122"/>
                <a:cs typeface="Tomorrow" pitchFamily="34" charset="-120"/>
              </a:rPr>
              <a:t> pointer moves two nodes at a time.</a:t>
            </a:r>
            <a:endParaRPr lang="en-US" sz="1350" dirty="0"/>
          </a:p>
        </p:txBody>
      </p:sp>
      <p:sp>
        <p:nvSpPr>
          <p:cNvPr id="13" name="Text 11"/>
          <p:cNvSpPr/>
          <p:nvPr/>
        </p:nvSpPr>
        <p:spPr>
          <a:xfrm>
            <a:off x="969288" y="7056358"/>
            <a:ext cx="12956143" cy="281940"/>
          </a:xfrm>
          <a:prstGeom prst="rect">
            <a:avLst/>
          </a:prstGeom>
          <a:noFill/>
          <a:ln/>
        </p:spPr>
        <p:txBody>
          <a:bodyPr wrap="none" lIns="0" tIns="0" rIns="0" bIns="0" rtlCol="0" anchor="t"/>
          <a:lstStyle/>
          <a:p>
            <a:pPr algn="l" marL="342900" indent="-342900">
              <a:lnSpc>
                <a:spcPts val="2200"/>
              </a:lnSpc>
              <a:buSzPct val="100000"/>
              <a:buChar char="•"/>
            </a:pPr>
            <a:r>
              <a:rPr lang="en-US" sz="1350" dirty="0">
                <a:solidFill>
                  <a:srgbClr val="61615C"/>
                </a:solidFill>
                <a:latin typeface="Tomorrow" pitchFamily="34" charset="0"/>
                <a:ea typeface="Tomorrow" pitchFamily="34" charset="-122"/>
                <a:cs typeface="Tomorrow" pitchFamily="34" charset="-120"/>
              </a:rPr>
              <a:t>If there's a cycle, the </a:t>
            </a:r>
            <a:pPr algn="l" indent="0" marL="0">
              <a:lnSpc>
                <a:spcPts val="2200"/>
              </a:lnSpc>
              <a:buNone/>
            </a:pPr>
            <a:r>
              <a:rPr lang="en-US" sz="1350" dirty="0">
                <a:solidFill>
                  <a:srgbClr val="61615C"/>
                </a:solidFill>
                <a:highlight>
                  <a:srgbClr val="E6E6E5"/>
                </a:highlight>
                <a:latin typeface="Consolas" pitchFamily="34" charset="0"/>
                <a:ea typeface="Consolas" pitchFamily="34" charset="-122"/>
                <a:cs typeface="Consolas" pitchFamily="34" charset="-120"/>
              </a:rPr>
              <a:t>fast</a:t>
            </a:r>
            <a:pPr algn="l" indent="0" marL="0">
              <a:lnSpc>
                <a:spcPts val="2200"/>
              </a:lnSpc>
              <a:buNone/>
            </a:pPr>
            <a:r>
              <a:rPr lang="en-US" sz="1350" dirty="0">
                <a:solidFill>
                  <a:srgbClr val="61615C"/>
                </a:solidFill>
                <a:latin typeface="Tomorrow" pitchFamily="34" charset="0"/>
                <a:ea typeface="Tomorrow" pitchFamily="34" charset="-122"/>
                <a:cs typeface="Tomorrow" pitchFamily="34" charset="-120"/>
              </a:rPr>
              <a:t> pointer will eventually "catch up" and meet the </a:t>
            </a:r>
            <a:pPr algn="l" indent="0" marL="0">
              <a:lnSpc>
                <a:spcPts val="2200"/>
              </a:lnSpc>
              <a:buNone/>
            </a:pPr>
            <a:r>
              <a:rPr lang="en-US" sz="1350" dirty="0">
                <a:solidFill>
                  <a:srgbClr val="61615C"/>
                </a:solidFill>
                <a:highlight>
                  <a:srgbClr val="E6E6E5"/>
                </a:highlight>
                <a:latin typeface="Consolas" pitchFamily="34" charset="0"/>
                <a:ea typeface="Consolas" pitchFamily="34" charset="-122"/>
                <a:cs typeface="Consolas" pitchFamily="34" charset="-120"/>
              </a:rPr>
              <a:t>slow</a:t>
            </a:r>
            <a:pPr algn="l" indent="0" marL="0">
              <a:lnSpc>
                <a:spcPts val="2200"/>
              </a:lnSpc>
              <a:buNone/>
            </a:pPr>
            <a:r>
              <a:rPr lang="en-US" sz="1350" dirty="0">
                <a:solidFill>
                  <a:srgbClr val="61615C"/>
                </a:solidFill>
                <a:latin typeface="Tomorrow" pitchFamily="34" charset="0"/>
                <a:ea typeface="Tomorrow" pitchFamily="34" charset="-122"/>
                <a:cs typeface="Tomorrow" pitchFamily="34" charset="-120"/>
              </a:rPr>
              <a:t> pointer within the cycle.</a:t>
            </a:r>
            <a:endParaRPr lang="en-US" sz="1350" dirty="0"/>
          </a:p>
        </p:txBody>
      </p:sp>
      <p:sp>
        <p:nvSpPr>
          <p:cNvPr id="14" name="Text 12"/>
          <p:cNvSpPr/>
          <p:nvPr/>
        </p:nvSpPr>
        <p:spPr>
          <a:xfrm>
            <a:off x="969288" y="7399973"/>
            <a:ext cx="12956143" cy="281940"/>
          </a:xfrm>
          <a:prstGeom prst="rect">
            <a:avLst/>
          </a:prstGeom>
          <a:noFill/>
          <a:ln/>
        </p:spPr>
        <p:txBody>
          <a:bodyPr wrap="none" lIns="0" tIns="0" rIns="0" bIns="0" rtlCol="0" anchor="t"/>
          <a:lstStyle/>
          <a:p>
            <a:pPr algn="l" marL="342900" indent="-342900">
              <a:lnSpc>
                <a:spcPts val="2200"/>
              </a:lnSpc>
              <a:buSzPct val="100000"/>
              <a:buChar char="•"/>
            </a:pPr>
            <a:r>
              <a:rPr lang="en-US" sz="1350" dirty="0">
                <a:solidFill>
                  <a:srgbClr val="61615C"/>
                </a:solidFill>
                <a:latin typeface="Tomorrow" pitchFamily="34" charset="0"/>
                <a:ea typeface="Tomorrow" pitchFamily="34" charset="-122"/>
                <a:cs typeface="Tomorrow" pitchFamily="34" charset="-120"/>
              </a:rPr>
              <a:t>If the </a:t>
            </a:r>
            <a:pPr algn="l" indent="0" marL="0">
              <a:lnSpc>
                <a:spcPts val="2200"/>
              </a:lnSpc>
              <a:buNone/>
            </a:pPr>
            <a:r>
              <a:rPr lang="en-US" sz="1350" dirty="0">
                <a:solidFill>
                  <a:srgbClr val="61615C"/>
                </a:solidFill>
                <a:highlight>
                  <a:srgbClr val="E6E6E5"/>
                </a:highlight>
                <a:latin typeface="Consolas" pitchFamily="34" charset="0"/>
                <a:ea typeface="Consolas" pitchFamily="34" charset="-122"/>
                <a:cs typeface="Consolas" pitchFamily="34" charset="-120"/>
              </a:rPr>
              <a:t>fast</a:t>
            </a:r>
            <a:pPr algn="l" indent="0" marL="0">
              <a:lnSpc>
                <a:spcPts val="2200"/>
              </a:lnSpc>
              <a:buNone/>
            </a:pPr>
            <a:r>
              <a:rPr lang="en-US" sz="1350" dirty="0">
                <a:solidFill>
                  <a:srgbClr val="61615C"/>
                </a:solidFill>
                <a:latin typeface="Tomorrow" pitchFamily="34" charset="0"/>
                <a:ea typeface="Tomorrow" pitchFamily="34" charset="-122"/>
                <a:cs typeface="Tomorrow" pitchFamily="34" charset="-120"/>
              </a:rPr>
              <a:t> pointer reaches the end of the list (</a:t>
            </a:r>
            <a:pPr algn="l" indent="0" marL="0">
              <a:lnSpc>
                <a:spcPts val="2200"/>
              </a:lnSpc>
              <a:buNone/>
            </a:pPr>
            <a:r>
              <a:rPr lang="en-US" sz="1350" dirty="0">
                <a:solidFill>
                  <a:srgbClr val="61615C"/>
                </a:solidFill>
                <a:highlight>
                  <a:srgbClr val="E6E6E5"/>
                </a:highlight>
                <a:latin typeface="Consolas" pitchFamily="34" charset="0"/>
                <a:ea typeface="Consolas" pitchFamily="34" charset="-122"/>
                <a:cs typeface="Consolas" pitchFamily="34" charset="-120"/>
              </a:rPr>
              <a:t>None</a:t>
            </a:r>
            <a:pPr algn="l" indent="0" marL="0">
              <a:lnSpc>
                <a:spcPts val="2200"/>
              </a:lnSpc>
              <a:buNone/>
            </a:pPr>
            <a:r>
              <a:rPr lang="en-US" sz="1350" dirty="0">
                <a:solidFill>
                  <a:srgbClr val="61615C"/>
                </a:solidFill>
                <a:latin typeface="Tomorrow" pitchFamily="34" charset="0"/>
                <a:ea typeface="Tomorrow" pitchFamily="34" charset="-122"/>
                <a:cs typeface="Tomorrow" pitchFamily="34" charset="-120"/>
              </a:rPr>
              <a:t>), there is no cycle.</a:t>
            </a:r>
            <a:endParaRPr lang="en-US" sz="1350" dirty="0"/>
          </a:p>
        </p:txBody>
      </p:sp>
      <p:sp>
        <p:nvSpPr>
          <p:cNvPr id="15" name="Shape 13"/>
          <p:cNvSpPr/>
          <p:nvPr/>
        </p:nvSpPr>
        <p:spPr>
          <a:xfrm>
            <a:off x="704969" y="4604861"/>
            <a:ext cx="22860" cy="3138726"/>
          </a:xfrm>
          <a:prstGeom prst="rect">
            <a:avLst/>
          </a:prstGeom>
          <a:solidFill>
            <a:srgbClr val="1D1D1B"/>
          </a:solidFill>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923330"/>
            <a:ext cx="11803618" cy="620078"/>
          </a:xfrm>
          <a:prstGeom prst="rect">
            <a:avLst/>
          </a:prstGeom>
          <a:noFill/>
          <a:ln/>
        </p:spPr>
        <p:txBody>
          <a:bodyPr wrap="none" lIns="0" tIns="0" rIns="0" bIns="0" rtlCol="0" anchor="t"/>
          <a:lstStyle/>
          <a:p>
            <a:pPr algn="l" indent="0" marL="0">
              <a:lnSpc>
                <a:spcPts val="4850"/>
              </a:lnSpc>
              <a:buNone/>
            </a:pPr>
            <a:r>
              <a:rPr lang="en-US" sz="3900" dirty="0">
                <a:solidFill>
                  <a:srgbClr val="1D1D1B"/>
                </a:solidFill>
                <a:latin typeface="Tomorrow Semi Bold" pitchFamily="34" charset="0"/>
                <a:ea typeface="Tomorrow Semi Bold" pitchFamily="34" charset="-122"/>
                <a:cs typeface="Tomorrow Semi Bold" pitchFamily="34" charset="-120"/>
              </a:rPr>
              <a:t>Why Use Two Pointers? The Power of Efficiency</a:t>
            </a:r>
            <a:endParaRPr lang="en-US" sz="3900" dirty="0"/>
          </a:p>
        </p:txBody>
      </p:sp>
      <p:sp>
        <p:nvSpPr>
          <p:cNvPr id="3" name="Text 1"/>
          <p:cNvSpPr/>
          <p:nvPr/>
        </p:nvSpPr>
        <p:spPr>
          <a:xfrm>
            <a:off x="793790" y="1841063"/>
            <a:ext cx="13042821" cy="635079"/>
          </a:xfrm>
          <a:prstGeom prst="rect">
            <a:avLst/>
          </a:prstGeom>
          <a:noFill/>
          <a:ln/>
        </p:spPr>
        <p:txBody>
          <a:bodyPr wrap="square" lIns="0" tIns="0" rIns="0" bIns="0" rtlCol="0" anchor="t"/>
          <a:lstStyle/>
          <a:p>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Understanding why Two Pointers is crucial for your DSA journey is as important as knowing how to use it. It's not just a trick; it's a fundamental shift in how you approach problem-solving, leading to vastly more efficient code.</a:t>
            </a:r>
            <a:endParaRPr lang="en-US" sz="1550" dirty="0"/>
          </a:p>
        </p:txBody>
      </p:sp>
      <p:sp>
        <p:nvSpPr>
          <p:cNvPr id="4" name="Text 2"/>
          <p:cNvSpPr/>
          <p:nvPr/>
        </p:nvSpPr>
        <p:spPr>
          <a:xfrm>
            <a:off x="793790" y="2798564"/>
            <a:ext cx="3074670" cy="654963"/>
          </a:xfrm>
          <a:prstGeom prst="rect">
            <a:avLst/>
          </a:prstGeom>
          <a:noFill/>
          <a:ln/>
        </p:spPr>
        <p:txBody>
          <a:bodyPr wrap="none" lIns="0" tIns="0" rIns="0" bIns="0" rtlCol="0" anchor="t"/>
          <a:lstStyle/>
          <a:p>
            <a:pPr algn="ctr" indent="0" marL="0">
              <a:lnSpc>
                <a:spcPts val="5150"/>
              </a:lnSpc>
              <a:buNone/>
            </a:pPr>
            <a:r>
              <a:rPr lang="en-US" sz="5150" dirty="0">
                <a:solidFill>
                  <a:srgbClr val="61615C"/>
                </a:solidFill>
                <a:latin typeface="Tomorrow Semi Bold" pitchFamily="34" charset="0"/>
                <a:ea typeface="Tomorrow Semi Bold" pitchFamily="34" charset="-122"/>
                <a:cs typeface="Tomorrow Semi Bold" pitchFamily="34" charset="-120"/>
              </a:rPr>
              <a:t>O(N)</a:t>
            </a:r>
            <a:endParaRPr lang="en-US" sz="5150" dirty="0"/>
          </a:p>
        </p:txBody>
      </p:sp>
      <p:sp>
        <p:nvSpPr>
          <p:cNvPr id="5" name="Text 3"/>
          <p:cNvSpPr/>
          <p:nvPr/>
        </p:nvSpPr>
        <p:spPr>
          <a:xfrm>
            <a:off x="1090613" y="3701534"/>
            <a:ext cx="2480905" cy="310158"/>
          </a:xfrm>
          <a:prstGeom prst="rect">
            <a:avLst/>
          </a:prstGeom>
          <a:noFill/>
          <a:ln/>
        </p:spPr>
        <p:txBody>
          <a:bodyPr wrap="none" lIns="0" tIns="0" rIns="0" bIns="0" rtlCol="0" anchor="t"/>
          <a:lstStyle/>
          <a:p>
            <a:pPr algn="ctr" indent="0" marL="0">
              <a:lnSpc>
                <a:spcPts val="2400"/>
              </a:lnSpc>
              <a:buNone/>
            </a:pPr>
            <a:r>
              <a:rPr lang="en-US" sz="1950" dirty="0">
                <a:solidFill>
                  <a:srgbClr val="61615C"/>
                </a:solidFill>
                <a:latin typeface="Tomorrow Semi Bold" pitchFamily="34" charset="0"/>
                <a:ea typeface="Tomorrow Semi Bold" pitchFamily="34" charset="-122"/>
                <a:cs typeface="Tomorrow Semi Bold" pitchFamily="34" charset="-120"/>
              </a:rPr>
              <a:t>Time Complexity</a:t>
            </a:r>
            <a:endParaRPr lang="en-US" sz="1950" dirty="0"/>
          </a:p>
        </p:txBody>
      </p:sp>
      <p:sp>
        <p:nvSpPr>
          <p:cNvPr id="6" name="Text 4"/>
          <p:cNvSpPr/>
          <p:nvPr/>
        </p:nvSpPr>
        <p:spPr>
          <a:xfrm>
            <a:off x="793790" y="4130754"/>
            <a:ext cx="3074670" cy="1905238"/>
          </a:xfrm>
          <a:prstGeom prst="rect">
            <a:avLst/>
          </a:prstGeom>
          <a:noFill/>
          <a:ln/>
        </p:spPr>
        <p:txBody>
          <a:bodyPr wrap="square" lIns="0" tIns="0" rIns="0" bIns="0" rtlCol="0" anchor="t"/>
          <a:lstStyle/>
          <a:p>
            <a:pPr algn="ctr" indent="0" marL="0">
              <a:lnSpc>
                <a:spcPts val="2500"/>
              </a:lnSpc>
              <a:buNone/>
            </a:pPr>
            <a:r>
              <a:rPr lang="en-US" sz="1550" dirty="0">
                <a:solidFill>
                  <a:srgbClr val="61615C"/>
                </a:solidFill>
                <a:latin typeface="Tomorrow" pitchFamily="34" charset="0"/>
                <a:ea typeface="Tomorrow" pitchFamily="34" charset="-122"/>
                <a:cs typeface="Tomorrow" pitchFamily="34" charset="-120"/>
              </a:rPr>
              <a:t>Two Pointers often transforms quadratic time complexity (O(N^2), typical of nested loops) into linear time complexity (O(N)). This is a massive improvement for large datasets.</a:t>
            </a:r>
            <a:endParaRPr lang="en-US" sz="1550" dirty="0"/>
          </a:p>
        </p:txBody>
      </p:sp>
      <p:sp>
        <p:nvSpPr>
          <p:cNvPr id="7" name="Text 5"/>
          <p:cNvSpPr/>
          <p:nvPr/>
        </p:nvSpPr>
        <p:spPr>
          <a:xfrm>
            <a:off x="4116467" y="2798564"/>
            <a:ext cx="3074670" cy="654963"/>
          </a:xfrm>
          <a:prstGeom prst="rect">
            <a:avLst/>
          </a:prstGeom>
          <a:noFill/>
          <a:ln/>
        </p:spPr>
        <p:txBody>
          <a:bodyPr wrap="none" lIns="0" tIns="0" rIns="0" bIns="0" rtlCol="0" anchor="t"/>
          <a:lstStyle/>
          <a:p>
            <a:pPr algn="ctr" indent="0" marL="0">
              <a:lnSpc>
                <a:spcPts val="5150"/>
              </a:lnSpc>
              <a:buNone/>
            </a:pPr>
            <a:r>
              <a:rPr lang="en-US" sz="5150" dirty="0">
                <a:solidFill>
                  <a:srgbClr val="61615C"/>
                </a:solidFill>
                <a:latin typeface="Tomorrow Semi Bold" pitchFamily="34" charset="0"/>
                <a:ea typeface="Tomorrow Semi Bold" pitchFamily="34" charset="-122"/>
                <a:cs typeface="Tomorrow Semi Bold" pitchFamily="34" charset="-120"/>
              </a:rPr>
              <a:t>O(1)</a:t>
            </a:r>
            <a:endParaRPr lang="en-US" sz="5150" dirty="0"/>
          </a:p>
        </p:txBody>
      </p:sp>
      <p:sp>
        <p:nvSpPr>
          <p:cNvPr id="8" name="Text 6"/>
          <p:cNvSpPr/>
          <p:nvPr/>
        </p:nvSpPr>
        <p:spPr>
          <a:xfrm>
            <a:off x="4413290" y="3701534"/>
            <a:ext cx="2480905" cy="310158"/>
          </a:xfrm>
          <a:prstGeom prst="rect">
            <a:avLst/>
          </a:prstGeom>
          <a:noFill/>
          <a:ln/>
        </p:spPr>
        <p:txBody>
          <a:bodyPr wrap="none" lIns="0" tIns="0" rIns="0" bIns="0" rtlCol="0" anchor="t"/>
          <a:lstStyle/>
          <a:p>
            <a:pPr algn="ctr" indent="0" marL="0">
              <a:lnSpc>
                <a:spcPts val="2400"/>
              </a:lnSpc>
              <a:buNone/>
            </a:pPr>
            <a:r>
              <a:rPr lang="en-US" sz="1950" dirty="0">
                <a:solidFill>
                  <a:srgbClr val="61615C"/>
                </a:solidFill>
                <a:latin typeface="Tomorrow Semi Bold" pitchFamily="34" charset="0"/>
                <a:ea typeface="Tomorrow Semi Bold" pitchFamily="34" charset="-122"/>
                <a:cs typeface="Tomorrow Semi Bold" pitchFamily="34" charset="-120"/>
              </a:rPr>
              <a:t>Space Complexity</a:t>
            </a:r>
            <a:endParaRPr lang="en-US" sz="1950" dirty="0"/>
          </a:p>
        </p:txBody>
      </p:sp>
      <p:sp>
        <p:nvSpPr>
          <p:cNvPr id="9" name="Text 7"/>
          <p:cNvSpPr/>
          <p:nvPr/>
        </p:nvSpPr>
        <p:spPr>
          <a:xfrm>
            <a:off x="4116467" y="4130754"/>
            <a:ext cx="3074670" cy="3175397"/>
          </a:xfrm>
          <a:prstGeom prst="rect">
            <a:avLst/>
          </a:prstGeom>
          <a:noFill/>
          <a:ln/>
        </p:spPr>
        <p:txBody>
          <a:bodyPr wrap="square" lIns="0" tIns="0" rIns="0" bIns="0" rtlCol="0" anchor="t"/>
          <a:lstStyle/>
          <a:p>
            <a:pPr algn="ctr" indent="0" marL="0">
              <a:lnSpc>
                <a:spcPts val="2500"/>
              </a:lnSpc>
              <a:buNone/>
            </a:pPr>
            <a:r>
              <a:rPr lang="en-US" sz="1550" dirty="0">
                <a:solidFill>
                  <a:srgbClr val="61615C"/>
                </a:solidFill>
                <a:latin typeface="Tomorrow" pitchFamily="34" charset="0"/>
                <a:ea typeface="Tomorrow" pitchFamily="34" charset="-122"/>
                <a:cs typeface="Tomorrow" pitchFamily="34" charset="-120"/>
              </a:rPr>
              <a:t>Many Two Pointers solutions achieve O(1) constant space complexity, meaning they require a fixed amount of extra memory regardless of input size. This is often done by performing operations "in-place" without creating new data structures like additional lists or dictionaries.</a:t>
            </a:r>
            <a:endParaRPr lang="en-US" sz="1550" dirty="0"/>
          </a:p>
        </p:txBody>
      </p:sp>
      <p:sp>
        <p:nvSpPr>
          <p:cNvPr id="10" name="Text 8"/>
          <p:cNvSpPr/>
          <p:nvPr/>
        </p:nvSpPr>
        <p:spPr>
          <a:xfrm>
            <a:off x="7439144" y="2798564"/>
            <a:ext cx="3074670" cy="654963"/>
          </a:xfrm>
          <a:prstGeom prst="rect">
            <a:avLst/>
          </a:prstGeom>
          <a:noFill/>
          <a:ln/>
        </p:spPr>
        <p:txBody>
          <a:bodyPr wrap="none" lIns="0" tIns="0" rIns="0" bIns="0" rtlCol="0" anchor="t"/>
          <a:lstStyle/>
          <a:p>
            <a:pPr algn="ctr" indent="0" marL="0">
              <a:lnSpc>
                <a:spcPts val="5150"/>
              </a:lnSpc>
              <a:buNone/>
            </a:pPr>
            <a:r>
              <a:rPr lang="en-US" sz="5150" dirty="0">
                <a:solidFill>
                  <a:srgbClr val="61615C"/>
                </a:solidFill>
                <a:latin typeface="Tomorrow Semi Bold" pitchFamily="34" charset="0"/>
                <a:ea typeface="Tomorrow Semi Bold" pitchFamily="34" charset="-122"/>
                <a:cs typeface="Tomorrow Semi Bold" pitchFamily="34" charset="-120"/>
              </a:rPr>
              <a:t>—</a:t>
            </a:r>
            <a:endParaRPr lang="en-US" sz="5150" dirty="0"/>
          </a:p>
        </p:txBody>
      </p:sp>
      <p:sp>
        <p:nvSpPr>
          <p:cNvPr id="11" name="Text 9"/>
          <p:cNvSpPr/>
          <p:nvPr/>
        </p:nvSpPr>
        <p:spPr>
          <a:xfrm>
            <a:off x="7735967" y="3701534"/>
            <a:ext cx="2480905" cy="310158"/>
          </a:xfrm>
          <a:prstGeom prst="rect">
            <a:avLst/>
          </a:prstGeom>
          <a:noFill/>
          <a:ln/>
        </p:spPr>
        <p:txBody>
          <a:bodyPr wrap="none" lIns="0" tIns="0" rIns="0" bIns="0" rtlCol="0" anchor="t"/>
          <a:lstStyle/>
          <a:p>
            <a:pPr algn="ctr" indent="0" marL="0">
              <a:lnSpc>
                <a:spcPts val="2400"/>
              </a:lnSpc>
              <a:buNone/>
            </a:pPr>
            <a:r>
              <a:rPr lang="en-US" sz="1950" dirty="0">
                <a:solidFill>
                  <a:srgbClr val="61615C"/>
                </a:solidFill>
                <a:latin typeface="Tomorrow Semi Bold" pitchFamily="34" charset="0"/>
                <a:ea typeface="Tomorrow Semi Bold" pitchFamily="34" charset="-122"/>
                <a:cs typeface="Tomorrow Semi Bold" pitchFamily="34" charset="-120"/>
              </a:rPr>
              <a:t>Optimized</a:t>
            </a:r>
            <a:endParaRPr lang="en-US" sz="1950" dirty="0"/>
          </a:p>
        </p:txBody>
      </p:sp>
      <p:sp>
        <p:nvSpPr>
          <p:cNvPr id="12" name="Text 10"/>
          <p:cNvSpPr/>
          <p:nvPr/>
        </p:nvSpPr>
        <p:spPr>
          <a:xfrm>
            <a:off x="7439144" y="4130754"/>
            <a:ext cx="3074670" cy="1905238"/>
          </a:xfrm>
          <a:prstGeom prst="rect">
            <a:avLst/>
          </a:prstGeom>
          <a:noFill/>
          <a:ln/>
        </p:spPr>
        <p:txBody>
          <a:bodyPr wrap="square" lIns="0" tIns="0" rIns="0" bIns="0" rtlCol="0" anchor="t"/>
          <a:lstStyle/>
          <a:p>
            <a:pPr algn="ctr" indent="0" marL="0">
              <a:lnSpc>
                <a:spcPts val="2500"/>
              </a:lnSpc>
              <a:buNone/>
            </a:pPr>
            <a:r>
              <a:rPr lang="en-US" sz="1550" dirty="0">
                <a:solidFill>
                  <a:srgbClr val="61615C"/>
                </a:solidFill>
                <a:latin typeface="Tomorrow" pitchFamily="34" charset="0"/>
                <a:ea typeface="Tomorrow" pitchFamily="34" charset="-122"/>
                <a:cs typeface="Tomorrow" pitchFamily="34" charset="-120"/>
              </a:rPr>
              <a:t>By avoiding the creation of new data structures, Two Pointers minimizes memory usage and often makes your code more elegant and easier to reason about.</a:t>
            </a:r>
            <a:endParaRPr lang="en-US" sz="1550" dirty="0"/>
          </a:p>
        </p:txBody>
      </p:sp>
      <p:sp>
        <p:nvSpPr>
          <p:cNvPr id="13" name="Text 11"/>
          <p:cNvSpPr/>
          <p:nvPr/>
        </p:nvSpPr>
        <p:spPr>
          <a:xfrm>
            <a:off x="10761821" y="2798564"/>
            <a:ext cx="3074789" cy="654963"/>
          </a:xfrm>
          <a:prstGeom prst="rect">
            <a:avLst/>
          </a:prstGeom>
          <a:noFill/>
          <a:ln/>
        </p:spPr>
        <p:txBody>
          <a:bodyPr wrap="none" lIns="0" tIns="0" rIns="0" bIns="0" rtlCol="0" anchor="t"/>
          <a:lstStyle/>
          <a:p>
            <a:pPr algn="ctr" indent="0" marL="0">
              <a:lnSpc>
                <a:spcPts val="5150"/>
              </a:lnSpc>
              <a:buNone/>
            </a:pPr>
            <a:r>
              <a:rPr lang="en-US" sz="5150" dirty="0">
                <a:solidFill>
                  <a:srgbClr val="61615C"/>
                </a:solidFill>
                <a:latin typeface="Tomorrow Semi Bold" pitchFamily="34" charset="0"/>
                <a:ea typeface="Tomorrow Semi Bold" pitchFamily="34" charset="-122"/>
                <a:cs typeface="Tomorrow Semi Bold" pitchFamily="34" charset="-120"/>
              </a:rPr>
              <a:t>—</a:t>
            </a:r>
            <a:endParaRPr lang="en-US" sz="5150" dirty="0"/>
          </a:p>
        </p:txBody>
      </p:sp>
      <p:sp>
        <p:nvSpPr>
          <p:cNvPr id="14" name="Text 12"/>
          <p:cNvSpPr/>
          <p:nvPr/>
        </p:nvSpPr>
        <p:spPr>
          <a:xfrm>
            <a:off x="11058763" y="3701534"/>
            <a:ext cx="2480905" cy="310158"/>
          </a:xfrm>
          <a:prstGeom prst="rect">
            <a:avLst/>
          </a:prstGeom>
          <a:noFill/>
          <a:ln/>
        </p:spPr>
        <p:txBody>
          <a:bodyPr wrap="none" lIns="0" tIns="0" rIns="0" bIns="0" rtlCol="0" anchor="t"/>
          <a:lstStyle/>
          <a:p>
            <a:pPr algn="ctr" indent="0" marL="0">
              <a:lnSpc>
                <a:spcPts val="2400"/>
              </a:lnSpc>
              <a:buNone/>
            </a:pPr>
            <a:r>
              <a:rPr lang="en-US" sz="1950" dirty="0">
                <a:solidFill>
                  <a:srgbClr val="61615C"/>
                </a:solidFill>
                <a:latin typeface="Tomorrow Semi Bold" pitchFamily="34" charset="0"/>
                <a:ea typeface="Tomorrow Semi Bold" pitchFamily="34" charset="-122"/>
                <a:cs typeface="Tomorrow Semi Bold" pitchFamily="34" charset="-120"/>
              </a:rPr>
              <a:t>Crucial</a:t>
            </a:r>
            <a:endParaRPr lang="en-US" sz="1950" dirty="0"/>
          </a:p>
        </p:txBody>
      </p:sp>
      <p:sp>
        <p:nvSpPr>
          <p:cNvPr id="15" name="Text 13"/>
          <p:cNvSpPr/>
          <p:nvPr/>
        </p:nvSpPr>
        <p:spPr>
          <a:xfrm>
            <a:off x="10761821" y="4130754"/>
            <a:ext cx="3074789" cy="1587698"/>
          </a:xfrm>
          <a:prstGeom prst="rect">
            <a:avLst/>
          </a:prstGeom>
          <a:noFill/>
          <a:ln/>
        </p:spPr>
        <p:txBody>
          <a:bodyPr wrap="square" lIns="0" tIns="0" rIns="0" bIns="0" rtlCol="0" anchor="t"/>
          <a:lstStyle/>
          <a:p>
            <a:pPr algn="ctr" indent="0" marL="0">
              <a:lnSpc>
                <a:spcPts val="2500"/>
              </a:lnSpc>
              <a:buNone/>
            </a:pPr>
            <a:r>
              <a:rPr lang="en-US" sz="1550" dirty="0">
                <a:solidFill>
                  <a:srgbClr val="61615C"/>
                </a:solidFill>
                <a:latin typeface="Tomorrow" pitchFamily="34" charset="0"/>
                <a:ea typeface="Tomorrow" pitchFamily="34" charset="-122"/>
                <a:cs typeface="Tomorrow" pitchFamily="34" charset="-120"/>
              </a:rPr>
              <a:t>This technique is a staple in competitive programming and technical interviews. Mastering it demonstrates a strong grasp of algorithm optimization.</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1255990"/>
            <a:ext cx="11321891" cy="620078"/>
          </a:xfrm>
          <a:prstGeom prst="rect">
            <a:avLst/>
          </a:prstGeom>
          <a:noFill/>
          <a:ln/>
        </p:spPr>
        <p:txBody>
          <a:bodyPr wrap="none" lIns="0" tIns="0" rIns="0" bIns="0" rtlCol="0" anchor="t"/>
          <a:lstStyle/>
          <a:p>
            <a:pPr algn="l" indent="0" marL="0">
              <a:lnSpc>
                <a:spcPts val="4850"/>
              </a:lnSpc>
              <a:buNone/>
            </a:pPr>
            <a:r>
              <a:rPr lang="en-US" sz="3900" dirty="0">
                <a:solidFill>
                  <a:srgbClr val="1D1D1B"/>
                </a:solidFill>
                <a:latin typeface="Tomorrow Semi Bold" pitchFamily="34" charset="0"/>
                <a:ea typeface="Tomorrow Semi Bold" pitchFamily="34" charset="-122"/>
                <a:cs typeface="Tomorrow Semi Bold" pitchFamily="34" charset="-120"/>
              </a:rPr>
              <a:t>Common Problems Solved with Two Pointers</a:t>
            </a:r>
            <a:endParaRPr lang="en-US" sz="3900" dirty="0"/>
          </a:p>
        </p:txBody>
      </p:sp>
      <p:sp>
        <p:nvSpPr>
          <p:cNvPr id="3" name="Text 1"/>
          <p:cNvSpPr/>
          <p:nvPr/>
        </p:nvSpPr>
        <p:spPr>
          <a:xfrm>
            <a:off x="793790" y="2272903"/>
            <a:ext cx="13042821" cy="317540"/>
          </a:xfrm>
          <a:prstGeom prst="rect">
            <a:avLst/>
          </a:prstGeom>
          <a:noFill/>
          <a:ln/>
        </p:spPr>
        <p:txBody>
          <a:bodyPr wrap="none" lIns="0" tIns="0" rIns="0" bIns="0" rtlCol="0" anchor="t"/>
          <a:lstStyle/>
          <a:p>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The Two Pointers technique is highly versatile and applies to a wide range of problems. Here are some common scenarios where it shines:</a:t>
            </a:r>
            <a:endParaRPr lang="en-US" sz="1550" dirty="0"/>
          </a:p>
        </p:txBody>
      </p:sp>
      <p:sp>
        <p:nvSpPr>
          <p:cNvPr id="4" name="Text 2"/>
          <p:cNvSpPr/>
          <p:nvPr/>
        </p:nvSpPr>
        <p:spPr>
          <a:xfrm>
            <a:off x="793790" y="3012043"/>
            <a:ext cx="3962995" cy="310158"/>
          </a:xfrm>
          <a:prstGeom prst="rect">
            <a:avLst/>
          </a:prstGeom>
          <a:noFill/>
          <a:ln/>
        </p:spPr>
        <p:txBody>
          <a:bodyPr wrap="none" lIns="0" tIns="0" rIns="0" bIns="0" rtlCol="0" anchor="t"/>
          <a:lstStyle/>
          <a:p>
            <a:pPr algn="l" indent="0" marL="0">
              <a:lnSpc>
                <a:spcPts val="2400"/>
              </a:lnSpc>
              <a:buNone/>
            </a:pPr>
            <a:r>
              <a:rPr lang="en-US" sz="1950" dirty="0">
                <a:solidFill>
                  <a:srgbClr val="1D1D1B"/>
                </a:solidFill>
                <a:latin typeface="Tomorrow Semi Bold" pitchFamily="34" charset="0"/>
                <a:ea typeface="Tomorrow Semi Bold" pitchFamily="34" charset="-122"/>
                <a:cs typeface="Tomorrow Semi Bold" pitchFamily="34" charset="-120"/>
              </a:rPr>
              <a:t>Sorted Array &amp; String Problems</a:t>
            </a:r>
            <a:endParaRPr lang="en-US" sz="1950" dirty="0"/>
          </a:p>
        </p:txBody>
      </p:sp>
      <p:sp>
        <p:nvSpPr>
          <p:cNvPr id="5" name="Text 3"/>
          <p:cNvSpPr/>
          <p:nvPr/>
        </p:nvSpPr>
        <p:spPr>
          <a:xfrm>
            <a:off x="793790" y="3520559"/>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61615C"/>
                </a:solidFill>
                <a:latin typeface="Tomorrow" pitchFamily="34" charset="0"/>
                <a:ea typeface="Tomorrow" pitchFamily="34" charset="-122"/>
                <a:cs typeface="Tomorrow" pitchFamily="34" charset="-120"/>
              </a:rPr>
              <a:t>Reverse a string/array (in-place):</a:t>
            </a:r>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 Use converging pointers, swapping elements from both ends.</a:t>
            </a:r>
            <a:endParaRPr lang="en-US" sz="1550" dirty="0"/>
          </a:p>
        </p:txBody>
      </p:sp>
      <p:sp>
        <p:nvSpPr>
          <p:cNvPr id="6" name="Text 4"/>
          <p:cNvSpPr/>
          <p:nvPr/>
        </p:nvSpPr>
        <p:spPr>
          <a:xfrm>
            <a:off x="793790" y="4225052"/>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61615C"/>
                </a:solidFill>
                <a:latin typeface="Tomorrow" pitchFamily="34" charset="0"/>
                <a:ea typeface="Tomorrow" pitchFamily="34" charset="-122"/>
                <a:cs typeface="Tomorrow" pitchFamily="34" charset="-120"/>
              </a:rPr>
              <a:t>Check if a string/array is a palindrome:</a:t>
            </a:r>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 Converging pointers from start and end, comparing elements.</a:t>
            </a:r>
            <a:endParaRPr lang="en-US" sz="1550" dirty="0"/>
          </a:p>
        </p:txBody>
      </p:sp>
      <p:sp>
        <p:nvSpPr>
          <p:cNvPr id="7" name="Text 5"/>
          <p:cNvSpPr/>
          <p:nvPr/>
        </p:nvSpPr>
        <p:spPr>
          <a:xfrm>
            <a:off x="793790" y="4929545"/>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61615C"/>
                </a:solidFill>
                <a:latin typeface="Tomorrow" pitchFamily="34" charset="0"/>
                <a:ea typeface="Tomorrow" pitchFamily="34" charset="-122"/>
                <a:cs typeface="Tomorrow" pitchFamily="34" charset="-120"/>
              </a:rPr>
              <a:t>Find a pair with a specific sum (Two Sum):</a:t>
            </a:r>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 As discussed, efficient for sorted arrays.</a:t>
            </a:r>
            <a:endParaRPr lang="en-US" sz="1550" dirty="0"/>
          </a:p>
        </p:txBody>
      </p:sp>
      <p:sp>
        <p:nvSpPr>
          <p:cNvPr id="8" name="Text 6"/>
          <p:cNvSpPr/>
          <p:nvPr/>
        </p:nvSpPr>
        <p:spPr>
          <a:xfrm>
            <a:off x="793790" y="5634038"/>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61615C"/>
                </a:solidFill>
                <a:latin typeface="Tomorrow" pitchFamily="34" charset="0"/>
                <a:ea typeface="Tomorrow" pitchFamily="34" charset="-122"/>
                <a:cs typeface="Tomorrow" pitchFamily="34" charset="-120"/>
              </a:rPr>
              <a:t>Remove duplicates from a sorted array:</a:t>
            </a:r>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 One pointer to iterate, another to place unique elements.</a:t>
            </a:r>
            <a:endParaRPr lang="en-US" sz="1550" dirty="0"/>
          </a:p>
        </p:txBody>
      </p:sp>
      <p:sp>
        <p:nvSpPr>
          <p:cNvPr id="9" name="Text 7"/>
          <p:cNvSpPr/>
          <p:nvPr/>
        </p:nvSpPr>
        <p:spPr>
          <a:xfrm>
            <a:off x="7564874" y="3012043"/>
            <a:ext cx="3930253" cy="310158"/>
          </a:xfrm>
          <a:prstGeom prst="rect">
            <a:avLst/>
          </a:prstGeom>
          <a:noFill/>
          <a:ln/>
        </p:spPr>
        <p:txBody>
          <a:bodyPr wrap="none" lIns="0" tIns="0" rIns="0" bIns="0" rtlCol="0" anchor="t"/>
          <a:lstStyle/>
          <a:p>
            <a:pPr algn="l" indent="0" marL="0">
              <a:lnSpc>
                <a:spcPts val="2400"/>
              </a:lnSpc>
              <a:buNone/>
            </a:pPr>
            <a:r>
              <a:rPr lang="en-US" sz="1950" dirty="0">
                <a:solidFill>
                  <a:srgbClr val="1D1D1B"/>
                </a:solidFill>
                <a:latin typeface="Tomorrow Semi Bold" pitchFamily="34" charset="0"/>
                <a:ea typeface="Tomorrow Semi Bold" pitchFamily="34" charset="-122"/>
                <a:cs typeface="Tomorrow Semi Bold" pitchFamily="34" charset="-120"/>
              </a:rPr>
              <a:t>Linked List &amp; General Problems</a:t>
            </a:r>
            <a:endParaRPr lang="en-US" sz="1950" dirty="0"/>
          </a:p>
        </p:txBody>
      </p:sp>
      <p:sp>
        <p:nvSpPr>
          <p:cNvPr id="10" name="Text 8"/>
          <p:cNvSpPr/>
          <p:nvPr/>
        </p:nvSpPr>
        <p:spPr>
          <a:xfrm>
            <a:off x="7564874" y="3520559"/>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61615C"/>
                </a:solidFill>
                <a:latin typeface="Tomorrow" pitchFamily="34" charset="0"/>
                <a:ea typeface="Tomorrow" pitchFamily="34" charset="-122"/>
                <a:cs typeface="Tomorrow" pitchFamily="34" charset="-120"/>
              </a:rPr>
              <a:t>Detect cycle in a Linked List:</a:t>
            </a:r>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 Classic fast &amp; slow pointer application.</a:t>
            </a:r>
            <a:endParaRPr lang="en-US" sz="1550" dirty="0"/>
          </a:p>
        </p:txBody>
      </p:sp>
      <p:sp>
        <p:nvSpPr>
          <p:cNvPr id="11" name="Text 9"/>
          <p:cNvSpPr/>
          <p:nvPr/>
        </p:nvSpPr>
        <p:spPr>
          <a:xfrm>
            <a:off x="7564874" y="4225052"/>
            <a:ext cx="6279356" cy="95261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61615C"/>
                </a:solidFill>
                <a:latin typeface="Tomorrow" pitchFamily="34" charset="0"/>
                <a:ea typeface="Tomorrow" pitchFamily="34" charset="-122"/>
                <a:cs typeface="Tomorrow" pitchFamily="34" charset="-120"/>
              </a:rPr>
              <a:t>Find middle element of a Linked List:</a:t>
            </a:r>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 Fast &amp; slow pointers (fast moves twice as fast, when fast reaches end, slow is at middle).</a:t>
            </a:r>
            <a:endParaRPr lang="en-US" sz="1550" dirty="0"/>
          </a:p>
        </p:txBody>
      </p:sp>
      <p:sp>
        <p:nvSpPr>
          <p:cNvPr id="12" name="Text 10"/>
          <p:cNvSpPr/>
          <p:nvPr/>
        </p:nvSpPr>
        <p:spPr>
          <a:xfrm>
            <a:off x="7564874" y="5247084"/>
            <a:ext cx="6279356" cy="63507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61615C"/>
                </a:solidFill>
                <a:latin typeface="Tomorrow" pitchFamily="34" charset="0"/>
                <a:ea typeface="Tomorrow" pitchFamily="34" charset="-122"/>
                <a:cs typeface="Tomorrow" pitchFamily="34" charset="-120"/>
              </a:rPr>
              <a:t>Merge two sorted lists:</a:t>
            </a:r>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 Two pointers, one for each list, to build a new merged list.</a:t>
            </a:r>
            <a:endParaRPr lang="en-US" sz="1550" dirty="0"/>
          </a:p>
        </p:txBody>
      </p:sp>
      <p:sp>
        <p:nvSpPr>
          <p:cNvPr id="13" name="Text 11"/>
          <p:cNvSpPr/>
          <p:nvPr/>
        </p:nvSpPr>
        <p:spPr>
          <a:xfrm>
            <a:off x="7564874" y="5951577"/>
            <a:ext cx="6279356" cy="952619"/>
          </a:xfrm>
          <a:prstGeom prst="rect">
            <a:avLst/>
          </a:prstGeom>
          <a:noFill/>
          <a:ln/>
        </p:spPr>
        <p:txBody>
          <a:bodyPr wrap="square" lIns="0" tIns="0" rIns="0" bIns="0" rtlCol="0" anchor="t"/>
          <a:lstStyle/>
          <a:p>
            <a:pPr algn="l" marL="342900" indent="-342900">
              <a:lnSpc>
                <a:spcPts val="2500"/>
              </a:lnSpc>
              <a:buSzPct val="100000"/>
              <a:buChar char="•"/>
            </a:pPr>
            <a:r>
              <a:rPr lang="en-US" sz="1550" b="1" dirty="0">
                <a:solidFill>
                  <a:srgbClr val="61615C"/>
                </a:solidFill>
                <a:latin typeface="Tomorrow" pitchFamily="34" charset="0"/>
                <a:ea typeface="Tomorrow" pitchFamily="34" charset="-122"/>
                <a:cs typeface="Tomorrow" pitchFamily="34" charset="-120"/>
              </a:rPr>
              <a:t>Longest substring without repeating characters (Sliding Window):</a:t>
            </a:r>
            <a:pPr algn="l" indent="0" marL="0">
              <a:lnSpc>
                <a:spcPts val="2500"/>
              </a:lnSpc>
              <a:buNone/>
            </a:pPr>
            <a:r>
              <a:rPr lang="en-US" sz="1550" dirty="0">
                <a:solidFill>
                  <a:srgbClr val="61615C"/>
                </a:solidFill>
                <a:latin typeface="Tomorrow" pitchFamily="34" charset="0"/>
                <a:ea typeface="Tomorrow" pitchFamily="34" charset="-122"/>
                <a:cs typeface="Tomorrow" pitchFamily="34" charset="-120"/>
              </a:rPr>
              <a:t> While technically a "sliding window," it uses two pointers (start and end of window).</a:t>
            </a:r>
            <a:endParaRPr lang="en-US" sz="15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77954" y="536019"/>
            <a:ext cx="11667173" cy="607814"/>
          </a:xfrm>
          <a:prstGeom prst="rect">
            <a:avLst/>
          </a:prstGeom>
          <a:noFill/>
          <a:ln/>
        </p:spPr>
        <p:txBody>
          <a:bodyPr wrap="none" lIns="0" tIns="0" rIns="0" bIns="0" rtlCol="0" anchor="t"/>
          <a:lstStyle/>
          <a:p>
            <a:pPr algn="l" indent="0" marL="0">
              <a:lnSpc>
                <a:spcPts val="4750"/>
              </a:lnSpc>
              <a:buNone/>
            </a:pPr>
            <a:r>
              <a:rPr lang="en-US" sz="3800" dirty="0">
                <a:solidFill>
                  <a:srgbClr val="1D1D1B"/>
                </a:solidFill>
                <a:latin typeface="Tomorrow Semi Bold" pitchFamily="34" charset="0"/>
                <a:ea typeface="Tomorrow Semi Bold" pitchFamily="34" charset="-122"/>
                <a:cs typeface="Tomorrow Semi Bold" pitchFamily="34" charset="-120"/>
              </a:rPr>
              <a:t>Tips for Two Pointers Success (Beginner Focus)</a:t>
            </a:r>
            <a:endParaRPr lang="en-US" sz="3800" dirty="0"/>
          </a:p>
        </p:txBody>
      </p:sp>
      <p:sp>
        <p:nvSpPr>
          <p:cNvPr id="3" name="Text 1"/>
          <p:cNvSpPr/>
          <p:nvPr/>
        </p:nvSpPr>
        <p:spPr>
          <a:xfrm>
            <a:off x="777954" y="1435537"/>
            <a:ext cx="13074491" cy="311229"/>
          </a:xfrm>
          <a:prstGeom prst="rect">
            <a:avLst/>
          </a:prstGeom>
          <a:noFill/>
          <a:ln/>
        </p:spPr>
        <p:txBody>
          <a:bodyPr wrap="none" lIns="0" tIns="0" rIns="0" bIns="0" rtlCol="0" anchor="t"/>
          <a:lstStyle/>
          <a:p>
            <a:pPr algn="l" indent="0" marL="0">
              <a:lnSpc>
                <a:spcPts val="2450"/>
              </a:lnSpc>
              <a:buNone/>
            </a:pPr>
            <a:r>
              <a:rPr lang="en-US" sz="1500" dirty="0">
                <a:solidFill>
                  <a:srgbClr val="61615C"/>
                </a:solidFill>
                <a:latin typeface="Tomorrow" pitchFamily="34" charset="0"/>
                <a:ea typeface="Tomorrow" pitchFamily="34" charset="-122"/>
                <a:cs typeface="Tomorrow" pitchFamily="34" charset="-120"/>
              </a:rPr>
              <a:t>As you start applying the Two Pointers technique, keep these tips in mind to build your confidence and problem-solving skills:</a:t>
            </a:r>
            <a:endParaRPr lang="en-US" sz="1500" dirty="0"/>
          </a:p>
        </p:txBody>
      </p:sp>
      <p:sp>
        <p:nvSpPr>
          <p:cNvPr id="4" name="Shape 2"/>
          <p:cNvSpPr/>
          <p:nvPr/>
        </p:nvSpPr>
        <p:spPr>
          <a:xfrm>
            <a:off x="777954" y="1965484"/>
            <a:ext cx="437555" cy="437555"/>
          </a:xfrm>
          <a:prstGeom prst="roundRect">
            <a:avLst>
              <a:gd name="adj" fmla="val 6668"/>
            </a:avLst>
          </a:prstGeom>
          <a:solidFill>
            <a:srgbClr val="F0EAEA"/>
          </a:solidFill>
          <a:ln/>
        </p:spPr>
      </p:sp>
      <p:sp>
        <p:nvSpPr>
          <p:cNvPr id="5" name="Text 3"/>
          <p:cNvSpPr/>
          <p:nvPr/>
        </p:nvSpPr>
        <p:spPr>
          <a:xfrm>
            <a:off x="1409938" y="2001917"/>
            <a:ext cx="4057174" cy="364688"/>
          </a:xfrm>
          <a:prstGeom prst="rect">
            <a:avLst/>
          </a:prstGeom>
          <a:noFill/>
          <a:ln/>
        </p:spPr>
        <p:txBody>
          <a:bodyPr wrap="none" lIns="0" tIns="0" rIns="0" bIns="0" rtlCol="0" anchor="t"/>
          <a:lstStyle/>
          <a:p>
            <a:pPr algn="l" indent="0" marL="0">
              <a:lnSpc>
                <a:spcPts val="2850"/>
              </a:lnSpc>
              <a:buNone/>
            </a:pPr>
            <a:r>
              <a:rPr lang="en-US" sz="2250" dirty="0">
                <a:solidFill>
                  <a:srgbClr val="61615C"/>
                </a:solidFill>
                <a:latin typeface="Tomorrow Semi Bold" pitchFamily="34" charset="0"/>
                <a:ea typeface="Tomorrow Semi Bold" pitchFamily="34" charset="-122"/>
                <a:cs typeface="Tomorrow Semi Bold" pitchFamily="34" charset="-120"/>
              </a:rPr>
              <a:t>Identify the Right Problems</a:t>
            </a:r>
            <a:endParaRPr lang="en-US" sz="2250" dirty="0"/>
          </a:p>
        </p:txBody>
      </p:sp>
      <p:sp>
        <p:nvSpPr>
          <p:cNvPr id="6" name="Text 4"/>
          <p:cNvSpPr/>
          <p:nvPr/>
        </p:nvSpPr>
        <p:spPr>
          <a:xfrm>
            <a:off x="1409938" y="2483287"/>
            <a:ext cx="12442508" cy="622459"/>
          </a:xfrm>
          <a:prstGeom prst="rect">
            <a:avLst/>
          </a:prstGeom>
          <a:noFill/>
          <a:ln/>
        </p:spPr>
        <p:txBody>
          <a:bodyPr wrap="square" lIns="0" tIns="0" rIns="0" bIns="0" rtlCol="0" anchor="t"/>
          <a:lstStyle/>
          <a:p>
            <a:pPr algn="l" indent="0" marL="0">
              <a:lnSpc>
                <a:spcPts val="2450"/>
              </a:lnSpc>
              <a:buNone/>
            </a:pPr>
            <a:r>
              <a:rPr lang="en-US" sz="1500" dirty="0">
                <a:solidFill>
                  <a:srgbClr val="61615C"/>
                </a:solidFill>
                <a:latin typeface="Tomorrow" pitchFamily="34" charset="0"/>
                <a:ea typeface="Tomorrow" pitchFamily="34" charset="-122"/>
                <a:cs typeface="Tomorrow" pitchFamily="34" charset="-120"/>
              </a:rPr>
              <a:t>Look for clues! Problems involving sorted arrays, linked lists, or requirements for "in-place" modifications (meaning, don't use extra memory) are strong indicators that Two Pointers might be the solution.</a:t>
            </a:r>
            <a:endParaRPr lang="en-US" sz="1500" dirty="0"/>
          </a:p>
        </p:txBody>
      </p:sp>
      <p:sp>
        <p:nvSpPr>
          <p:cNvPr id="7" name="Shape 5"/>
          <p:cNvSpPr/>
          <p:nvPr/>
        </p:nvSpPr>
        <p:spPr>
          <a:xfrm>
            <a:off x="777954" y="3494723"/>
            <a:ext cx="437555" cy="437555"/>
          </a:xfrm>
          <a:prstGeom prst="roundRect">
            <a:avLst>
              <a:gd name="adj" fmla="val 6668"/>
            </a:avLst>
          </a:prstGeom>
          <a:solidFill>
            <a:srgbClr val="F0EAEA"/>
          </a:solidFill>
          <a:ln/>
        </p:spPr>
      </p:sp>
      <p:sp>
        <p:nvSpPr>
          <p:cNvPr id="8" name="Text 6"/>
          <p:cNvSpPr/>
          <p:nvPr/>
        </p:nvSpPr>
        <p:spPr>
          <a:xfrm>
            <a:off x="1409938" y="3531156"/>
            <a:ext cx="3395543" cy="364688"/>
          </a:xfrm>
          <a:prstGeom prst="rect">
            <a:avLst/>
          </a:prstGeom>
          <a:noFill/>
          <a:ln/>
        </p:spPr>
        <p:txBody>
          <a:bodyPr wrap="none" lIns="0" tIns="0" rIns="0" bIns="0" rtlCol="0" anchor="t"/>
          <a:lstStyle/>
          <a:p>
            <a:pPr algn="l" indent="0" marL="0">
              <a:lnSpc>
                <a:spcPts val="2850"/>
              </a:lnSpc>
              <a:buNone/>
            </a:pPr>
            <a:r>
              <a:rPr lang="en-US" sz="2250" dirty="0">
                <a:solidFill>
                  <a:srgbClr val="61615C"/>
                </a:solidFill>
                <a:latin typeface="Tomorrow Semi Bold" pitchFamily="34" charset="0"/>
                <a:ea typeface="Tomorrow Semi Bold" pitchFamily="34" charset="-122"/>
                <a:cs typeface="Tomorrow Semi Bold" pitchFamily="34" charset="-120"/>
              </a:rPr>
              <a:t>Visualize Your Pointers</a:t>
            </a:r>
            <a:endParaRPr lang="en-US" sz="2250" dirty="0"/>
          </a:p>
        </p:txBody>
      </p:sp>
      <p:sp>
        <p:nvSpPr>
          <p:cNvPr id="9" name="Text 7"/>
          <p:cNvSpPr/>
          <p:nvPr/>
        </p:nvSpPr>
        <p:spPr>
          <a:xfrm>
            <a:off x="1409938" y="4012525"/>
            <a:ext cx="12442508" cy="622459"/>
          </a:xfrm>
          <a:prstGeom prst="rect">
            <a:avLst/>
          </a:prstGeom>
          <a:noFill/>
          <a:ln/>
        </p:spPr>
        <p:txBody>
          <a:bodyPr wrap="square" lIns="0" tIns="0" rIns="0" bIns="0" rtlCol="0" anchor="t"/>
          <a:lstStyle/>
          <a:p>
            <a:pPr algn="l" indent="0" marL="0">
              <a:lnSpc>
                <a:spcPts val="2450"/>
              </a:lnSpc>
              <a:buNone/>
            </a:pPr>
            <a:r>
              <a:rPr lang="en-US" sz="1500" dirty="0">
                <a:solidFill>
                  <a:srgbClr val="61615C"/>
                </a:solidFill>
                <a:latin typeface="Tomorrow" pitchFamily="34" charset="0"/>
                <a:ea typeface="Tomorrow" pitchFamily="34" charset="-122"/>
                <a:cs typeface="Tomorrow" pitchFamily="34" charset="-120"/>
              </a:rPr>
              <a:t>When tackling a new problem, grab a pen and paper. Draw out your example input (an array or a linked list) and physically trace the movement of your pointers step-by-step. This helps immensely in understanding the logic and identifying potential issues.</a:t>
            </a:r>
            <a:endParaRPr lang="en-US" sz="1500" dirty="0"/>
          </a:p>
        </p:txBody>
      </p:sp>
      <p:sp>
        <p:nvSpPr>
          <p:cNvPr id="10" name="Shape 8"/>
          <p:cNvSpPr/>
          <p:nvPr/>
        </p:nvSpPr>
        <p:spPr>
          <a:xfrm>
            <a:off x="777954" y="5023961"/>
            <a:ext cx="437555" cy="437555"/>
          </a:xfrm>
          <a:prstGeom prst="roundRect">
            <a:avLst>
              <a:gd name="adj" fmla="val 6668"/>
            </a:avLst>
          </a:prstGeom>
          <a:solidFill>
            <a:srgbClr val="F0EAEA"/>
          </a:solidFill>
          <a:ln/>
        </p:spPr>
      </p:sp>
      <p:sp>
        <p:nvSpPr>
          <p:cNvPr id="11" name="Text 9"/>
          <p:cNvSpPr/>
          <p:nvPr/>
        </p:nvSpPr>
        <p:spPr>
          <a:xfrm>
            <a:off x="1409938" y="5060394"/>
            <a:ext cx="3107531" cy="364688"/>
          </a:xfrm>
          <a:prstGeom prst="rect">
            <a:avLst/>
          </a:prstGeom>
          <a:noFill/>
          <a:ln/>
        </p:spPr>
        <p:txBody>
          <a:bodyPr wrap="none" lIns="0" tIns="0" rIns="0" bIns="0" rtlCol="0" anchor="t"/>
          <a:lstStyle/>
          <a:p>
            <a:pPr algn="l" indent="0" marL="0">
              <a:lnSpc>
                <a:spcPts val="2850"/>
              </a:lnSpc>
              <a:buNone/>
            </a:pPr>
            <a:r>
              <a:rPr lang="en-US" sz="2250" dirty="0">
                <a:solidFill>
                  <a:srgbClr val="61615C"/>
                </a:solidFill>
                <a:latin typeface="Tomorrow Semi Bold" pitchFamily="34" charset="0"/>
                <a:ea typeface="Tomorrow Semi Bold" pitchFamily="34" charset="-122"/>
                <a:cs typeface="Tomorrow Semi Bold" pitchFamily="34" charset="-120"/>
              </a:rPr>
              <a:t>Consider Edge Cases</a:t>
            </a:r>
            <a:endParaRPr lang="en-US" sz="2250" dirty="0"/>
          </a:p>
        </p:txBody>
      </p:sp>
      <p:sp>
        <p:nvSpPr>
          <p:cNvPr id="12" name="Text 10"/>
          <p:cNvSpPr/>
          <p:nvPr/>
        </p:nvSpPr>
        <p:spPr>
          <a:xfrm>
            <a:off x="1409938" y="5541764"/>
            <a:ext cx="12442508" cy="622459"/>
          </a:xfrm>
          <a:prstGeom prst="rect">
            <a:avLst/>
          </a:prstGeom>
          <a:noFill/>
          <a:ln/>
        </p:spPr>
        <p:txBody>
          <a:bodyPr wrap="square" lIns="0" tIns="0" rIns="0" bIns="0" rtlCol="0" anchor="t"/>
          <a:lstStyle/>
          <a:p>
            <a:pPr algn="l" indent="0" marL="0">
              <a:lnSpc>
                <a:spcPts val="2450"/>
              </a:lnSpc>
              <a:buNone/>
            </a:pPr>
            <a:r>
              <a:rPr lang="en-US" sz="1500" dirty="0">
                <a:solidFill>
                  <a:srgbClr val="61615C"/>
                </a:solidFill>
                <a:latin typeface="Tomorrow" pitchFamily="34" charset="0"/>
                <a:ea typeface="Tomorrow" pitchFamily="34" charset="-122"/>
                <a:cs typeface="Tomorrow" pitchFamily="34" charset="-120"/>
              </a:rPr>
              <a:t>Always think about the "what ifs." What if the list is empty? What if it only has one element? What if all elements are identical? Testing with these edge cases ensures your solution is robust.</a:t>
            </a:r>
            <a:endParaRPr lang="en-US" sz="1500" dirty="0"/>
          </a:p>
        </p:txBody>
      </p:sp>
      <p:sp>
        <p:nvSpPr>
          <p:cNvPr id="13" name="Shape 11"/>
          <p:cNvSpPr/>
          <p:nvPr/>
        </p:nvSpPr>
        <p:spPr>
          <a:xfrm>
            <a:off x="777954" y="6553200"/>
            <a:ext cx="437555" cy="437555"/>
          </a:xfrm>
          <a:prstGeom prst="roundRect">
            <a:avLst>
              <a:gd name="adj" fmla="val 6668"/>
            </a:avLst>
          </a:prstGeom>
          <a:solidFill>
            <a:srgbClr val="F0EAEA"/>
          </a:solidFill>
          <a:ln/>
        </p:spPr>
      </p:sp>
      <p:sp>
        <p:nvSpPr>
          <p:cNvPr id="14" name="Text 12"/>
          <p:cNvSpPr/>
          <p:nvPr/>
        </p:nvSpPr>
        <p:spPr>
          <a:xfrm>
            <a:off x="1409938" y="6589633"/>
            <a:ext cx="3180398" cy="364688"/>
          </a:xfrm>
          <a:prstGeom prst="rect">
            <a:avLst/>
          </a:prstGeom>
          <a:noFill/>
          <a:ln/>
        </p:spPr>
        <p:txBody>
          <a:bodyPr wrap="none" lIns="0" tIns="0" rIns="0" bIns="0" rtlCol="0" anchor="t"/>
          <a:lstStyle/>
          <a:p>
            <a:pPr algn="l" indent="0" marL="0">
              <a:lnSpc>
                <a:spcPts val="2850"/>
              </a:lnSpc>
              <a:buNone/>
            </a:pPr>
            <a:r>
              <a:rPr lang="en-US" sz="2250" dirty="0">
                <a:solidFill>
                  <a:srgbClr val="61615C"/>
                </a:solidFill>
                <a:latin typeface="Tomorrow Semi Bold" pitchFamily="34" charset="0"/>
                <a:ea typeface="Tomorrow Semi Bold" pitchFamily="34" charset="-122"/>
                <a:cs typeface="Tomorrow Semi Bold" pitchFamily="34" charset="-120"/>
              </a:rPr>
              <a:t>Check Pre-conditions</a:t>
            </a:r>
            <a:endParaRPr lang="en-US" sz="2250" dirty="0"/>
          </a:p>
        </p:txBody>
      </p:sp>
      <p:sp>
        <p:nvSpPr>
          <p:cNvPr id="15" name="Text 13"/>
          <p:cNvSpPr/>
          <p:nvPr/>
        </p:nvSpPr>
        <p:spPr>
          <a:xfrm>
            <a:off x="1409938" y="7071003"/>
            <a:ext cx="12442508" cy="622459"/>
          </a:xfrm>
          <a:prstGeom prst="rect">
            <a:avLst/>
          </a:prstGeom>
          <a:noFill/>
          <a:ln/>
        </p:spPr>
        <p:txBody>
          <a:bodyPr wrap="square" lIns="0" tIns="0" rIns="0" bIns="0" rtlCol="0" anchor="t"/>
          <a:lstStyle/>
          <a:p>
            <a:pPr algn="l" indent="0" marL="0">
              <a:lnSpc>
                <a:spcPts val="2450"/>
              </a:lnSpc>
              <a:buNone/>
            </a:pPr>
            <a:r>
              <a:rPr lang="en-US" sz="1500" dirty="0">
                <a:solidFill>
                  <a:srgbClr val="61615C"/>
                </a:solidFill>
                <a:latin typeface="Tomorrow" pitchFamily="34" charset="0"/>
                <a:ea typeface="Tomorrow" pitchFamily="34" charset="-122"/>
                <a:cs typeface="Tomorrow" pitchFamily="34" charset="-120"/>
              </a:rPr>
              <a:t>Remember that certain Two Pointers variations, especially converging pointers for sum problems, often rely on the input being </a:t>
            </a:r>
            <a:pPr algn="l" indent="0" marL="0">
              <a:lnSpc>
                <a:spcPts val="2450"/>
              </a:lnSpc>
              <a:buNone/>
            </a:pPr>
            <a:r>
              <a:rPr lang="en-US" sz="1500" b="1" dirty="0">
                <a:solidFill>
                  <a:srgbClr val="61615C"/>
                </a:solidFill>
                <a:latin typeface="Tomorrow" pitchFamily="34" charset="0"/>
                <a:ea typeface="Tomorrow" pitchFamily="34" charset="-122"/>
                <a:cs typeface="Tomorrow" pitchFamily="34" charset="-120"/>
              </a:rPr>
              <a:t>sorted</a:t>
            </a:r>
            <a:pPr algn="l" indent="0" marL="0">
              <a:lnSpc>
                <a:spcPts val="2450"/>
              </a:lnSpc>
              <a:buNone/>
            </a:pPr>
            <a:r>
              <a:rPr lang="en-US" sz="1500" dirty="0">
                <a:solidFill>
                  <a:srgbClr val="61615C"/>
                </a:solidFill>
                <a:latin typeface="Tomorrow" pitchFamily="34" charset="0"/>
                <a:ea typeface="Tomorrow" pitchFamily="34" charset="-122"/>
                <a:cs typeface="Tomorrow" pitchFamily="34" charset="-120"/>
              </a:rPr>
              <a:t>. If the input isn't sorted, you might need to sort it first (which adds O(N log N) complexity) or consider a different approach.</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7</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Calibri</vt:lpstr>
      <vt:lpstr>Office Theme</vt:lpstr>
      <vt:lpstr>Slide 1</vt:lpstr>
      <vt:lpstr>Slide 2</vt:lpstr>
      <vt:lpstr>Slide 3</vt:lpstr>
      <vt:lpstr>Slide 4</vt:lpstr>
      <vt:lpstr>Slide 5</vt:lpstr>
      <vt:lpstr>Slide 6</vt:lpstr>
      <vt:lpstr>Slide 7</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2025-07-03T06:27:51Z</dcterms:created>
  <dcterms:modified xsi:type="dcterms:W3CDTF">2025-07-03T06:27:51Z</dcterms:modified>
</cp:coreProperties>
</file>