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52" r:id="rId2"/>
    <p:sldMasterId id="2147483654" r:id="rId3"/>
    <p:sldMasterId id="2147483656" r:id="rId4"/>
    <p:sldMasterId id="2147483658" r:id="rId5"/>
    <p:sldMasterId id="2147483660" r:id="rId6"/>
    <p:sldMasterId id="2147483662" r:id="rId7"/>
    <p:sldMasterId id="2147483664" r:id="rId8"/>
    <p:sldMasterId id="2147483666" r:id="rId9"/>
    <p:sldMasterId id="2147483670"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Lst>
  <p:notesMasterIdLst>
    <p:notesMasterId r:id="rId34"/>
  </p:notesMasterIdLst>
  <p:sldIdLst>
    <p:sldId id="258" r:id="rId24"/>
    <p:sldId id="259" r:id="rId25"/>
    <p:sldId id="261" r:id="rId26"/>
    <p:sldId id="263" r:id="rId27"/>
    <p:sldId id="264" r:id="rId28"/>
    <p:sldId id="269" r:id="rId29"/>
    <p:sldId id="265" r:id="rId30"/>
    <p:sldId id="266" r:id="rId31"/>
    <p:sldId id="268" r:id="rId32"/>
    <p:sldId id="275" r:id="rId33"/>
  </p:sldIdLst>
  <p:sldSz cx="9144000" cy="5143500" type="screen16x9"/>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21" Type="http://schemas.openxmlformats.org/officeDocument/2006/relationships/slideMaster" Target="slideMasters/slideMaster21.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D4ADA-6FB5-42FC-9867-B20124A2937E}" type="datetimeFigureOut">
              <a:rPr lang="en-PK" smtClean="0"/>
              <a:t>30/06/2025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5D23F-91CE-49F2-9BC3-5F908FD970D8}" type="slidenum">
              <a:rPr lang="en-PK" smtClean="0"/>
              <a:t>‹#›</a:t>
            </a:fld>
            <a:endParaRPr lang="en-PK"/>
          </a:p>
        </p:txBody>
      </p:sp>
    </p:spTree>
    <p:extLst>
      <p:ext uri="{BB962C8B-B14F-4D97-AF65-F5344CB8AC3E}">
        <p14:creationId xmlns:p14="http://schemas.microsoft.com/office/powerpoint/2010/main" val="1019074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2595D23F-91CE-49F2-9BC3-5F908FD970D8}" type="slidenum">
              <a:rPr lang="en-PK" smtClean="0"/>
              <a:t>5</a:t>
            </a:fld>
            <a:endParaRPr lang="en-PK"/>
          </a:p>
        </p:txBody>
      </p:sp>
    </p:spTree>
    <p:extLst>
      <p:ext uri="{BB962C8B-B14F-4D97-AF65-F5344CB8AC3E}">
        <p14:creationId xmlns:p14="http://schemas.microsoft.com/office/powerpoint/2010/main" val="38625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03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Radio Canada Big"/>
                <a:ea typeface="Radio Canada Big"/>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2993760" y="3297960"/>
            <a:ext cx="3466800" cy="1727280"/>
          </a:xfrm>
          <a:prstGeom prst="rect">
            <a:avLst/>
          </a:prstGeom>
          <a:noFill/>
          <a:ln w="0">
            <a:noFill/>
          </a:ln>
        </p:spPr>
        <p:txBody>
          <a:bodyPr lIns="91440" tIns="91440" rIns="91440" bIns="91440" anchor="ctr">
            <a:noAutofit/>
          </a:bodyPr>
          <a:lstStyle/>
          <a:p>
            <a:pPr indent="0">
              <a:buNone/>
            </a:pPr>
            <a:r>
              <a:rPr lang="fr-FR" sz="4000" b="0" strike="noStrike" spc="-1">
                <a:solidFill>
                  <a:schemeClr val="dk1"/>
                </a:solidFill>
                <a:latin typeface="Arial"/>
              </a:rPr>
              <a:t>Click to edit the title text format</a:t>
            </a:r>
          </a:p>
        </p:txBody>
      </p:sp>
      <p:sp>
        <p:nvSpPr>
          <p:cNvPr id="50" name="PlaceHolder 2"/>
          <p:cNvSpPr>
            <a:spLocks noGrp="1"/>
          </p:cNvSpPr>
          <p:nvPr>
            <p:ph type="title"/>
          </p:nvPr>
        </p:nvSpPr>
        <p:spPr>
          <a:xfrm>
            <a:off x="228600" y="36720"/>
            <a:ext cx="2228040" cy="1269360"/>
          </a:xfrm>
          <a:prstGeom prst="rect">
            <a:avLst/>
          </a:prstGeom>
          <a:noFill/>
          <a:ln w="0">
            <a:noFill/>
          </a:ln>
        </p:spPr>
        <p:txBody>
          <a:bodyPr lIns="91440" tIns="91440" rIns="91440" bIns="91440" anchor="ctr">
            <a:noAutofit/>
          </a:bodyPr>
          <a:lstStyle/>
          <a:p>
            <a:pPr indent="0" algn="ctr">
              <a:lnSpc>
                <a:spcPct val="100000"/>
              </a:lnSpc>
              <a:buNone/>
            </a:pPr>
            <a:r>
              <a:rPr lang="fr-FR" sz="6000" b="0" strike="noStrike" spc="-1">
                <a:solidFill>
                  <a:schemeClr val="dk1"/>
                </a:solidFill>
                <a:latin typeface="Radio Canada Big"/>
                <a:ea typeface="Radio Canada Big"/>
              </a:rPr>
              <a:t>xx%</a:t>
            </a:r>
            <a:endParaRPr lang="fr-FR" sz="6000" b="0" strike="noStrike" spc="-1">
              <a:solidFill>
                <a:schemeClr val="dk1"/>
              </a:solidFill>
              <a:latin typeface="Arial"/>
            </a:endParaRPr>
          </a:p>
        </p:txBody>
      </p:sp>
      <p:sp>
        <p:nvSpPr>
          <p:cNvPr id="51" name="PlaceHolder 3"/>
          <p:cNvSpPr>
            <a:spLocks noGrp="1"/>
          </p:cNvSpPr>
          <p:nvPr>
            <p:ph type="body"/>
          </p:nvPr>
        </p:nvSpPr>
        <p:spPr>
          <a:xfrm>
            <a:off x="6628320" y="261720"/>
            <a:ext cx="2286720" cy="4610520"/>
          </a:xfrm>
          <a:prstGeom prst="rect">
            <a:avLst/>
          </a:prstGeom>
          <a:noFill/>
          <a:ln w="0">
            <a:noFill/>
          </a:ln>
        </p:spPr>
        <p:txBody>
          <a:bodyPr lIns="90000" tIns="45000" rIns="90000" bIns="45000" anchor="t">
            <a:normAutofit fontScale="37222"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52" name="Google Shape;19;p3"/>
          <p:cNvSpPr/>
          <p:nvPr/>
        </p:nvSpPr>
        <p:spPr>
          <a:xfrm>
            <a:off x="8594640" y="75600"/>
            <a:ext cx="359280" cy="18432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000" b="0" strike="noStrike" spc="-1">
                <a:solidFill>
                  <a:schemeClr val="dk1"/>
                </a:solidFill>
                <a:latin typeface="arial"/>
                <a:ea typeface="arial"/>
              </a:rPr>
              <a:t>01.</a:t>
            </a:r>
            <a:endParaRPr lang="en-US" sz="10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53" name="Google Shape;120;p21"/>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54" name="Google Shape;122;p22"/>
          <p:cNvCxnSpPr/>
          <p:nvPr/>
        </p:nvCxnSpPr>
        <p:spPr>
          <a:xfrm flipH="1">
            <a:off x="456840" y="4762440"/>
            <a:ext cx="37836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6" name="PlaceHolder 2"/>
          <p:cNvSpPr>
            <a:spLocks noGrp="1"/>
          </p:cNvSpPr>
          <p:nvPr>
            <p:ph type="body"/>
          </p:nvPr>
        </p:nvSpPr>
        <p:spPr>
          <a:xfrm>
            <a:off x="457200" y="944280"/>
            <a:ext cx="7703640" cy="4186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cxnSp>
        <p:nvCxnSpPr>
          <p:cNvPr id="57" name="Google Shape;23;p4"/>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28600"/>
            <a:ext cx="541656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1" name="PlaceHolder 2"/>
          <p:cNvSpPr>
            <a:spLocks noGrp="1"/>
          </p:cNvSpPr>
          <p:nvPr>
            <p:ph type="body"/>
          </p:nvPr>
        </p:nvSpPr>
        <p:spPr>
          <a:xfrm>
            <a:off x="6074640" y="302040"/>
            <a:ext cx="2840400" cy="4612320"/>
          </a:xfrm>
          <a:prstGeom prst="rect">
            <a:avLst/>
          </a:prstGeom>
          <a:noFill/>
          <a:ln w="0">
            <a:noFill/>
          </a:ln>
        </p:spPr>
        <p:txBody>
          <a:bodyPr lIns="90000" tIns="45000" rIns="90000" bIns="45000" anchor="t">
            <a:normAutofit fontScale="4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8"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69"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73" name="PlaceHolder 2"/>
          <p:cNvSpPr>
            <a:spLocks noGrp="1"/>
          </p:cNvSpPr>
          <p:nvPr>
            <p:ph type="title"/>
          </p:nvPr>
        </p:nvSpPr>
        <p:spPr>
          <a:xfrm>
            <a:off x="5913000" y="228600"/>
            <a:ext cx="3002040" cy="854280"/>
          </a:xfrm>
          <a:prstGeom prst="rect">
            <a:avLst/>
          </a:prstGeom>
          <a:solidFill>
            <a:schemeClr val="lt1"/>
          </a:solidFill>
          <a:ln w="0">
            <a:noFill/>
          </a:ln>
        </p:spPr>
        <p:txBody>
          <a:bodyPr lIns="91440" tIns="91440" rIns="91440" bIns="91440" anchor="t">
            <a:noAutofit/>
          </a:bodyPr>
          <a:lstStyle/>
          <a:p>
            <a:pPr indent="0">
              <a:buNone/>
            </a:pPr>
            <a:r>
              <a:rPr lang="fr-FR" sz="21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4" name="Google Shape;128;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6" name="Google Shape;131;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7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47" name="Google Shape;130;p20"/>
          <p:cNvCxnSpPr/>
          <p:nvPr/>
        </p:nvCxnSpPr>
        <p:spPr>
          <a:xfrm>
            <a:off x="-18720" y="4748400"/>
            <a:ext cx="9181800" cy="360"/>
          </a:xfrm>
          <a:prstGeom prst="straightConnector1">
            <a:avLst/>
          </a:prstGeom>
          <a:ln w="9525">
            <a:solidFill>
              <a:srgbClr val="C1C2AF"/>
            </a:solidFill>
            <a:round/>
          </a:ln>
        </p:spPr>
      </p:cxnSp>
      <p:cxnSp>
        <p:nvCxnSpPr>
          <p:cNvPr id="48" name="Google Shape;131;p20"/>
          <p:cNvCxnSpPr/>
          <p:nvPr/>
        </p:nvCxnSpPr>
        <p:spPr>
          <a:xfrm>
            <a:off x="-18720" y="3766320"/>
            <a:ext cx="9181800" cy="360"/>
          </a:xfrm>
          <a:prstGeom prst="straightConnector1">
            <a:avLst/>
          </a:prstGeom>
          <a:ln w="9525">
            <a:solidFill>
              <a:srgbClr val="C1C2AF"/>
            </a:solidFill>
            <a:round/>
          </a:ln>
        </p:spPr>
      </p:cxnSp>
      <p:cxnSp>
        <p:nvCxnSpPr>
          <p:cNvPr id="49" name="Google Shape;132;p20"/>
          <p:cNvCxnSpPr/>
          <p:nvPr/>
        </p:nvCxnSpPr>
        <p:spPr>
          <a:xfrm>
            <a:off x="-18720" y="1543680"/>
            <a:ext cx="9181800" cy="360"/>
          </a:xfrm>
          <a:prstGeom prst="straightConnector1">
            <a:avLst/>
          </a:prstGeom>
          <a:ln w="9525">
            <a:solidFill>
              <a:srgbClr val="C1C2AF"/>
            </a:solidFill>
            <a:round/>
          </a:ln>
        </p:spPr>
      </p:cxnSp>
      <p:sp>
        <p:nvSpPr>
          <p:cNvPr id="50" name="PlaceHolder 1"/>
          <p:cNvSpPr>
            <a:spLocks noGrp="1"/>
          </p:cNvSpPr>
          <p:nvPr>
            <p:ph type="title"/>
          </p:nvPr>
        </p:nvSpPr>
        <p:spPr>
          <a:xfrm>
            <a:off x="394920" y="595080"/>
            <a:ext cx="4447800" cy="7963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extLst>
      <p:ext uri="{BB962C8B-B14F-4D97-AF65-F5344CB8AC3E}">
        <p14:creationId xmlns:p14="http://schemas.microsoft.com/office/powerpoint/2010/main" val="1797002375"/>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28600"/>
            <a:ext cx="84578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8" name="PlaceHolder 2"/>
          <p:cNvSpPr>
            <a:spLocks noGrp="1"/>
          </p:cNvSpPr>
          <p:nvPr>
            <p:ph type="title"/>
          </p:nvPr>
        </p:nvSpPr>
        <p:spPr>
          <a:xfrm>
            <a:off x="3040200" y="396540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9" name="PlaceHolder 3"/>
          <p:cNvSpPr>
            <a:spLocks noGrp="1"/>
          </p:cNvSpPr>
          <p:nvPr>
            <p:ph type="title"/>
          </p:nvPr>
        </p:nvSpPr>
        <p:spPr>
          <a:xfrm>
            <a:off x="3040200" y="23864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0" name="PlaceHolder 4"/>
          <p:cNvSpPr>
            <a:spLocks noGrp="1"/>
          </p:cNvSpPr>
          <p:nvPr>
            <p:ph type="title"/>
          </p:nvPr>
        </p:nvSpPr>
        <p:spPr>
          <a:xfrm>
            <a:off x="3040200" y="161028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1" name="PlaceHolder 5"/>
          <p:cNvSpPr>
            <a:spLocks noGrp="1"/>
          </p:cNvSpPr>
          <p:nvPr>
            <p:ph type="title"/>
          </p:nvPr>
        </p:nvSpPr>
        <p:spPr>
          <a:xfrm>
            <a:off x="3040200" y="31759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2" name="PlaceHolder 6"/>
          <p:cNvSpPr>
            <a:spLocks noGrp="1"/>
          </p:cNvSpPr>
          <p:nvPr>
            <p:ph type="title"/>
          </p:nvPr>
        </p:nvSpPr>
        <p:spPr>
          <a:xfrm>
            <a:off x="5210280" y="23972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3" name="PlaceHolder 7"/>
          <p:cNvSpPr>
            <a:spLocks noGrp="1"/>
          </p:cNvSpPr>
          <p:nvPr>
            <p:ph type="title"/>
          </p:nvPr>
        </p:nvSpPr>
        <p:spPr>
          <a:xfrm>
            <a:off x="5210280" y="3186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4" name="PlaceHolder 8"/>
          <p:cNvSpPr>
            <a:spLocks noGrp="1"/>
          </p:cNvSpPr>
          <p:nvPr>
            <p:ph type="title"/>
          </p:nvPr>
        </p:nvSpPr>
        <p:spPr>
          <a:xfrm>
            <a:off x="5210280" y="397620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5" name="PlaceHolder 9"/>
          <p:cNvSpPr>
            <a:spLocks noGrp="1"/>
          </p:cNvSpPr>
          <p:nvPr>
            <p:ph type="title"/>
          </p:nvPr>
        </p:nvSpPr>
        <p:spPr>
          <a:xfrm>
            <a:off x="5210280" y="16210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cxnSp>
        <p:nvCxnSpPr>
          <p:cNvPr id="16" name="Google Shape;68;p13"/>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28600"/>
            <a:ext cx="6935400" cy="1490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cxnSp>
        <p:nvCxnSpPr>
          <p:cNvPr id="18" name="Google Shape;72;p14"/>
          <p:cNvCxnSpPr/>
          <p:nvPr/>
        </p:nvCxnSpPr>
        <p:spPr>
          <a:xfrm flipH="1">
            <a:off x="8297640" y="423360"/>
            <a:ext cx="378000" cy="360"/>
          </a:xfrm>
          <a:prstGeom prst="straightConnector1">
            <a:avLst/>
          </a:prstGeom>
          <a:ln w="38100">
            <a:solidFill>
              <a:srgbClr val="191919"/>
            </a:solidFill>
            <a:round/>
          </a:ln>
        </p:spPr>
      </p:cxnSp>
      <p:sp>
        <p:nvSpPr>
          <p:cNvPr id="1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28600"/>
            <a:ext cx="5029920" cy="199152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1" name="PlaceHolder 2"/>
          <p:cNvSpPr>
            <a:spLocks noGrp="1"/>
          </p:cNvSpPr>
          <p:nvPr>
            <p:ph type="body"/>
          </p:nvPr>
        </p:nvSpPr>
        <p:spPr>
          <a:xfrm>
            <a:off x="1139040" y="2220840"/>
            <a:ext cx="4294440" cy="2723400"/>
          </a:xfrm>
          <a:prstGeom prst="rect">
            <a:avLst/>
          </a:prstGeom>
          <a:noFill/>
          <a:ln w="0">
            <a:noFill/>
          </a:ln>
        </p:spPr>
        <p:txBody>
          <a:bodyPr lIns="91440" tIns="91440" rIns="91440" bIns="91440" anchor="b">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22"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3" name="Google Shape;77;p15"/>
          <p:cNvCxnSpPr/>
          <p:nvPr/>
        </p:nvCxnSpPr>
        <p:spPr>
          <a:xfrm flipH="1">
            <a:off x="228600" y="473364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304720"/>
            <a:ext cx="67860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26" name="PlaceHolder 2"/>
          <p:cNvSpPr>
            <a:spLocks noGrp="1"/>
          </p:cNvSpPr>
          <p:nvPr>
            <p:ph type="title"/>
          </p:nvPr>
        </p:nvSpPr>
        <p:spPr>
          <a:xfrm>
            <a:off x="457200" y="1072440"/>
            <a:ext cx="67752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27" name="PlaceHolder 3"/>
          <p:cNvSpPr>
            <a:spLocks noGrp="1"/>
          </p:cNvSpPr>
          <p:nvPr>
            <p:ph type="title"/>
          </p:nvPr>
        </p:nvSpPr>
        <p:spPr>
          <a:xfrm>
            <a:off x="457200" y="3537000"/>
            <a:ext cx="67860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28" name="PlaceHolder 4"/>
          <p:cNvSpPr>
            <a:spLocks noGrp="1"/>
          </p:cNvSpPr>
          <p:nvPr>
            <p:ph type="title"/>
          </p:nvPr>
        </p:nvSpPr>
        <p:spPr>
          <a:xfrm>
            <a:off x="457200" y="228600"/>
            <a:ext cx="621072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9" name="PlaceHolder 5"/>
          <p:cNvSpPr>
            <a:spLocks noGrp="1"/>
          </p:cNvSpPr>
          <p:nvPr>
            <p:ph type="body"/>
          </p:nvPr>
        </p:nvSpPr>
        <p:spPr>
          <a:xfrm>
            <a:off x="6745680" y="293760"/>
            <a:ext cx="2169360" cy="216936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30" name="PlaceHolder 6"/>
          <p:cNvSpPr>
            <a:spLocks noGrp="1"/>
          </p:cNvSpPr>
          <p:nvPr>
            <p:ph type="body"/>
          </p:nvPr>
        </p:nvSpPr>
        <p:spPr>
          <a:xfrm>
            <a:off x="6745680" y="2745360"/>
            <a:ext cx="2169360" cy="216936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2" name="PlaceHolder 2"/>
          <p:cNvSpPr>
            <a:spLocks noGrp="1"/>
          </p:cNvSpPr>
          <p:nvPr>
            <p:ph type="title"/>
          </p:nvPr>
        </p:nvSpPr>
        <p:spPr>
          <a:xfrm>
            <a:off x="4829400" y="31723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3" name="PlaceHolder 3"/>
          <p:cNvSpPr>
            <a:spLocks noGrp="1"/>
          </p:cNvSpPr>
          <p:nvPr>
            <p:ph type="title"/>
          </p:nvPr>
        </p:nvSpPr>
        <p:spPr>
          <a:xfrm>
            <a:off x="457200" y="31723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4" name="PlaceHolder 4"/>
          <p:cNvSpPr>
            <a:spLocks noGrp="1"/>
          </p:cNvSpPr>
          <p:nvPr>
            <p:ph type="title"/>
          </p:nvPr>
        </p:nvSpPr>
        <p:spPr>
          <a:xfrm>
            <a:off x="457920" y="220644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5" name="PlaceHolder 5"/>
          <p:cNvSpPr>
            <a:spLocks noGrp="1"/>
          </p:cNvSpPr>
          <p:nvPr>
            <p:ph type="title"/>
          </p:nvPr>
        </p:nvSpPr>
        <p:spPr>
          <a:xfrm>
            <a:off x="4829400" y="22060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6" name="PlaceHolder 6"/>
          <p:cNvSpPr>
            <a:spLocks noGrp="1"/>
          </p:cNvSpPr>
          <p:nvPr>
            <p:ph type="title"/>
          </p:nvPr>
        </p:nvSpPr>
        <p:spPr>
          <a:xfrm>
            <a:off x="457200" y="1233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7" name="PlaceHolder 7"/>
          <p:cNvSpPr>
            <a:spLocks noGrp="1"/>
          </p:cNvSpPr>
          <p:nvPr>
            <p:ph type="title"/>
          </p:nvPr>
        </p:nvSpPr>
        <p:spPr>
          <a:xfrm>
            <a:off x="4829400" y="1233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8" name="PlaceHolder 8"/>
          <p:cNvSpPr>
            <a:spLocks noGrp="1"/>
          </p:cNvSpPr>
          <p:nvPr>
            <p:ph type="body"/>
          </p:nvPr>
        </p:nvSpPr>
        <p:spPr>
          <a:xfrm>
            <a:off x="0" y="4006800"/>
            <a:ext cx="9143640" cy="1136520"/>
          </a:xfrm>
          <a:prstGeom prst="rect">
            <a:avLst/>
          </a:prstGeom>
          <a:noFill/>
          <a:ln w="0">
            <a:noFill/>
          </a:ln>
        </p:spPr>
        <p:txBody>
          <a:bodyPr lIns="90000" tIns="45000" rIns="90000" bIns="45000" anchor="t">
            <a:normAutofit fontScale="50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46480" y="767160"/>
            <a:ext cx="349344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1"/>
                </a:solidFill>
                <a:latin typeface="Radio Canada Big"/>
                <a:ea typeface="Radio Canada Big"/>
              </a:rPr>
              <a:t>xx%</a:t>
            </a:r>
            <a:endParaRPr lang="fr-FR" sz="4500" b="0" strike="noStrike" spc="-1">
              <a:solidFill>
                <a:schemeClr val="dk1"/>
              </a:solidFill>
              <a:latin typeface="Arial"/>
            </a:endParaRPr>
          </a:p>
        </p:txBody>
      </p:sp>
      <p:sp>
        <p:nvSpPr>
          <p:cNvPr id="40" name="PlaceHolder 2"/>
          <p:cNvSpPr>
            <a:spLocks noGrp="1"/>
          </p:cNvSpPr>
          <p:nvPr>
            <p:ph type="title"/>
          </p:nvPr>
        </p:nvSpPr>
        <p:spPr>
          <a:xfrm>
            <a:off x="5421600" y="3148920"/>
            <a:ext cx="349344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1"/>
                </a:solidFill>
                <a:latin typeface="Radio Canada Big"/>
                <a:ea typeface="Radio Canada Big"/>
              </a:rPr>
              <a:t>xx%</a:t>
            </a:r>
            <a:endParaRPr lang="fr-FR" sz="4500" b="0" strike="noStrike" spc="-1">
              <a:solidFill>
                <a:schemeClr val="dk1"/>
              </a:solidFill>
              <a:latin typeface="Arial"/>
            </a:endParaRPr>
          </a:p>
        </p:txBody>
      </p:sp>
      <p:sp>
        <p:nvSpPr>
          <p:cNvPr id="41" name="PlaceHolder 3"/>
          <p:cNvSpPr>
            <a:spLocks noGrp="1"/>
          </p:cNvSpPr>
          <p:nvPr>
            <p:ph type="body"/>
          </p:nvPr>
        </p:nvSpPr>
        <p:spPr>
          <a:xfrm>
            <a:off x="4080240" y="678240"/>
            <a:ext cx="2788920" cy="1325160"/>
          </a:xfrm>
          <a:prstGeom prst="rect">
            <a:avLst/>
          </a:prstGeom>
          <a:noFill/>
          <a:ln w="0">
            <a:noFill/>
          </a:ln>
        </p:spPr>
        <p:txBody>
          <a:bodyPr lIns="90000" tIns="45000" rIns="90000" bIns="45000" anchor="t">
            <a:normAutofit fontScale="12222"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2" name="PlaceHolder 4"/>
          <p:cNvSpPr>
            <a:spLocks noGrp="1"/>
          </p:cNvSpPr>
          <p:nvPr>
            <p:ph type="body"/>
          </p:nvPr>
        </p:nvSpPr>
        <p:spPr>
          <a:xfrm>
            <a:off x="7054200" y="678240"/>
            <a:ext cx="1542960" cy="1325160"/>
          </a:xfrm>
          <a:prstGeom prst="rect">
            <a:avLst/>
          </a:prstGeom>
          <a:noFill/>
          <a:ln w="0">
            <a:noFill/>
          </a:ln>
        </p:spPr>
        <p:txBody>
          <a:bodyPr lIns="90000" tIns="45000" rIns="90000" bIns="45000" anchor="t">
            <a:normAutofit fontScale="6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3" name="PlaceHolder 5"/>
          <p:cNvSpPr>
            <a:spLocks noGrp="1"/>
          </p:cNvSpPr>
          <p:nvPr>
            <p:ph type="body"/>
          </p:nvPr>
        </p:nvSpPr>
        <p:spPr>
          <a:xfrm>
            <a:off x="546480" y="3098880"/>
            <a:ext cx="1542960" cy="1325160"/>
          </a:xfrm>
          <a:prstGeom prst="rect">
            <a:avLst/>
          </a:prstGeom>
          <a:noFill/>
          <a:ln w="0">
            <a:noFill/>
          </a:ln>
        </p:spPr>
        <p:txBody>
          <a:bodyPr lIns="90000" tIns="45000" rIns="90000" bIns="45000" anchor="t">
            <a:normAutofit fontScale="6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4" name="PlaceHolder 6"/>
          <p:cNvSpPr>
            <a:spLocks noGrp="1"/>
          </p:cNvSpPr>
          <p:nvPr>
            <p:ph type="body"/>
          </p:nvPr>
        </p:nvSpPr>
        <p:spPr>
          <a:xfrm>
            <a:off x="2280960" y="3098880"/>
            <a:ext cx="2788920" cy="1325160"/>
          </a:xfrm>
          <a:prstGeom prst="rect">
            <a:avLst/>
          </a:prstGeom>
          <a:noFill/>
          <a:ln w="0">
            <a:noFill/>
          </a:ln>
        </p:spPr>
        <p:txBody>
          <a:bodyPr lIns="90000" tIns="45000" rIns="90000" bIns="45000" anchor="t">
            <a:normAutofit fontScale="12222"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stagram.com/zohad_ijaz_/" TargetMode="External"/><Relationship Id="rId2" Type="http://schemas.openxmlformats.org/officeDocument/2006/relationships/hyperlink" Target="https://www.facebook.com/zohadjutt01" TargetMode="External"/><Relationship Id="rId1" Type="http://schemas.openxmlformats.org/officeDocument/2006/relationships/slideLayout" Target="../slideLayouts/slideLayout23.xml"/><Relationship Id="rId4" Type="http://schemas.openxmlformats.org/officeDocument/2006/relationships/hyperlink" Target="https://www.linkedin.com/in/muhammad-zohad-ijaz-7273b52b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Google Shape;193;p31"/>
          <p:cNvPicPr/>
          <p:nvPr/>
        </p:nvPicPr>
        <p:blipFill>
          <a:blip r:embed="rId2"/>
          <a:srcRect l="7352" r="7361" b="3615"/>
          <a:stretch/>
        </p:blipFill>
        <p:spPr>
          <a:xfrm>
            <a:off x="6628320" y="261720"/>
            <a:ext cx="2286720" cy="4610520"/>
          </a:xfrm>
          <a:prstGeom prst="rect">
            <a:avLst/>
          </a:prstGeom>
          <a:ln w="0">
            <a:noFill/>
          </a:ln>
        </p:spPr>
      </p:pic>
      <p:sp>
        <p:nvSpPr>
          <p:cNvPr id="5" name="TextBox 4">
            <a:extLst>
              <a:ext uri="{FF2B5EF4-FFF2-40B4-BE49-F238E27FC236}">
                <a16:creationId xmlns:a16="http://schemas.microsoft.com/office/drawing/2014/main" id="{6DBFC7EE-91B1-9A40-4EFE-7FB2BE650692}"/>
              </a:ext>
            </a:extLst>
          </p:cNvPr>
          <p:cNvSpPr txBox="1"/>
          <p:nvPr/>
        </p:nvSpPr>
        <p:spPr>
          <a:xfrm>
            <a:off x="312994" y="318905"/>
            <a:ext cx="4572000" cy="1754326"/>
          </a:xfrm>
          <a:prstGeom prst="rect">
            <a:avLst/>
          </a:prstGeom>
          <a:noFill/>
        </p:spPr>
        <p:txBody>
          <a:bodyPr wrap="square">
            <a:spAutoFit/>
          </a:bodyPr>
          <a:lstStyle/>
          <a:p>
            <a:r>
              <a:rPr kumimoji="0" lang="en" sz="5400" b="0" i="0" u="none" strike="noStrike" kern="1200" cap="none" spc="-1" normalizeH="0" baseline="0" noProof="0" dirty="0">
                <a:ln>
                  <a:noFill/>
                </a:ln>
                <a:solidFill>
                  <a:srgbClr val="191919"/>
                </a:solidFill>
                <a:effectLst/>
                <a:uLnTx/>
                <a:uFillTx/>
                <a:latin typeface="Radio Canada Big"/>
                <a:ea typeface="Radio Canada Big"/>
                <a:cs typeface="+mj-cs"/>
              </a:rPr>
              <a:t>Time and Space Complexity</a:t>
            </a:r>
            <a:endParaRPr lang="en-P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90600" y="590400"/>
            <a:ext cx="4447800" cy="799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Thank you!</a:t>
            </a:r>
            <a:endParaRPr lang="fr-FR" sz="4000" b="0" strike="noStrike" spc="-1">
              <a:solidFill>
                <a:schemeClr val="dk1"/>
              </a:solidFill>
              <a:latin typeface="Arial"/>
            </a:endParaRPr>
          </a:p>
        </p:txBody>
      </p:sp>
      <p:sp>
        <p:nvSpPr>
          <p:cNvPr id="147" name="PlaceHolder 2"/>
          <p:cNvSpPr>
            <a:spLocks noGrp="1"/>
          </p:cNvSpPr>
          <p:nvPr>
            <p:ph type="subTitle"/>
          </p:nvPr>
        </p:nvSpPr>
        <p:spPr>
          <a:xfrm>
            <a:off x="390600" y="1666800"/>
            <a:ext cx="444780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1" strike="noStrike" spc="-1" dirty="0">
                <a:solidFill>
                  <a:schemeClr val="dk1"/>
                </a:solidFill>
                <a:latin typeface="DM Sans"/>
                <a:ea typeface="DM Sans"/>
              </a:rPr>
              <a:t>Do you have any questions?</a:t>
            </a:r>
            <a:endParaRPr lang="en-US" sz="1400" b="0" strike="noStrike" spc="-1" dirty="0">
              <a:solidFill>
                <a:srgbClr val="000000"/>
              </a:solidFill>
              <a:latin typeface="OpenSymbol"/>
            </a:endParaRPr>
          </a:p>
        </p:txBody>
      </p:sp>
      <p:sp>
        <p:nvSpPr>
          <p:cNvPr id="149" name="Google Shape;306;p40"/>
          <p:cNvSpPr/>
          <p:nvPr/>
        </p:nvSpPr>
        <p:spPr>
          <a:xfrm>
            <a:off x="390600" y="3895560"/>
            <a:ext cx="3904920" cy="409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0" marR="0" lvl="0" indent="0" algn="l" defTabSz="914400" rtl="0" eaLnBrk="1" fontAlgn="auto" latinLnBrk="0" hangingPunct="1">
              <a:lnSpc>
                <a:spcPct val="100000"/>
              </a:lnSpc>
              <a:spcBef>
                <a:spcPts val="300"/>
              </a:spcBef>
              <a:spcAft>
                <a:spcPts val="0"/>
              </a:spcAft>
              <a:buClrTx/>
              <a:buSzTx/>
              <a:buFontTx/>
              <a:buNone/>
              <a:tabLst>
                <a:tab pos="0" algn="l"/>
              </a:tabLst>
              <a:defRPr/>
            </a:pPr>
            <a:r>
              <a:rPr kumimoji="0" lang="en" sz="1000" b="1" i="0" u="none" strike="noStrike" kern="1200" cap="none" spc="-1" normalizeH="0" baseline="0" noProof="0" dirty="0">
                <a:ln>
                  <a:noFill/>
                </a:ln>
                <a:solidFill>
                  <a:srgbClr val="303B34"/>
                </a:solidFill>
                <a:effectLst/>
                <a:uLnTx/>
                <a:uFillTx/>
                <a:latin typeface="Arial"/>
                <a:ea typeface="+mn-ea"/>
                <a:cs typeface="+mn-cs"/>
              </a:rPr>
              <a:t>zohadijaz786@gmail.com</a:t>
            </a:r>
            <a:endParaRPr kumimoji="0" lang="en-US" sz="1000" b="0" i="0" u="none" strike="noStrike" kern="1200" cap="none" spc="-1" normalizeH="0" baseline="0" noProof="0" dirty="0">
              <a:ln>
                <a:noFill/>
              </a:ln>
              <a:solidFill>
                <a:srgbClr val="000000"/>
              </a:solidFill>
              <a:effectLst/>
              <a:uLnTx/>
              <a:uFillTx/>
              <a:latin typeface="OpenSymbol"/>
              <a:ea typeface="+mn-ea"/>
              <a:cs typeface="+mn-cs"/>
            </a:endParaRPr>
          </a:p>
        </p:txBody>
      </p:sp>
      <p:sp>
        <p:nvSpPr>
          <p:cNvPr id="150" name="Google Shape;307;p40">
            <a:hlinkClick r:id="rId2" highlightClick="1"/>
            <a:hlinkHover r:id="rId2"/>
          </p:cNvPr>
          <p:cNvSpPr/>
          <p:nvPr/>
        </p:nvSpPr>
        <p:spPr>
          <a:xfrm>
            <a:off x="394920" y="2910600"/>
            <a:ext cx="344520" cy="344880"/>
          </a:xfrm>
          <a:custGeom>
            <a:avLst/>
            <a:gdLst>
              <a:gd name="textAreaLeft" fmla="*/ 0 w 344520"/>
              <a:gd name="textAreaRight" fmla="*/ 344880 w 344520"/>
              <a:gd name="textAreaTop" fmla="*/ 0 h 344880"/>
              <a:gd name="textAreaBottom" fmla="*/ 345240 h 34488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1800" b="0" i="0" u="none" strike="noStrike" kern="1200" cap="none" spc="-1" normalizeH="0" baseline="0" noProof="0">
              <a:ln>
                <a:noFill/>
              </a:ln>
              <a:solidFill>
                <a:srgbClr val="FFFFFF"/>
              </a:solidFill>
              <a:effectLst/>
              <a:uLnTx/>
              <a:uFillTx/>
              <a:latin typeface="OpenSymbol"/>
              <a:ea typeface="+mn-ea"/>
              <a:cs typeface="+mn-cs"/>
            </a:endParaRPr>
          </a:p>
        </p:txBody>
      </p:sp>
      <p:grpSp>
        <p:nvGrpSpPr>
          <p:cNvPr id="151" name="Google Shape;308;p40"/>
          <p:cNvGrpSpPr/>
          <p:nvPr/>
        </p:nvGrpSpPr>
        <p:grpSpPr>
          <a:xfrm>
            <a:off x="909000" y="2909880"/>
            <a:ext cx="340560" cy="345960"/>
            <a:chOff x="909000" y="2909880"/>
            <a:chExt cx="340560" cy="345960"/>
          </a:xfrm>
        </p:grpSpPr>
        <p:sp>
          <p:nvSpPr>
            <p:cNvPr id="152" name="Google Shape;309;p40"/>
            <p:cNvSpPr/>
            <p:nvPr/>
          </p:nvSpPr>
          <p:spPr>
            <a:xfrm>
              <a:off x="909000" y="2909880"/>
              <a:ext cx="340560" cy="345960"/>
            </a:xfrm>
            <a:custGeom>
              <a:avLst/>
              <a:gdLst>
                <a:gd name="textAreaLeft" fmla="*/ 0 w 340560"/>
                <a:gd name="textAreaRight" fmla="*/ 340920 w 340560"/>
                <a:gd name="textAreaTop" fmla="*/ 0 h 345960"/>
                <a:gd name="textAreaBottom" fmla="*/ 346320 h 34596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1800" b="0" i="0" u="none" strike="noStrike" kern="1200" cap="none" spc="-1" normalizeH="0" baseline="0" noProof="0">
                <a:ln>
                  <a:noFill/>
                </a:ln>
                <a:solidFill>
                  <a:srgbClr val="FFFFFF"/>
                </a:solidFill>
                <a:effectLst/>
                <a:uLnTx/>
                <a:uFillTx/>
                <a:latin typeface="OpenSymbol"/>
                <a:ea typeface="+mn-ea"/>
                <a:cs typeface="+mn-cs"/>
              </a:endParaRPr>
            </a:p>
          </p:txBody>
        </p:sp>
        <p:sp>
          <p:nvSpPr>
            <p:cNvPr id="153" name="Google Shape;310;p40"/>
            <p:cNvSpPr/>
            <p:nvPr/>
          </p:nvSpPr>
          <p:spPr>
            <a:xfrm>
              <a:off x="972720" y="2975400"/>
              <a:ext cx="211680" cy="215280"/>
            </a:xfrm>
            <a:custGeom>
              <a:avLst/>
              <a:gdLst>
                <a:gd name="textAreaLeft" fmla="*/ 0 w 211680"/>
                <a:gd name="textAreaRight" fmla="*/ 212040 w 211680"/>
                <a:gd name="textAreaTop" fmla="*/ 0 h 215280"/>
                <a:gd name="textAreaBottom" fmla="*/ 215640 h 21528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1800" b="0" i="0" u="none" strike="noStrike" kern="1200" cap="none" spc="-1" normalizeH="0" baseline="0" noProof="0">
                <a:ln>
                  <a:noFill/>
                </a:ln>
                <a:solidFill>
                  <a:srgbClr val="FFFFFF"/>
                </a:solidFill>
                <a:effectLst/>
                <a:uLnTx/>
                <a:uFillTx/>
                <a:latin typeface="OpenSymbol"/>
                <a:ea typeface="+mn-ea"/>
                <a:cs typeface="+mn-cs"/>
              </a:endParaRPr>
            </a:p>
          </p:txBody>
        </p:sp>
        <p:sp>
          <p:nvSpPr>
            <p:cNvPr id="154" name="Google Shape;311;p40">
              <a:hlinkClick r:id="rId3"/>
              <a:hlinkHover r:id="rId3"/>
            </p:cNvPr>
            <p:cNvSpPr/>
            <p:nvPr/>
          </p:nvSpPr>
          <p:spPr>
            <a:xfrm>
              <a:off x="1022040" y="3026520"/>
              <a:ext cx="112680" cy="112680"/>
            </a:xfrm>
            <a:custGeom>
              <a:avLst/>
              <a:gdLst>
                <a:gd name="textAreaLeft" fmla="*/ 0 w 112680"/>
                <a:gd name="textAreaRight" fmla="*/ 113040 w 112680"/>
                <a:gd name="textAreaTop" fmla="*/ 0 h 112680"/>
                <a:gd name="textAreaBottom" fmla="*/ 113040 h 11268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6520" bIns="5652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1800" b="0" i="0" u="none" strike="noStrike" kern="1200" cap="none" spc="-1" normalizeH="0" baseline="0" noProof="0">
                <a:ln>
                  <a:noFill/>
                </a:ln>
                <a:solidFill>
                  <a:srgbClr val="FFFFFF"/>
                </a:solidFill>
                <a:effectLst/>
                <a:uLnTx/>
                <a:uFillTx/>
                <a:latin typeface="OpenSymbol"/>
                <a:ea typeface="+mn-ea"/>
                <a:cs typeface="+mn-cs"/>
              </a:endParaRPr>
            </a:p>
          </p:txBody>
        </p:sp>
        <p:sp>
          <p:nvSpPr>
            <p:cNvPr id="155" name="Google Shape;312;p40"/>
            <p:cNvSpPr/>
            <p:nvPr/>
          </p:nvSpPr>
          <p:spPr>
            <a:xfrm>
              <a:off x="1121760" y="3003120"/>
              <a:ext cx="28800" cy="28800"/>
            </a:xfrm>
            <a:custGeom>
              <a:avLst/>
              <a:gdLst>
                <a:gd name="textAreaLeft" fmla="*/ 0 w 28800"/>
                <a:gd name="textAreaRight" fmla="*/ 29160 w 28800"/>
                <a:gd name="textAreaTop" fmla="*/ 0 h 28800"/>
                <a:gd name="textAreaBottom" fmla="*/ 29160 h 288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4400" bIns="144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1800" b="0" i="0" u="none" strike="noStrike" kern="1200" cap="none" spc="-1" normalizeH="0" baseline="0" noProof="0">
                <a:ln>
                  <a:noFill/>
                </a:ln>
                <a:solidFill>
                  <a:srgbClr val="FFFFFF"/>
                </a:solidFill>
                <a:effectLst/>
                <a:uLnTx/>
                <a:uFillTx/>
                <a:latin typeface="OpenSymbol"/>
                <a:ea typeface="+mn-ea"/>
                <a:cs typeface="+mn-cs"/>
              </a:endParaRPr>
            </a:p>
          </p:txBody>
        </p:sp>
      </p:grpSp>
      <p:grpSp>
        <p:nvGrpSpPr>
          <p:cNvPr id="156" name="Google Shape;313;p40"/>
          <p:cNvGrpSpPr/>
          <p:nvPr/>
        </p:nvGrpSpPr>
        <p:grpSpPr>
          <a:xfrm>
            <a:off x="1432440" y="2909880"/>
            <a:ext cx="345960" cy="345960"/>
            <a:chOff x="1432440" y="2909880"/>
            <a:chExt cx="345960" cy="345960"/>
          </a:xfrm>
        </p:grpSpPr>
        <p:sp>
          <p:nvSpPr>
            <p:cNvPr id="157" name="Google Shape;314;p40"/>
            <p:cNvSpPr/>
            <p:nvPr/>
          </p:nvSpPr>
          <p:spPr>
            <a:xfrm>
              <a:off x="1432440" y="2909880"/>
              <a:ext cx="345960" cy="345960"/>
            </a:xfrm>
            <a:custGeom>
              <a:avLst/>
              <a:gdLst>
                <a:gd name="textAreaLeft" fmla="*/ 0 w 345960"/>
                <a:gd name="textAreaRight" fmla="*/ 346320 w 345960"/>
                <a:gd name="textAreaTop" fmla="*/ 0 h 345960"/>
                <a:gd name="textAreaBottom" fmla="*/ 346320 h 34596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1800" b="0" i="0" u="none" strike="noStrike" kern="1200" cap="none" spc="-1" normalizeH="0" baseline="0" noProof="0">
                <a:ln>
                  <a:noFill/>
                </a:ln>
                <a:solidFill>
                  <a:srgbClr val="FFFFFF"/>
                </a:solidFill>
                <a:effectLst/>
                <a:uLnTx/>
                <a:uFillTx/>
                <a:latin typeface="OpenSymbol"/>
                <a:ea typeface="+mn-ea"/>
                <a:cs typeface="+mn-cs"/>
              </a:endParaRPr>
            </a:p>
          </p:txBody>
        </p:sp>
        <p:sp>
          <p:nvSpPr>
            <p:cNvPr id="158" name="Google Shape;315;p40">
              <a:hlinkClick r:id="rId4"/>
              <a:hlinkHover r:id="rId4"/>
            </p:cNvPr>
            <p:cNvSpPr/>
            <p:nvPr/>
          </p:nvSpPr>
          <p:spPr>
            <a:xfrm>
              <a:off x="1512360" y="3048480"/>
              <a:ext cx="47520" cy="120600"/>
            </a:xfrm>
            <a:custGeom>
              <a:avLst/>
              <a:gdLst>
                <a:gd name="textAreaLeft" fmla="*/ 0 w 47520"/>
                <a:gd name="textAreaRight" fmla="*/ 47880 w 47520"/>
                <a:gd name="textAreaTop" fmla="*/ 0 h 120600"/>
                <a:gd name="textAreaBottom" fmla="*/ 120960 h 12060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0480" bIns="6048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1800" b="0" i="0" u="none" strike="noStrike" kern="1200" cap="none" spc="-1" normalizeH="0" baseline="0" noProof="0" dirty="0">
                <a:ln>
                  <a:noFill/>
                </a:ln>
                <a:solidFill>
                  <a:srgbClr val="FFFFFF"/>
                </a:solidFill>
                <a:effectLst/>
                <a:uLnTx/>
                <a:uFillTx/>
                <a:latin typeface="OpenSymbol"/>
                <a:ea typeface="+mn-ea"/>
                <a:cs typeface="+mn-cs"/>
              </a:endParaRPr>
            </a:p>
          </p:txBody>
        </p:sp>
        <p:sp>
          <p:nvSpPr>
            <p:cNvPr id="159" name="Google Shape;316;p40"/>
            <p:cNvSpPr/>
            <p:nvPr/>
          </p:nvSpPr>
          <p:spPr>
            <a:xfrm>
              <a:off x="1505160" y="298296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7360" bIns="2736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1800" b="0" i="0" u="none" strike="noStrike" kern="1200" cap="none" spc="-1" normalizeH="0" baseline="0" noProof="0">
                <a:ln>
                  <a:noFill/>
                </a:ln>
                <a:solidFill>
                  <a:srgbClr val="FFFFFF"/>
                </a:solidFill>
                <a:effectLst/>
                <a:uLnTx/>
                <a:uFillTx/>
                <a:latin typeface="OpenSymbol"/>
                <a:ea typeface="+mn-ea"/>
                <a:cs typeface="+mn-cs"/>
              </a:endParaRPr>
            </a:p>
          </p:txBody>
        </p:sp>
        <p:sp>
          <p:nvSpPr>
            <p:cNvPr id="160" name="Google Shape;317;p40"/>
            <p:cNvSpPr/>
            <p:nvPr/>
          </p:nvSpPr>
          <p:spPr>
            <a:xfrm>
              <a:off x="1585080" y="3048480"/>
              <a:ext cx="127800" cy="120600"/>
            </a:xfrm>
            <a:custGeom>
              <a:avLst/>
              <a:gdLst>
                <a:gd name="textAreaLeft" fmla="*/ 0 w 127800"/>
                <a:gd name="textAreaRight" fmla="*/ 128160 w 127800"/>
                <a:gd name="textAreaTop" fmla="*/ 0 h 120600"/>
                <a:gd name="textAreaBottom" fmla="*/ 120960 h 12060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0480" bIns="6048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1800" b="0" i="0" u="none" strike="noStrike" kern="1200" cap="none" spc="-1" normalizeH="0" baseline="0" noProof="0">
                <a:ln>
                  <a:noFill/>
                </a:ln>
                <a:solidFill>
                  <a:srgbClr val="FFFFFF"/>
                </a:solidFill>
                <a:effectLst/>
                <a:uLnTx/>
                <a:uFillTx/>
                <a:latin typeface="OpenSymbol"/>
                <a:ea typeface="+mn-ea"/>
                <a:cs typeface="+mn-cs"/>
              </a:endParaRPr>
            </a:p>
          </p:txBody>
        </p:sp>
      </p:grpSp>
      <p:sp>
        <p:nvSpPr>
          <p:cNvPr id="2" name="TextBox 1">
            <a:extLst>
              <a:ext uri="{FF2B5EF4-FFF2-40B4-BE49-F238E27FC236}">
                <a16:creationId xmlns:a16="http://schemas.microsoft.com/office/drawing/2014/main" id="{2403575A-E19E-3E8E-6F59-DD55B15128DE}"/>
              </a:ext>
            </a:extLst>
          </p:cNvPr>
          <p:cNvSpPr txBox="1"/>
          <p:nvPr/>
        </p:nvSpPr>
        <p:spPr>
          <a:xfrm>
            <a:off x="228600" y="2562120"/>
            <a:ext cx="232682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03B34"/>
                </a:solidFill>
                <a:effectLst/>
                <a:uLnTx/>
                <a:uFillTx/>
                <a:latin typeface="Bookman Old Style" panose="02050604050505020204" pitchFamily="18" charset="0"/>
                <a:ea typeface="+mn-ea"/>
                <a:cs typeface="+mn-cs"/>
              </a:rPr>
              <a:t>Reach me by clicking</a:t>
            </a:r>
            <a:endParaRPr kumimoji="0" lang="en-PK" sz="1400" b="0" i="0" u="none" strike="noStrike" kern="1200" cap="none" spc="0" normalizeH="0" baseline="0" noProof="0" dirty="0">
              <a:ln>
                <a:noFill/>
              </a:ln>
              <a:solidFill>
                <a:srgbClr val="303B34"/>
              </a:solidFill>
              <a:effectLst/>
              <a:uLnTx/>
              <a:uFillTx/>
              <a:latin typeface="Bookman Old Style" panose="02050604050505020204" pitchFamily="18" charset="0"/>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0243" y="400401"/>
            <a:ext cx="6933960" cy="709942"/>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800" b="0" strike="noStrike" spc="-1" dirty="0">
                <a:solidFill>
                  <a:schemeClr val="dk1"/>
                </a:solidFill>
                <a:latin typeface="Radio Canada Big"/>
                <a:ea typeface="Radio Canada Big"/>
              </a:rPr>
              <a:t>What is time complexity?</a:t>
            </a:r>
            <a:endParaRPr lang="fr-FR" sz="2800" b="0" strike="noStrike" spc="-1" dirty="0">
              <a:solidFill>
                <a:schemeClr val="dk1"/>
              </a:solidFill>
              <a:latin typeface="Arial"/>
            </a:endParaRPr>
          </a:p>
        </p:txBody>
      </p:sp>
      <p:sp>
        <p:nvSpPr>
          <p:cNvPr id="90" name="PlaceHolder 2"/>
          <p:cNvSpPr>
            <a:spLocks noGrp="1"/>
          </p:cNvSpPr>
          <p:nvPr>
            <p:ph type="subTitle"/>
          </p:nvPr>
        </p:nvSpPr>
        <p:spPr>
          <a:xfrm>
            <a:off x="310243" y="886332"/>
            <a:ext cx="5562360" cy="149507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600" b="0" strike="noStrike" spc="-1" dirty="0">
                <a:solidFill>
                  <a:schemeClr val="dk1"/>
                </a:solidFill>
                <a:latin typeface="arial"/>
                <a:ea typeface="arial"/>
              </a:rPr>
              <a:t>Time complexity is a way to measure how the runtime of an algorithm increases as the size of the input grows. It helps us understand the efficiency of our code and its scalability, giving us a clear view of how an algorithm performs in different scenarios.</a:t>
            </a:r>
            <a:endParaRPr lang="en-US" sz="1600" b="0" strike="noStrike" spc="-1" dirty="0">
              <a:solidFill>
                <a:srgbClr val="000000"/>
              </a:solidFill>
              <a:latin typeface="OpenSymbol"/>
            </a:endParaRPr>
          </a:p>
        </p:txBody>
      </p:sp>
      <p:sp>
        <p:nvSpPr>
          <p:cNvPr id="3" name="TextBox 2">
            <a:extLst>
              <a:ext uri="{FF2B5EF4-FFF2-40B4-BE49-F238E27FC236}">
                <a16:creationId xmlns:a16="http://schemas.microsoft.com/office/drawing/2014/main" id="{E56087CF-FE12-411B-8C4D-17E8DF12C1CC}"/>
              </a:ext>
            </a:extLst>
          </p:cNvPr>
          <p:cNvSpPr txBox="1"/>
          <p:nvPr/>
        </p:nvSpPr>
        <p:spPr>
          <a:xfrm>
            <a:off x="563336" y="2904631"/>
            <a:ext cx="4572000" cy="2031325"/>
          </a:xfrm>
          <a:prstGeom prst="rect">
            <a:avLst/>
          </a:prstGeom>
          <a:noFill/>
        </p:spPr>
        <p:txBody>
          <a:bodyPr wrap="square">
            <a:spAutoFit/>
          </a:bodyPr>
          <a:lstStyle/>
          <a:p>
            <a:pPr indent="0">
              <a:lnSpc>
                <a:spcPct val="100000"/>
              </a:lnSpc>
              <a:buNone/>
              <a:tabLst>
                <a:tab pos="0" algn="l"/>
              </a:tabLst>
            </a:pPr>
            <a:r>
              <a:rPr lang="en" sz="1800" b="0" strike="noStrike" spc="-1" dirty="0">
                <a:solidFill>
                  <a:schemeClr val="dk1"/>
                </a:solidFill>
                <a:latin typeface="arial"/>
                <a:ea typeface="arial"/>
              </a:rPr>
              <a:t>Space complexity measures how the amount of memory an algorithm uses grows with the </a:t>
            </a:r>
            <a:r>
              <a:rPr lang="en" sz="1600" b="0" strike="noStrike" spc="-1" dirty="0">
                <a:solidFill>
                  <a:schemeClr val="dk1"/>
                </a:solidFill>
                <a:latin typeface="arial"/>
                <a:ea typeface="arial"/>
              </a:rPr>
              <a:t>size</a:t>
            </a:r>
            <a:r>
              <a:rPr lang="en" sz="1800" b="0" strike="noStrike" spc="-1" dirty="0">
                <a:solidFill>
                  <a:schemeClr val="dk1"/>
                </a:solidFill>
                <a:latin typeface="arial"/>
                <a:ea typeface="arial"/>
              </a:rPr>
              <a:t> of the input. It includes both the space for input values and any additional space created during execution, helping us optimize resource usage in our programs.</a:t>
            </a:r>
            <a:endParaRPr lang="fr-FR" sz="1800" b="0" strike="noStrike" spc="-1" dirty="0">
              <a:solidFill>
                <a:srgbClr val="000000"/>
              </a:solidFill>
              <a:latin typeface="Arial"/>
            </a:endParaRPr>
          </a:p>
        </p:txBody>
      </p:sp>
      <p:sp>
        <p:nvSpPr>
          <p:cNvPr id="5" name="TextBox 4">
            <a:extLst>
              <a:ext uri="{FF2B5EF4-FFF2-40B4-BE49-F238E27FC236}">
                <a16:creationId xmlns:a16="http://schemas.microsoft.com/office/drawing/2014/main" id="{2717EF1D-692E-A52F-4E60-0839B5423E04}"/>
              </a:ext>
            </a:extLst>
          </p:cNvPr>
          <p:cNvSpPr txBox="1"/>
          <p:nvPr/>
        </p:nvSpPr>
        <p:spPr>
          <a:xfrm>
            <a:off x="310243" y="2381411"/>
            <a:ext cx="4572000" cy="523220"/>
          </a:xfrm>
          <a:prstGeom prst="rect">
            <a:avLst/>
          </a:prstGeom>
          <a:noFill/>
        </p:spPr>
        <p:txBody>
          <a:bodyPr wrap="square">
            <a:spAutoFit/>
          </a:bodyPr>
          <a:lstStyle/>
          <a:p>
            <a:r>
              <a:rPr lang="en" sz="2800" b="0" strike="noStrike" spc="-1" dirty="0">
                <a:solidFill>
                  <a:schemeClr val="dk1"/>
                </a:solidFill>
                <a:latin typeface="Radio Canada Big"/>
                <a:ea typeface="Radio Canada Big"/>
              </a:rPr>
              <a:t>What is space complexity?</a:t>
            </a:r>
            <a:endParaRPr lang="en-PK" sz="2800" dirty="0"/>
          </a:p>
        </p:txBody>
      </p:sp>
      <p:pic>
        <p:nvPicPr>
          <p:cNvPr id="6" name="Picture 5">
            <a:extLst>
              <a:ext uri="{FF2B5EF4-FFF2-40B4-BE49-F238E27FC236}">
                <a16:creationId xmlns:a16="http://schemas.microsoft.com/office/drawing/2014/main" id="{0DA57DC4-6509-A4FF-F35C-BD8DDB01FE5A}"/>
              </a:ext>
            </a:extLst>
          </p:cNvPr>
          <p:cNvPicPr>
            <a:picLocks noChangeAspect="1"/>
          </p:cNvPicPr>
          <p:nvPr/>
        </p:nvPicPr>
        <p:blipFill>
          <a:blip r:embed="rId2"/>
          <a:stretch>
            <a:fillRect/>
          </a:stretch>
        </p:blipFill>
        <p:spPr>
          <a:xfrm>
            <a:off x="6026915" y="0"/>
            <a:ext cx="3424937"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dirty="0">
                <a:solidFill>
                  <a:schemeClr val="dk1"/>
                </a:solidFill>
                <a:latin typeface="Radio Canada Big"/>
                <a:ea typeface="Radio Canada Big"/>
              </a:rPr>
              <a:t>Why is Big-O notation important?</a:t>
            </a:r>
            <a:endParaRPr lang="fr-FR" sz="3500" b="0" strike="noStrike" spc="-1" dirty="0">
              <a:solidFill>
                <a:schemeClr val="dk1"/>
              </a:solidFill>
              <a:latin typeface="Arial"/>
            </a:endParaRPr>
          </a:p>
        </p:txBody>
      </p:sp>
      <p:sp>
        <p:nvSpPr>
          <p:cNvPr id="95" name="PlaceHolder 2"/>
          <p:cNvSpPr>
            <a:spLocks noGrp="1"/>
          </p:cNvSpPr>
          <p:nvPr>
            <p:ph type="subTitle"/>
          </p:nvPr>
        </p:nvSpPr>
        <p:spPr>
          <a:xfrm>
            <a:off x="2993452" y="881743"/>
            <a:ext cx="5562360" cy="1199610"/>
          </a:xfrm>
          <a:prstGeom prst="rect">
            <a:avLst/>
          </a:prstGeom>
          <a:noFill/>
          <a:ln w="0">
            <a:noFill/>
          </a:ln>
        </p:spPr>
        <p:txBody>
          <a:bodyPr lIns="91440" tIns="91440" rIns="91440" bIns="91440" anchor="b">
            <a:normAutofit lnSpcReduction="10000"/>
          </a:bodyPr>
          <a:lstStyle/>
          <a:p>
            <a:pPr indent="0">
              <a:lnSpc>
                <a:spcPct val="100000"/>
              </a:lnSpc>
              <a:buNone/>
              <a:tabLst>
                <a:tab pos="0" algn="l"/>
              </a:tabLst>
            </a:pPr>
            <a:r>
              <a:rPr lang="en" sz="1400" b="0" strike="noStrike" spc="-1" dirty="0">
                <a:solidFill>
                  <a:schemeClr val="dk1"/>
                </a:solidFill>
                <a:latin typeface="arial"/>
                <a:ea typeface="arial"/>
              </a:rPr>
              <a:t>Big-O notation is crucial because it provides a high-level understanding of an algorithm's efficiency. It helps us predict how quickly an algorithm will run and how much memory it will require as input sizes grow. By mastering Big-O, you can make informed decisions about which algorithms to use in different scenarios.</a:t>
            </a:r>
            <a:endParaRPr lang="en-US" sz="1400" b="0" strike="noStrike" spc="-1" dirty="0">
              <a:solidFill>
                <a:srgbClr val="000000"/>
              </a:solidFill>
              <a:latin typeface="OpenSymbol"/>
            </a:endParaRPr>
          </a:p>
        </p:txBody>
      </p:sp>
      <p:sp>
        <p:nvSpPr>
          <p:cNvPr id="2" name="TextBox 1">
            <a:extLst>
              <a:ext uri="{FF2B5EF4-FFF2-40B4-BE49-F238E27FC236}">
                <a16:creationId xmlns:a16="http://schemas.microsoft.com/office/drawing/2014/main" id="{402F4F0C-5325-BFF0-BC35-0612E8045DDF}"/>
              </a:ext>
            </a:extLst>
          </p:cNvPr>
          <p:cNvSpPr txBox="1"/>
          <p:nvPr/>
        </p:nvSpPr>
        <p:spPr>
          <a:xfrm>
            <a:off x="457200" y="2186213"/>
            <a:ext cx="4400550" cy="630942"/>
          </a:xfrm>
          <a:prstGeom prst="rect">
            <a:avLst/>
          </a:prstGeom>
          <a:noFill/>
        </p:spPr>
        <p:txBody>
          <a:bodyPr wrap="square" rtlCol="0">
            <a:spAutoFit/>
          </a:bodyPr>
          <a:lstStyle/>
          <a:p>
            <a:r>
              <a:rPr lang="en-US" sz="3500" dirty="0"/>
              <a:t>Other </a:t>
            </a:r>
            <a:r>
              <a:rPr lang="en-US" sz="3500" dirty="0">
                <a:latin typeface="Radio Canada Big"/>
              </a:rPr>
              <a:t>Notations</a:t>
            </a:r>
            <a:endParaRPr lang="en-PK" sz="3500" dirty="0">
              <a:latin typeface="Radio Canada Big"/>
            </a:endParaRPr>
          </a:p>
        </p:txBody>
      </p:sp>
      <p:sp>
        <p:nvSpPr>
          <p:cNvPr id="3" name="TextBox 2">
            <a:extLst>
              <a:ext uri="{FF2B5EF4-FFF2-40B4-BE49-F238E27FC236}">
                <a16:creationId xmlns:a16="http://schemas.microsoft.com/office/drawing/2014/main" id="{1F1A62B8-61D2-1987-A8F0-A738BB050095}"/>
              </a:ext>
            </a:extLst>
          </p:cNvPr>
          <p:cNvSpPr txBox="1"/>
          <p:nvPr/>
        </p:nvSpPr>
        <p:spPr>
          <a:xfrm>
            <a:off x="1045029" y="2922015"/>
            <a:ext cx="5494564" cy="1754326"/>
          </a:xfrm>
          <a:prstGeom prst="rect">
            <a:avLst/>
          </a:prstGeom>
          <a:noFill/>
        </p:spPr>
        <p:txBody>
          <a:bodyPr wrap="square" rtlCol="0">
            <a:spAutoFit/>
          </a:bodyPr>
          <a:lstStyle/>
          <a:p>
            <a:r>
              <a:rPr lang="en-US" b="1" dirty="0"/>
              <a:t>Big O </a:t>
            </a:r>
            <a:r>
              <a:rPr lang="en-US" dirty="0"/>
              <a:t>(Upper Bound)Describes the maximum amount of time or space an algorithm uses</a:t>
            </a:r>
          </a:p>
          <a:p>
            <a:r>
              <a:rPr lang="en-US" b="1" dirty="0"/>
              <a:t>Big θ </a:t>
            </a:r>
            <a:r>
              <a:rPr lang="en-US" dirty="0"/>
              <a:t>(Exact)Describes the exact amount of time or space an algorithm uses</a:t>
            </a:r>
          </a:p>
          <a:p>
            <a:r>
              <a:rPr lang="en-US" b="1" dirty="0"/>
              <a:t>Big Ω </a:t>
            </a:r>
            <a:r>
              <a:rPr lang="en-US" dirty="0"/>
              <a:t>(Lower Bound)Describes the minimum amount of time or space an algorithm uses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Radio Canada Big"/>
                <a:ea typeface="Radio Canada Big"/>
              </a:rPr>
              <a:t>Common time complexities in Big-O</a:t>
            </a:r>
            <a:endParaRPr lang="fr-FR" sz="2600" b="0" strike="noStrike" spc="-1">
              <a:solidFill>
                <a:schemeClr val="dk1"/>
              </a:solidFill>
              <a:latin typeface="Arial"/>
            </a:endParaRPr>
          </a:p>
        </p:txBody>
      </p:sp>
      <p:sp>
        <p:nvSpPr>
          <p:cNvPr id="2" name="TextBox 1">
            <a:extLst>
              <a:ext uri="{FF2B5EF4-FFF2-40B4-BE49-F238E27FC236}">
                <a16:creationId xmlns:a16="http://schemas.microsoft.com/office/drawing/2014/main" id="{8B46AEC3-4DEB-076C-3BBB-E70A6EB4B370}"/>
              </a:ext>
            </a:extLst>
          </p:cNvPr>
          <p:cNvSpPr txBox="1"/>
          <p:nvPr/>
        </p:nvSpPr>
        <p:spPr>
          <a:xfrm>
            <a:off x="644979" y="710293"/>
            <a:ext cx="8188779" cy="4585871"/>
          </a:xfrm>
          <a:prstGeom prst="rect">
            <a:avLst/>
          </a:prstGeom>
          <a:noFill/>
        </p:spPr>
        <p:txBody>
          <a:bodyPr wrap="square" rtlCol="0">
            <a:spAutoFit/>
          </a:bodyPr>
          <a:lstStyle/>
          <a:p>
            <a:pPr marL="109728" indent="-256032" algn="just" rtl="0">
              <a:buNone/>
            </a:pPr>
            <a:r>
              <a:rPr lang="en-US" sz="1600" b="0" i="0" u="none" strike="noStrike" dirty="0">
                <a:solidFill>
                  <a:srgbClr val="000000"/>
                </a:solidFill>
                <a:effectLst/>
                <a:latin typeface="Times New Roman" panose="02020603050405020304" pitchFamily="18" charset="0"/>
              </a:rPr>
              <a:t>Time complexity is usually expressed using the </a:t>
            </a:r>
            <a:r>
              <a:rPr lang="en-US" sz="1600" b="1" i="0" u="none" strike="noStrike" dirty="0">
                <a:solidFill>
                  <a:srgbClr val="000000"/>
                </a:solidFill>
                <a:effectLst/>
                <a:latin typeface="Times New Roman" panose="02020603050405020304" pitchFamily="18" charset="0"/>
              </a:rPr>
              <a:t>Big O notation</a:t>
            </a:r>
            <a:r>
              <a:rPr lang="en-US" sz="1600" b="0" i="0" u="none" strike="noStrike" dirty="0">
                <a:solidFill>
                  <a:srgbClr val="000000"/>
                </a:solidFill>
                <a:effectLst/>
                <a:latin typeface="Times New Roman" panose="02020603050405020304" pitchFamily="18" charset="0"/>
              </a:rPr>
              <a:t>,  which  is a mathematical notation that describes the upper bound of an algorithm‘s execution time. The most common time complexities are:</a:t>
            </a:r>
            <a:endParaRPr lang="en-US" sz="1600" b="0" dirty="0">
              <a:effectLst/>
            </a:endParaRPr>
          </a:p>
          <a:p>
            <a:pPr algn="just" rtl="0" fontAlgn="base">
              <a:spcBef>
                <a:spcPts val="400"/>
              </a:spcBef>
              <a:buFont typeface="Arial" panose="020B0604020202020204" pitchFamily="34" charset="0"/>
              <a:buChar char="•"/>
            </a:pPr>
            <a:br>
              <a:rPr lang="en-US" sz="1600" b="0" dirty="0">
                <a:effectLst/>
              </a:rPr>
            </a:br>
            <a:r>
              <a:rPr lang="en-US" sz="1600" b="1" i="0" u="none" strike="noStrike" dirty="0">
                <a:solidFill>
                  <a:srgbClr val="000000"/>
                </a:solidFill>
                <a:effectLst/>
                <a:latin typeface="Times New Roman" panose="02020603050405020304" pitchFamily="18" charset="0"/>
              </a:rPr>
              <a:t>O(1) - Constant time complexity </a:t>
            </a:r>
            <a:r>
              <a:rPr lang="en-US" sz="1600" b="0" i="0" u="none" strike="noStrike" dirty="0">
                <a:solidFill>
                  <a:srgbClr val="000000"/>
                </a:solidFill>
                <a:effectLst/>
                <a:latin typeface="Times New Roman" panose="02020603050405020304" pitchFamily="18" charset="0"/>
              </a:rPr>
              <a:t>(the algorithm takes the same amount of time regardless of the input size)</a:t>
            </a:r>
            <a:endParaRPr lang="en-US" sz="1100" b="1" i="0" u="none" strike="noStrike" dirty="0">
              <a:solidFill>
                <a:srgbClr val="2DA2BF"/>
              </a:solidFill>
              <a:effectLst/>
              <a:latin typeface="Noto Sans Symbols"/>
            </a:endParaRPr>
          </a:p>
          <a:p>
            <a:pPr algn="just" rtl="0" fontAlgn="base">
              <a:spcBef>
                <a:spcPts val="400"/>
              </a:spcBef>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rPr>
              <a:t>O(log n) - Logarithmic time complexity </a:t>
            </a:r>
            <a:r>
              <a:rPr lang="en-US" sz="1600" b="0" i="0" u="none" strike="noStrike" dirty="0">
                <a:solidFill>
                  <a:srgbClr val="000000"/>
                </a:solidFill>
                <a:effectLst/>
                <a:latin typeface="Times New Roman" panose="02020603050405020304" pitchFamily="18" charset="0"/>
              </a:rPr>
              <a:t>(the algorithm takes time proportional to the logarithm of the input size)</a:t>
            </a:r>
            <a:endParaRPr lang="en-US" sz="1100" b="1" i="0" u="none" strike="noStrike" dirty="0">
              <a:solidFill>
                <a:srgbClr val="2DA2BF"/>
              </a:solidFill>
              <a:effectLst/>
              <a:latin typeface="Noto Sans Symbols"/>
            </a:endParaRPr>
          </a:p>
          <a:p>
            <a:pPr algn="just" rtl="0" fontAlgn="base">
              <a:spcBef>
                <a:spcPts val="400"/>
              </a:spcBef>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rPr>
              <a:t>O(n) - Linear time complexity </a:t>
            </a:r>
            <a:r>
              <a:rPr lang="en-US" sz="1600" b="0" i="0" u="none" strike="noStrike" dirty="0">
                <a:solidFill>
                  <a:srgbClr val="000000"/>
                </a:solidFill>
                <a:effectLst/>
                <a:latin typeface="Times New Roman" panose="02020603050405020304" pitchFamily="18" charset="0"/>
              </a:rPr>
              <a:t>(the algorithm takes time proportional to the input size)</a:t>
            </a:r>
            <a:endParaRPr lang="en-US" sz="1100" b="1" i="0" u="none" strike="noStrike" dirty="0">
              <a:solidFill>
                <a:srgbClr val="2DA2BF"/>
              </a:solidFill>
              <a:effectLst/>
              <a:latin typeface="Noto Sans Symbols"/>
            </a:endParaRPr>
          </a:p>
          <a:p>
            <a:pPr algn="just" rtl="0" fontAlgn="base">
              <a:spcBef>
                <a:spcPts val="400"/>
              </a:spcBef>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rPr>
              <a:t>O(n log n) -</a:t>
            </a:r>
            <a:r>
              <a:rPr lang="en-US" sz="1600" b="0" i="0" u="none" strike="noStrike" dirty="0">
                <a:solidFill>
                  <a:srgbClr val="000000"/>
                </a:solidFill>
                <a:effectLst/>
                <a:latin typeface="Times New Roman" panose="02020603050405020304" pitchFamily="18" charset="0"/>
              </a:rPr>
              <a:t> </a:t>
            </a:r>
            <a:r>
              <a:rPr lang="en-US" sz="1600" b="1" i="0" u="none" strike="noStrike" dirty="0" err="1">
                <a:solidFill>
                  <a:srgbClr val="000000"/>
                </a:solidFill>
                <a:effectLst/>
                <a:latin typeface="Times New Roman" panose="02020603050405020304" pitchFamily="18" charset="0"/>
              </a:rPr>
              <a:t>Linearithmic</a:t>
            </a:r>
            <a:r>
              <a:rPr lang="en-US" sz="1600" b="1" i="0" u="none" strike="noStrike" dirty="0">
                <a:solidFill>
                  <a:srgbClr val="000000"/>
                </a:solidFill>
                <a:effectLst/>
                <a:latin typeface="Times New Roman" panose="02020603050405020304" pitchFamily="18" charset="0"/>
              </a:rPr>
              <a:t> time complexity </a:t>
            </a:r>
            <a:r>
              <a:rPr lang="en-US" sz="1600" b="0" i="0" u="none" strike="noStrike" dirty="0">
                <a:solidFill>
                  <a:srgbClr val="000000"/>
                </a:solidFill>
                <a:effectLst/>
                <a:latin typeface="Times New Roman" panose="02020603050405020304" pitchFamily="18" charset="0"/>
              </a:rPr>
              <a:t>(the algorithm takes time proportional to the product of the input size and its logarithm)</a:t>
            </a:r>
            <a:endParaRPr lang="en-US" sz="1100" b="1" i="0" u="none" strike="noStrike" dirty="0">
              <a:solidFill>
                <a:srgbClr val="2DA2BF"/>
              </a:solidFill>
              <a:effectLst/>
              <a:latin typeface="Noto Sans Symbols"/>
            </a:endParaRPr>
          </a:p>
          <a:p>
            <a:pPr algn="just" rtl="0" fontAlgn="base">
              <a:spcBef>
                <a:spcPts val="400"/>
              </a:spcBef>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rPr>
              <a:t>O(n^2) - Quadratic time complexity</a:t>
            </a:r>
            <a:r>
              <a:rPr lang="en-US" sz="1600" b="0" i="0" u="none" strike="noStrike" dirty="0">
                <a:solidFill>
                  <a:srgbClr val="000000"/>
                </a:solidFill>
                <a:effectLst/>
                <a:latin typeface="Times New Roman" panose="02020603050405020304" pitchFamily="18" charset="0"/>
              </a:rPr>
              <a:t> (the algorithm takes time proportional to the square of the input size)</a:t>
            </a:r>
            <a:endParaRPr lang="en-US" sz="1100" b="1" i="0" u="none" strike="noStrike" dirty="0">
              <a:solidFill>
                <a:srgbClr val="2DA2BF"/>
              </a:solidFill>
              <a:effectLst/>
              <a:latin typeface="Noto Sans Symbols"/>
            </a:endParaRPr>
          </a:p>
          <a:p>
            <a:pPr algn="just" rtl="0" fontAlgn="base">
              <a:spcBef>
                <a:spcPts val="400"/>
              </a:spcBef>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rPr>
              <a:t>O(2^n) - Exponential time complexity </a:t>
            </a:r>
            <a:r>
              <a:rPr lang="en-US" sz="1600" b="0" i="0" u="none" strike="noStrike" dirty="0">
                <a:solidFill>
                  <a:srgbClr val="000000"/>
                </a:solidFill>
                <a:effectLst/>
                <a:latin typeface="Times New Roman" panose="02020603050405020304" pitchFamily="18" charset="0"/>
              </a:rPr>
              <a:t>(the algorithm takes time proportional to 2 raised to the power of the input size)</a:t>
            </a:r>
          </a:p>
          <a:p>
            <a:pPr>
              <a:buNone/>
            </a:pPr>
            <a:br>
              <a:rPr lang="en-US" sz="1600" b="0" dirty="0">
                <a:effectLst/>
              </a:rPr>
            </a:br>
            <a:endParaRPr lang="en-PK"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a:solidFill>
                  <a:schemeClr val="dk1"/>
                </a:solidFill>
                <a:latin typeface="Radio Canada Big"/>
                <a:ea typeface="Radio Canada Big"/>
              </a:rPr>
              <a:t>Common space complexities in Big-O</a:t>
            </a:r>
            <a:endParaRPr lang="fr-FR" sz="3500" b="0" strike="noStrike" spc="-1">
              <a:solidFill>
                <a:schemeClr val="dk1"/>
              </a:solidFill>
              <a:latin typeface="Arial"/>
            </a:endParaRPr>
          </a:p>
        </p:txBody>
      </p:sp>
      <p:sp>
        <p:nvSpPr>
          <p:cNvPr id="2" name="TextBox 1">
            <a:extLst>
              <a:ext uri="{FF2B5EF4-FFF2-40B4-BE49-F238E27FC236}">
                <a16:creationId xmlns:a16="http://schemas.microsoft.com/office/drawing/2014/main" id="{29CF6CDE-F19F-BF01-23AF-89F97F3E80D5}"/>
              </a:ext>
            </a:extLst>
          </p:cNvPr>
          <p:cNvSpPr txBox="1"/>
          <p:nvPr/>
        </p:nvSpPr>
        <p:spPr>
          <a:xfrm>
            <a:off x="587829" y="898071"/>
            <a:ext cx="7551964" cy="3898503"/>
          </a:xfrm>
          <a:prstGeom prst="rect">
            <a:avLst/>
          </a:prstGeom>
          <a:noFill/>
        </p:spPr>
        <p:txBody>
          <a:bodyPr wrap="square" rtlCol="0">
            <a:spAutoFit/>
          </a:bodyPr>
          <a:lstStyle/>
          <a:p>
            <a:pPr marL="109728" indent="-256032" algn="just" rtl="0">
              <a:buNone/>
            </a:pPr>
            <a:r>
              <a:rPr lang="en-US" sz="1800" b="0" i="0" u="none" strike="noStrike" dirty="0">
                <a:solidFill>
                  <a:srgbClr val="000000"/>
                </a:solidFill>
                <a:effectLst/>
                <a:latin typeface="Times New Roman" panose="02020603050405020304" pitchFamily="18" charset="0"/>
              </a:rPr>
              <a:t>Space complexity refers to the amount of memory an algorithm uses, usually measured in terms of the </a:t>
            </a:r>
            <a:r>
              <a:rPr lang="en-US" sz="1800" b="1" i="0" u="none" strike="noStrike" dirty="0">
                <a:solidFill>
                  <a:srgbClr val="000000"/>
                </a:solidFill>
                <a:effectLst/>
                <a:latin typeface="Times New Roman" panose="02020603050405020304" pitchFamily="18" charset="0"/>
              </a:rPr>
              <a:t>amount of memory required to store the input(input space) and any additional data structures(auxiliary space) used by the algorithm. </a:t>
            </a:r>
            <a:r>
              <a:rPr lang="en-US" sz="1800" b="0" i="0" u="none" strike="noStrike" dirty="0">
                <a:solidFill>
                  <a:srgbClr val="000000"/>
                </a:solidFill>
                <a:effectLst/>
                <a:latin typeface="Times New Roman" panose="02020603050405020304" pitchFamily="18" charset="0"/>
              </a:rPr>
              <a:t>It's a way to describe how much memory an algorithm uses, relative to the size of the input.</a:t>
            </a:r>
            <a:endParaRPr lang="en-US" b="0" dirty="0">
              <a:effectLst/>
            </a:endParaRPr>
          </a:p>
          <a:p>
            <a:pPr marL="109728" indent="-256032" rtl="0">
              <a:spcBef>
                <a:spcPts val="400"/>
              </a:spcBef>
              <a:buNone/>
            </a:pPr>
            <a:r>
              <a:rPr lang="en-US" sz="1800" b="0" i="0" u="none" strike="noStrike" dirty="0">
                <a:solidFill>
                  <a:srgbClr val="000000"/>
                </a:solidFill>
                <a:effectLst/>
                <a:latin typeface="Times New Roman" panose="02020603050405020304" pitchFamily="18" charset="0"/>
              </a:rPr>
              <a:t>    Space complexity is also usually expressed using the Big O notation. The most common space complexities are:</a:t>
            </a:r>
            <a:endParaRPr lang="en-US" b="0" dirty="0">
              <a:effectLst/>
            </a:endParaRPr>
          </a:p>
          <a:p>
            <a:pPr rtl="0" fontAlgn="base">
              <a:spcBef>
                <a:spcPts val="400"/>
              </a:spcBef>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O(1) - Constant space complexity </a:t>
            </a:r>
            <a:r>
              <a:rPr lang="en-US" sz="1800" b="0" i="0" u="none" strike="noStrike" dirty="0">
                <a:solidFill>
                  <a:srgbClr val="000000"/>
                </a:solidFill>
                <a:effectLst/>
                <a:latin typeface="Times New Roman" panose="02020603050405020304" pitchFamily="18" charset="0"/>
              </a:rPr>
              <a:t>(the algorithm uses the same amount of memory regardless of the input size)</a:t>
            </a:r>
            <a:endParaRPr lang="en-US" sz="1200" b="1" i="0" u="none" strike="noStrike" dirty="0">
              <a:solidFill>
                <a:srgbClr val="2DA2BF"/>
              </a:solidFill>
              <a:effectLst/>
              <a:latin typeface="Noto Sans Symbols"/>
            </a:endParaRPr>
          </a:p>
          <a:p>
            <a:pPr rtl="0" fontAlgn="base">
              <a:spcBef>
                <a:spcPts val="400"/>
              </a:spcBef>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O(n) - Linear space complexity </a:t>
            </a:r>
            <a:r>
              <a:rPr lang="en-US" sz="1800" b="0" i="0" u="none" strike="noStrike" dirty="0">
                <a:solidFill>
                  <a:srgbClr val="000000"/>
                </a:solidFill>
                <a:effectLst/>
                <a:latin typeface="Times New Roman" panose="02020603050405020304" pitchFamily="18" charset="0"/>
              </a:rPr>
              <a:t>(the algorithm uses memory proportional to the input size)</a:t>
            </a:r>
            <a:endParaRPr lang="en-US" sz="1200" b="1" i="0" u="none" strike="noStrike" dirty="0">
              <a:solidFill>
                <a:srgbClr val="2DA2BF"/>
              </a:solidFill>
              <a:effectLst/>
              <a:latin typeface="Noto Sans Symbols"/>
            </a:endParaRPr>
          </a:p>
          <a:p>
            <a:pPr rtl="0" fontAlgn="base">
              <a:spcBef>
                <a:spcPts val="400"/>
              </a:spcBef>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O(n^2) - Quadratic space complexity </a:t>
            </a:r>
            <a:r>
              <a:rPr lang="en-US" sz="1800" b="0" i="0" u="none" strike="noStrike" dirty="0">
                <a:solidFill>
                  <a:srgbClr val="000000"/>
                </a:solidFill>
                <a:effectLst/>
                <a:latin typeface="Times New Roman" panose="02020603050405020304" pitchFamily="18" charset="0"/>
              </a:rPr>
              <a:t>(the algorithm uses memory proportional to the square of the input size)</a:t>
            </a:r>
            <a:endParaRPr lang="en-US" sz="1200" b="1" i="0" u="none" strike="noStrike" dirty="0">
              <a:solidFill>
                <a:srgbClr val="2DA2BF"/>
              </a:solidFill>
              <a:effectLst/>
              <a:latin typeface="Noto Sans Symbol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
            <a:extLst>
              <a:ext uri="{FF2B5EF4-FFF2-40B4-BE49-F238E27FC236}">
                <a16:creationId xmlns:a16="http://schemas.microsoft.com/office/drawing/2014/main" id="{FF4A42BA-9FB4-D2C6-6880-60D14F994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1" cy="5143500"/>
          </a:xfrm>
          <a:prstGeom prst="rect">
            <a:avLst/>
          </a:prstGeom>
        </p:spPr>
      </p:pic>
    </p:spTree>
    <p:extLst>
      <p:ext uri="{BB962C8B-B14F-4D97-AF65-F5344CB8AC3E}">
        <p14:creationId xmlns:p14="http://schemas.microsoft.com/office/powerpoint/2010/main" val="77745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a:solidFill>
                  <a:schemeClr val="dk1"/>
                </a:solidFill>
                <a:latin typeface="Radio Canada Big"/>
                <a:ea typeface="Radio Canada Big"/>
              </a:rPr>
              <a:t>Understanding worst, best, and average cases</a:t>
            </a:r>
            <a:endParaRPr lang="fr-FR" sz="3500" b="0" strike="noStrike" spc="-1">
              <a:solidFill>
                <a:schemeClr val="dk1"/>
              </a:solidFill>
              <a:latin typeface="Arial"/>
            </a:endParaRPr>
          </a:p>
        </p:txBody>
      </p:sp>
      <p:sp>
        <p:nvSpPr>
          <p:cNvPr id="106" name="PlaceHolder 2"/>
          <p:cNvSpPr>
            <a:spLocks noGrp="1"/>
          </p:cNvSpPr>
          <p:nvPr>
            <p:ph type="subTitle"/>
          </p:nvPr>
        </p:nvSpPr>
        <p:spPr>
          <a:xfrm>
            <a:off x="397209" y="1338942"/>
            <a:ext cx="8444712" cy="3453493"/>
          </a:xfrm>
          <a:prstGeom prst="rect">
            <a:avLst/>
          </a:prstGeom>
          <a:noFill/>
          <a:ln w="0">
            <a:noFill/>
          </a:ln>
        </p:spPr>
        <p:txBody>
          <a:bodyPr lIns="91440" tIns="91440" rIns="91440" bIns="91440" anchor="b">
            <a:normAutofit fontScale="92500" lnSpcReduction="20000"/>
          </a:bodyPr>
          <a:lstStyle/>
          <a:p>
            <a:pPr indent="0">
              <a:lnSpc>
                <a:spcPct val="100000"/>
              </a:lnSpc>
              <a:buNone/>
              <a:tabLst>
                <a:tab pos="0" algn="l"/>
              </a:tabLst>
            </a:pPr>
            <a:r>
              <a:rPr lang="en" sz="1800" b="0" strike="noStrike" spc="-1" dirty="0">
                <a:solidFill>
                  <a:schemeClr val="dk1"/>
                </a:solidFill>
                <a:latin typeface="arial"/>
                <a:ea typeface="arial"/>
              </a:rPr>
              <a:t>The worst-case scenario is the maximum amount of time or space that an algorithm might take, while the best case is the minimum. Average case lies between these two extremes and depends on the most typical input. Recognizing these variations helps you get a realistic picture of an algorithm's performance.</a:t>
            </a:r>
          </a:p>
          <a:p>
            <a:pPr rtl="0" fontAlgn="base">
              <a:buFont typeface="Arial" panose="020B0604020202020204" pitchFamily="34" charset="0"/>
              <a:buChar char="•"/>
            </a:pPr>
            <a:r>
              <a:rPr lang="en-US" sz="1800" b="0" i="0" u="none" strike="noStrike" dirty="0">
                <a:solidFill>
                  <a:srgbClr val="000000"/>
                </a:solidFill>
                <a:effectLst/>
                <a:latin typeface="Lucida Sans" panose="020B0602030504020204" pitchFamily="34" charset="0"/>
              </a:rPr>
              <a:t>if score &gt;= 90: return 'A' </a:t>
            </a:r>
            <a:endParaRPr lang="en-US" sz="1400" b="0" i="0" u="none" strike="noStrike" dirty="0">
              <a:solidFill>
                <a:srgbClr val="2DA2BF"/>
              </a:solidFill>
              <a:effectLst/>
              <a:latin typeface="Noto Sans Symbols"/>
            </a:endParaRPr>
          </a:p>
          <a:p>
            <a:pPr rtl="0" fontAlgn="base">
              <a:spcBef>
                <a:spcPts val="400"/>
              </a:spcBef>
              <a:buFont typeface="Arial" panose="020B0604020202020204" pitchFamily="34" charset="0"/>
              <a:buChar char="•"/>
            </a:pPr>
            <a:r>
              <a:rPr lang="en-US" sz="1800" b="0" i="0" u="none" strike="noStrike" dirty="0" err="1">
                <a:solidFill>
                  <a:srgbClr val="000000"/>
                </a:solidFill>
                <a:effectLst/>
                <a:latin typeface="Lucida Sans" panose="020B0602030504020204" pitchFamily="34" charset="0"/>
              </a:rPr>
              <a:t>elif</a:t>
            </a:r>
            <a:r>
              <a:rPr lang="en-US" sz="1800" b="0" i="0" u="none" strike="noStrike" dirty="0">
                <a:solidFill>
                  <a:srgbClr val="000000"/>
                </a:solidFill>
                <a:effectLst/>
                <a:latin typeface="Lucida Sans" panose="020B0602030504020204" pitchFamily="34" charset="0"/>
              </a:rPr>
              <a:t> score &gt;= 80: return 'B‘</a:t>
            </a:r>
            <a:endParaRPr lang="en-US" sz="1400" b="0" i="0" u="none" strike="noStrike" dirty="0">
              <a:solidFill>
                <a:srgbClr val="2DA2BF"/>
              </a:solidFill>
              <a:effectLst/>
              <a:latin typeface="Noto Sans Symbols"/>
            </a:endParaRPr>
          </a:p>
          <a:p>
            <a:pPr rtl="0" fontAlgn="base">
              <a:spcBef>
                <a:spcPts val="400"/>
              </a:spcBef>
              <a:buFont typeface="Arial" panose="020B0604020202020204" pitchFamily="34" charset="0"/>
              <a:buChar char="•"/>
            </a:pPr>
            <a:r>
              <a:rPr lang="en-US" sz="1800" b="0" i="0" u="none" strike="noStrike" dirty="0" err="1">
                <a:solidFill>
                  <a:srgbClr val="000000"/>
                </a:solidFill>
                <a:effectLst/>
                <a:latin typeface="Lucida Sans" panose="020B0602030504020204" pitchFamily="34" charset="0"/>
              </a:rPr>
              <a:t>elif</a:t>
            </a:r>
            <a:r>
              <a:rPr lang="en-US" sz="1800" b="0" i="0" u="none" strike="noStrike" dirty="0">
                <a:solidFill>
                  <a:srgbClr val="000000"/>
                </a:solidFill>
                <a:effectLst/>
                <a:latin typeface="Lucida Sans" panose="020B0602030504020204" pitchFamily="34" charset="0"/>
              </a:rPr>
              <a:t> score &gt;= 70: return 'C' </a:t>
            </a:r>
            <a:endParaRPr lang="en-US" sz="1400" b="0" i="0" u="none" strike="noStrike" dirty="0">
              <a:solidFill>
                <a:srgbClr val="2DA2BF"/>
              </a:solidFill>
              <a:effectLst/>
              <a:latin typeface="Noto Sans Symbols"/>
            </a:endParaRPr>
          </a:p>
          <a:p>
            <a:pPr rtl="0" fontAlgn="base">
              <a:spcBef>
                <a:spcPts val="400"/>
              </a:spcBef>
              <a:buFont typeface="Arial" panose="020B0604020202020204" pitchFamily="34" charset="0"/>
              <a:buChar char="•"/>
            </a:pPr>
            <a:r>
              <a:rPr lang="en-US" sz="1800" b="0" i="0" u="none" strike="noStrike" dirty="0" err="1">
                <a:solidFill>
                  <a:srgbClr val="000000"/>
                </a:solidFill>
                <a:effectLst/>
                <a:latin typeface="Lucida Sans" panose="020B0602030504020204" pitchFamily="34" charset="0"/>
              </a:rPr>
              <a:t>elif</a:t>
            </a:r>
            <a:r>
              <a:rPr lang="en-US" sz="1800" b="0" i="0" u="none" strike="noStrike" dirty="0">
                <a:solidFill>
                  <a:srgbClr val="000000"/>
                </a:solidFill>
                <a:effectLst/>
                <a:latin typeface="Lucida Sans" panose="020B0602030504020204" pitchFamily="34" charset="0"/>
              </a:rPr>
              <a:t> score &gt;= 60: return 'D' </a:t>
            </a:r>
            <a:endParaRPr lang="en-US" sz="1400" b="0" i="0" u="none" strike="noStrike" dirty="0">
              <a:solidFill>
                <a:srgbClr val="2DA2BF"/>
              </a:solidFill>
              <a:effectLst/>
              <a:latin typeface="Noto Sans Symbols"/>
            </a:endParaRPr>
          </a:p>
          <a:p>
            <a:pPr rtl="0" fontAlgn="base">
              <a:spcBef>
                <a:spcPts val="400"/>
              </a:spcBef>
              <a:buFont typeface="Arial" panose="020B0604020202020204" pitchFamily="34" charset="0"/>
              <a:buChar char="•"/>
            </a:pPr>
            <a:r>
              <a:rPr lang="en-US" sz="1800" b="0" i="0" u="none" strike="noStrike" dirty="0">
                <a:solidFill>
                  <a:srgbClr val="000000"/>
                </a:solidFill>
                <a:effectLst/>
                <a:latin typeface="Lucida Sans" panose="020B0602030504020204" pitchFamily="34" charset="0"/>
              </a:rPr>
              <a:t>else: return 'E‘</a:t>
            </a:r>
            <a:endParaRPr lang="en-US" sz="1400" b="0" i="0" u="none" strike="noStrike" dirty="0">
              <a:solidFill>
                <a:srgbClr val="2DA2BF"/>
              </a:solidFill>
              <a:effectLst/>
              <a:latin typeface="Noto Sans Symbols"/>
            </a:endParaRPr>
          </a:p>
          <a:p>
            <a:pPr rtl="0" fontAlgn="base">
              <a:spcBef>
                <a:spcPts val="400"/>
              </a:spcBef>
              <a:buFont typeface="Arial" panose="020B0604020202020204" pitchFamily="34" charset="0"/>
              <a:buChar char="•"/>
            </a:pPr>
            <a:br>
              <a:rPr lang="en-US" sz="1200" b="0" dirty="0">
                <a:effectLst/>
              </a:rPr>
            </a:br>
            <a:r>
              <a:rPr lang="en-US" sz="1800" b="0" i="0" u="none" strike="noStrike" dirty="0">
                <a:solidFill>
                  <a:srgbClr val="000000"/>
                </a:solidFill>
                <a:effectLst/>
                <a:latin typeface="Lucida Sans" panose="020B0602030504020204" pitchFamily="34" charset="0"/>
              </a:rPr>
              <a:t>Input 30??</a:t>
            </a:r>
            <a:endParaRPr lang="en-US" sz="1400" b="0" i="0" u="none" strike="noStrike" dirty="0">
              <a:solidFill>
                <a:srgbClr val="2DA2BF"/>
              </a:solidFill>
              <a:effectLst/>
              <a:latin typeface="Noto Sans Symbols"/>
            </a:endParaRPr>
          </a:p>
          <a:p>
            <a:pPr rtl="0" fontAlgn="base">
              <a:spcBef>
                <a:spcPts val="400"/>
              </a:spcBef>
              <a:buFont typeface="Arial" panose="020B0604020202020204" pitchFamily="34" charset="0"/>
              <a:buChar char="•"/>
            </a:pPr>
            <a:r>
              <a:rPr lang="en-US" sz="1800" b="0" i="0" u="none" strike="noStrike" dirty="0">
                <a:solidFill>
                  <a:srgbClr val="000000"/>
                </a:solidFill>
                <a:effectLst/>
                <a:latin typeface="Lucida Sans" panose="020B0602030504020204" pitchFamily="34" charset="0"/>
              </a:rPr>
              <a:t>Input 90??</a:t>
            </a:r>
            <a:endParaRPr lang="en-US" sz="1400" b="0" i="0" u="none" strike="noStrike" dirty="0">
              <a:solidFill>
                <a:srgbClr val="2DA2BF"/>
              </a:solidFill>
              <a:effectLst/>
              <a:latin typeface="Noto Sans Symbols"/>
            </a:endParaRPr>
          </a:p>
          <a:p>
            <a:pPr rtl="0" fontAlgn="base">
              <a:spcBef>
                <a:spcPts val="400"/>
              </a:spcBef>
              <a:buFont typeface="Arial" panose="020B0604020202020204" pitchFamily="34" charset="0"/>
              <a:buChar char="•"/>
            </a:pPr>
            <a:br>
              <a:rPr lang="en-US" sz="1200" b="0" dirty="0">
                <a:effectLst/>
              </a:rPr>
            </a:br>
            <a:r>
              <a:rPr lang="en-US" sz="1800" b="0" i="0" u="none" strike="noStrike" dirty="0">
                <a:solidFill>
                  <a:srgbClr val="000000"/>
                </a:solidFill>
                <a:effectLst/>
                <a:latin typeface="Lucida Sans" panose="020B0602030504020204" pitchFamily="34" charset="0"/>
              </a:rPr>
              <a:t>Do you want to make system for one person or million person?</a:t>
            </a:r>
            <a:endParaRPr lang="en-US" sz="1400" b="0" i="0" u="none" strike="noStrike" dirty="0">
              <a:solidFill>
                <a:srgbClr val="2DA2BF"/>
              </a:solidFill>
              <a:effectLst/>
              <a:latin typeface="Noto Sans Symbol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2"/>
          <p:cNvSpPr>
            <a:spLocks noGrp="1"/>
          </p:cNvSpPr>
          <p:nvPr>
            <p:ph/>
          </p:nvPr>
        </p:nvSpPr>
        <p:spPr>
          <a:xfrm>
            <a:off x="302079" y="89807"/>
            <a:ext cx="8539842" cy="4853354"/>
          </a:xfrm>
          <a:prstGeom prst="rect">
            <a:avLst/>
          </a:prstGeom>
          <a:noFill/>
          <a:ln w="0">
            <a:noFill/>
          </a:ln>
        </p:spPr>
        <p:txBody>
          <a:bodyPr lIns="91440" tIns="91440" rIns="91440" bIns="91440" anchor="b">
            <a:normAutofit/>
          </a:bodyPr>
          <a:lstStyle/>
          <a:p>
            <a:pPr marL="0" indent="0">
              <a:buNone/>
            </a:pPr>
            <a:r>
              <a:rPr lang="en-US" sz="2000" b="1" dirty="0"/>
              <a:t> Why we need to understand time and space complexity?</a:t>
            </a:r>
            <a:endParaRPr lang="en-US" sz="1100" b="0" dirty="0">
              <a:effectLst/>
            </a:endParaRPr>
          </a:p>
          <a:p>
            <a:pPr marL="0" indent="0">
              <a:buNone/>
            </a:pPr>
            <a:r>
              <a:rPr lang="en-US" sz="2000" dirty="0"/>
              <a:t>    In the world of computer science, efficiency is king. When we design algorithms, we want them to be fast and use as little memory as possible. This is where time and space complexity come in. Time complexity tells us how long an algorithm takes to run as the size of the input grows. Space complexity tells us how much memory an algorithm needs to run. By understanding these two concepts, we can choose the best algorithms for the job and make sure our programs run smoothly. We need to understand the concept for:</a:t>
            </a:r>
          </a:p>
          <a:p>
            <a:pPr marL="0" indent="0">
              <a:buNone/>
            </a:pPr>
            <a:br>
              <a:rPr lang="en-US" sz="1100" b="0" dirty="0">
                <a:effectLst/>
              </a:rPr>
            </a:br>
            <a:r>
              <a:rPr lang="en-US" sz="2000" dirty="0"/>
              <a:t>Accurate estimation of algorithm performance</a:t>
            </a:r>
          </a:p>
          <a:p>
            <a:pPr fontAlgn="base"/>
            <a:r>
              <a:rPr lang="en-US" sz="2000" dirty="0"/>
              <a:t>Comparison of algorithms</a:t>
            </a:r>
          </a:p>
          <a:p>
            <a:pPr fontAlgn="base"/>
            <a:r>
              <a:rPr lang="en-US" sz="2000" dirty="0"/>
              <a:t>Optimization of algorithms</a:t>
            </a:r>
          </a:p>
          <a:p>
            <a:pPr fontAlgn="base"/>
            <a:r>
              <a:rPr lang="en-US" sz="2000" dirty="0"/>
              <a:t>Prediction of algorithm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C5C72C5-248D-E549-FB55-6E4D8649C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51480"/>
      </p:ext>
    </p:extLst>
  </p:cSld>
  <p:clrMapOvr>
    <a:masterClrMapping/>
  </p:clrMapOvr>
</p:sld>
</file>

<file path=ppt/theme/theme1.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TotalTime>
  <Words>831</Words>
  <Application>Microsoft Office PowerPoint</Application>
  <PresentationFormat>On-screen Show (16:9)</PresentationFormat>
  <Paragraphs>47</Paragraphs>
  <Slides>10</Slides>
  <Notes>1</Notes>
  <HiddenSlides>0</HiddenSlides>
  <MMClips>0</MMClips>
  <ScaleCrop>false</ScaleCrop>
  <HeadingPairs>
    <vt:vector size="6" baseType="variant">
      <vt:variant>
        <vt:lpstr>Fonts Used</vt:lpstr>
      </vt:variant>
      <vt:variant>
        <vt:i4>13</vt:i4>
      </vt:variant>
      <vt:variant>
        <vt:lpstr>Theme</vt:lpstr>
      </vt:variant>
      <vt:variant>
        <vt:i4>23</vt:i4>
      </vt:variant>
      <vt:variant>
        <vt:lpstr>Slide Titles</vt:lpstr>
      </vt:variant>
      <vt:variant>
        <vt:i4>10</vt:i4>
      </vt:variant>
    </vt:vector>
  </HeadingPairs>
  <TitlesOfParts>
    <vt:vector size="46" baseType="lpstr">
      <vt:lpstr>Aptos</vt:lpstr>
      <vt:lpstr>Arial</vt:lpstr>
      <vt:lpstr>Arial</vt:lpstr>
      <vt:lpstr>Bookman Old Style</vt:lpstr>
      <vt:lpstr>DM Sans</vt:lpstr>
      <vt:lpstr>Libre Baskerville</vt:lpstr>
      <vt:lpstr>Lucida Sans</vt:lpstr>
      <vt:lpstr>Noto Sans Symbols</vt:lpstr>
      <vt:lpstr>OpenSymbol</vt:lpstr>
      <vt:lpstr>Radio Canada Big</vt:lpstr>
      <vt:lpstr>Symbol</vt:lpstr>
      <vt:lpstr>Times New Roman</vt:lpstr>
      <vt:lpstr>Wingdings</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Slidesgo Final Pages</vt:lpstr>
      <vt:lpstr>Slidesgo Final Pages</vt:lpstr>
      <vt:lpstr>Slidesgo Final Pages</vt:lpstr>
      <vt:lpstr>Corporate Sustainability Pitch Deck by Slidesgo</vt:lpstr>
      <vt:lpstr>PowerPoint Presentation</vt:lpstr>
      <vt:lpstr>What is time complexity?</vt:lpstr>
      <vt:lpstr>Why is Big-O notation important?</vt:lpstr>
      <vt:lpstr>Common time complexities in Big-O</vt:lpstr>
      <vt:lpstr>Common space complexities in Big-O</vt:lpstr>
      <vt:lpstr>PowerPoint Presentation</vt:lpstr>
      <vt:lpstr>Understanding worst, best, and average cases</vt:lpstr>
      <vt:lpstr>PowerPoint Presentation</vt:lpstr>
      <vt:lpstr>PowerPoint Presentation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2023-ag-10129 Muhammad Zohad Ijaz</cp:lastModifiedBy>
  <cp:revision>1</cp:revision>
  <dcterms:modified xsi:type="dcterms:W3CDTF">2025-06-30T13:28:27Z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2025-06-30T04:39:50Z</dcterms:created>
  <dc:creator>Unknown Creator</dc:creator>
  <dc:description/>
  <dc:language>en-US</dc:language>
  <cp:lastModifiedBy>Unknown Creator</cp:lastModifiedBy>
  <dcterms:modified xsi:type="dcterms:W3CDTF">2025-06-30T04:39:50Z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