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83" r:id="rId2"/>
    <p:sldId id="256" r:id="rId3"/>
    <p:sldId id="271" r:id="rId4"/>
    <p:sldId id="257" r:id="rId5"/>
    <p:sldId id="258" r:id="rId6"/>
    <p:sldId id="259" r:id="rId7"/>
    <p:sldId id="260" r:id="rId8"/>
    <p:sldId id="261" r:id="rId9"/>
    <p:sldId id="264" r:id="rId10"/>
    <p:sldId id="265" r:id="rId11"/>
    <p:sldId id="274" r:id="rId12"/>
    <p:sldId id="275" r:id="rId13"/>
    <p:sldId id="276" r:id="rId14"/>
    <p:sldId id="266" r:id="rId15"/>
    <p:sldId id="267" r:id="rId16"/>
    <p:sldId id="277" r:id="rId17"/>
    <p:sldId id="268" r:id="rId18"/>
    <p:sldId id="269" r:id="rId19"/>
    <p:sldId id="278" r:id="rId20"/>
    <p:sldId id="279" r:id="rId21"/>
    <p:sldId id="280" r:id="rId22"/>
    <p:sldId id="281" r:id="rId23"/>
    <p:sldId id="270" r:id="rId24"/>
    <p:sldId id="272" r:id="rId25"/>
    <p:sldId id="273" r:id="rId26"/>
    <p:sldId id="28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EBBCCC-9FBA-4398-9DB2-2756141665C9}" v="34" dt="2022-05-12T13:17:01.1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18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hir Malik" userId="c77e29f176f74572" providerId="LiveId" clId="{2EEBBCCC-9FBA-4398-9DB2-2756141665C9}"/>
    <pc:docChg chg="delSld modSld">
      <pc:chgData name="Hashir Malik" userId="c77e29f176f74572" providerId="LiveId" clId="{2EEBBCCC-9FBA-4398-9DB2-2756141665C9}" dt="2022-05-12T13:17:01.150" v="40"/>
      <pc:docMkLst>
        <pc:docMk/>
      </pc:docMkLst>
      <pc:sldChg chg="modSp mod modTransition">
        <pc:chgData name="Hashir Malik" userId="c77e29f176f74572" providerId="LiveId" clId="{2EEBBCCC-9FBA-4398-9DB2-2756141665C9}" dt="2022-05-12T13:15:36.188" v="16"/>
        <pc:sldMkLst>
          <pc:docMk/>
          <pc:sldMk cId="1615180574" sldId="256"/>
        </pc:sldMkLst>
        <pc:spChg chg="mod">
          <ac:chgData name="Hashir Malik" userId="c77e29f176f74572" providerId="LiveId" clId="{2EEBBCCC-9FBA-4398-9DB2-2756141665C9}" dt="2022-05-12T12:59:05.419" v="3" actId="20577"/>
          <ac:spMkLst>
            <pc:docMk/>
            <pc:sldMk cId="1615180574" sldId="256"/>
            <ac:spMk id="3" creationId="{B7686708-F8EE-C5E9-0761-3C2DB281F1FC}"/>
          </ac:spMkLst>
        </pc:spChg>
      </pc:sldChg>
      <pc:sldChg chg="modSp mod modTransition">
        <pc:chgData name="Hashir Malik" userId="c77e29f176f74572" providerId="LiveId" clId="{2EEBBCCC-9FBA-4398-9DB2-2756141665C9}" dt="2022-05-12T13:15:41.613" v="18"/>
        <pc:sldMkLst>
          <pc:docMk/>
          <pc:sldMk cId="1879178098" sldId="257"/>
        </pc:sldMkLst>
        <pc:spChg chg="mod">
          <ac:chgData name="Hashir Malik" userId="c77e29f176f74572" providerId="LiveId" clId="{2EEBBCCC-9FBA-4398-9DB2-2756141665C9}" dt="2022-05-12T12:59:40.087" v="4" actId="207"/>
          <ac:spMkLst>
            <pc:docMk/>
            <pc:sldMk cId="1879178098" sldId="257"/>
            <ac:spMk id="3" creationId="{062E12A8-AA6F-6030-82C8-EE315613AAA2}"/>
          </ac:spMkLst>
        </pc:spChg>
      </pc:sldChg>
      <pc:sldChg chg="modTransition">
        <pc:chgData name="Hashir Malik" userId="c77e29f176f74572" providerId="LiveId" clId="{2EEBBCCC-9FBA-4398-9DB2-2756141665C9}" dt="2022-05-12T13:15:44.098" v="19"/>
        <pc:sldMkLst>
          <pc:docMk/>
          <pc:sldMk cId="664438883" sldId="258"/>
        </pc:sldMkLst>
      </pc:sldChg>
      <pc:sldChg chg="modTransition">
        <pc:chgData name="Hashir Malik" userId="c77e29f176f74572" providerId="LiveId" clId="{2EEBBCCC-9FBA-4398-9DB2-2756141665C9}" dt="2022-05-12T13:15:48.865" v="20"/>
        <pc:sldMkLst>
          <pc:docMk/>
          <pc:sldMk cId="2105876200" sldId="259"/>
        </pc:sldMkLst>
      </pc:sldChg>
      <pc:sldChg chg="modTransition">
        <pc:chgData name="Hashir Malik" userId="c77e29f176f74572" providerId="LiveId" clId="{2EEBBCCC-9FBA-4398-9DB2-2756141665C9}" dt="2022-05-12T13:15:50.539" v="21"/>
        <pc:sldMkLst>
          <pc:docMk/>
          <pc:sldMk cId="1231821173" sldId="260"/>
        </pc:sldMkLst>
      </pc:sldChg>
      <pc:sldChg chg="modTransition">
        <pc:chgData name="Hashir Malik" userId="c77e29f176f74572" providerId="LiveId" clId="{2EEBBCCC-9FBA-4398-9DB2-2756141665C9}" dt="2022-05-12T13:15:52.850" v="22"/>
        <pc:sldMkLst>
          <pc:docMk/>
          <pc:sldMk cId="3304247244" sldId="261"/>
        </pc:sldMkLst>
      </pc:sldChg>
      <pc:sldChg chg="del">
        <pc:chgData name="Hashir Malik" userId="c77e29f176f74572" providerId="LiveId" clId="{2EEBBCCC-9FBA-4398-9DB2-2756141665C9}" dt="2022-05-12T13:00:47.561" v="5" actId="2696"/>
        <pc:sldMkLst>
          <pc:docMk/>
          <pc:sldMk cId="1683835515" sldId="262"/>
        </pc:sldMkLst>
      </pc:sldChg>
      <pc:sldChg chg="del">
        <pc:chgData name="Hashir Malik" userId="c77e29f176f74572" providerId="LiveId" clId="{2EEBBCCC-9FBA-4398-9DB2-2756141665C9}" dt="2022-05-12T13:00:54.780" v="6" actId="2696"/>
        <pc:sldMkLst>
          <pc:docMk/>
          <pc:sldMk cId="1154755730" sldId="263"/>
        </pc:sldMkLst>
      </pc:sldChg>
      <pc:sldChg chg="modTransition">
        <pc:chgData name="Hashir Malik" userId="c77e29f176f74572" providerId="LiveId" clId="{2EEBBCCC-9FBA-4398-9DB2-2756141665C9}" dt="2022-05-12T13:16:00.448" v="23"/>
        <pc:sldMkLst>
          <pc:docMk/>
          <pc:sldMk cId="1608937270" sldId="264"/>
        </pc:sldMkLst>
      </pc:sldChg>
      <pc:sldChg chg="modTransition">
        <pc:chgData name="Hashir Malik" userId="c77e29f176f74572" providerId="LiveId" clId="{2EEBBCCC-9FBA-4398-9DB2-2756141665C9}" dt="2022-05-12T13:16:04.272" v="24"/>
        <pc:sldMkLst>
          <pc:docMk/>
          <pc:sldMk cId="1526742679" sldId="265"/>
        </pc:sldMkLst>
      </pc:sldChg>
      <pc:sldChg chg="modTransition">
        <pc:chgData name="Hashir Malik" userId="c77e29f176f74572" providerId="LiveId" clId="{2EEBBCCC-9FBA-4398-9DB2-2756141665C9}" dt="2022-05-12T13:16:20.438" v="28"/>
        <pc:sldMkLst>
          <pc:docMk/>
          <pc:sldMk cId="3305619339" sldId="266"/>
        </pc:sldMkLst>
      </pc:sldChg>
      <pc:sldChg chg="modTransition">
        <pc:chgData name="Hashir Malik" userId="c77e29f176f74572" providerId="LiveId" clId="{2EEBBCCC-9FBA-4398-9DB2-2756141665C9}" dt="2022-05-12T13:16:22.882" v="29"/>
        <pc:sldMkLst>
          <pc:docMk/>
          <pc:sldMk cId="3871137223" sldId="267"/>
        </pc:sldMkLst>
      </pc:sldChg>
      <pc:sldChg chg="modTransition">
        <pc:chgData name="Hashir Malik" userId="c77e29f176f74572" providerId="LiveId" clId="{2EEBBCCC-9FBA-4398-9DB2-2756141665C9}" dt="2022-05-12T13:16:31.321" v="31"/>
        <pc:sldMkLst>
          <pc:docMk/>
          <pc:sldMk cId="3057412676" sldId="268"/>
        </pc:sldMkLst>
      </pc:sldChg>
      <pc:sldChg chg="modTransition">
        <pc:chgData name="Hashir Malik" userId="c77e29f176f74572" providerId="LiveId" clId="{2EEBBCCC-9FBA-4398-9DB2-2756141665C9}" dt="2022-05-12T13:16:34.312" v="32"/>
        <pc:sldMkLst>
          <pc:docMk/>
          <pc:sldMk cId="1357915880" sldId="269"/>
        </pc:sldMkLst>
      </pc:sldChg>
      <pc:sldChg chg="modTransition">
        <pc:chgData name="Hashir Malik" userId="c77e29f176f74572" providerId="LiveId" clId="{2EEBBCCC-9FBA-4398-9DB2-2756141665C9}" dt="2022-05-12T13:16:52.498" v="37"/>
        <pc:sldMkLst>
          <pc:docMk/>
          <pc:sldMk cId="1222886170" sldId="270"/>
        </pc:sldMkLst>
      </pc:sldChg>
      <pc:sldChg chg="modTransition">
        <pc:chgData name="Hashir Malik" userId="c77e29f176f74572" providerId="LiveId" clId="{2EEBBCCC-9FBA-4398-9DB2-2756141665C9}" dt="2022-05-12T13:15:39.291" v="17"/>
        <pc:sldMkLst>
          <pc:docMk/>
          <pc:sldMk cId="1006718778" sldId="271"/>
        </pc:sldMkLst>
      </pc:sldChg>
      <pc:sldChg chg="modTransition">
        <pc:chgData name="Hashir Malik" userId="c77e29f176f74572" providerId="LiveId" clId="{2EEBBCCC-9FBA-4398-9DB2-2756141665C9}" dt="2022-05-12T13:16:55.033" v="38"/>
        <pc:sldMkLst>
          <pc:docMk/>
          <pc:sldMk cId="3432605069" sldId="272"/>
        </pc:sldMkLst>
      </pc:sldChg>
      <pc:sldChg chg="modTransition">
        <pc:chgData name="Hashir Malik" userId="c77e29f176f74572" providerId="LiveId" clId="{2EEBBCCC-9FBA-4398-9DB2-2756141665C9}" dt="2022-05-12T13:16:57.082" v="39"/>
        <pc:sldMkLst>
          <pc:docMk/>
          <pc:sldMk cId="1632682039" sldId="273"/>
        </pc:sldMkLst>
      </pc:sldChg>
      <pc:sldChg chg="modTransition">
        <pc:chgData name="Hashir Malik" userId="c77e29f176f74572" providerId="LiveId" clId="{2EEBBCCC-9FBA-4398-9DB2-2756141665C9}" dt="2022-05-12T13:16:07.193" v="25"/>
        <pc:sldMkLst>
          <pc:docMk/>
          <pc:sldMk cId="45743935" sldId="274"/>
        </pc:sldMkLst>
      </pc:sldChg>
      <pc:sldChg chg="modTransition">
        <pc:chgData name="Hashir Malik" userId="c77e29f176f74572" providerId="LiveId" clId="{2EEBBCCC-9FBA-4398-9DB2-2756141665C9}" dt="2022-05-12T13:16:14.129" v="26"/>
        <pc:sldMkLst>
          <pc:docMk/>
          <pc:sldMk cId="2192958954" sldId="275"/>
        </pc:sldMkLst>
      </pc:sldChg>
      <pc:sldChg chg="modTransition">
        <pc:chgData name="Hashir Malik" userId="c77e29f176f74572" providerId="LiveId" clId="{2EEBBCCC-9FBA-4398-9DB2-2756141665C9}" dt="2022-05-12T13:16:17.618" v="27"/>
        <pc:sldMkLst>
          <pc:docMk/>
          <pc:sldMk cId="528095528" sldId="276"/>
        </pc:sldMkLst>
      </pc:sldChg>
      <pc:sldChg chg="modTransition">
        <pc:chgData name="Hashir Malik" userId="c77e29f176f74572" providerId="LiveId" clId="{2EEBBCCC-9FBA-4398-9DB2-2756141665C9}" dt="2022-05-12T13:16:27.821" v="30"/>
        <pc:sldMkLst>
          <pc:docMk/>
          <pc:sldMk cId="2899919926" sldId="277"/>
        </pc:sldMkLst>
      </pc:sldChg>
      <pc:sldChg chg="modTransition">
        <pc:chgData name="Hashir Malik" userId="c77e29f176f74572" providerId="LiveId" clId="{2EEBBCCC-9FBA-4398-9DB2-2756141665C9}" dt="2022-05-12T13:16:38.855" v="33"/>
        <pc:sldMkLst>
          <pc:docMk/>
          <pc:sldMk cId="624068615" sldId="278"/>
        </pc:sldMkLst>
      </pc:sldChg>
      <pc:sldChg chg="modTransition">
        <pc:chgData name="Hashir Malik" userId="c77e29f176f74572" providerId="LiveId" clId="{2EEBBCCC-9FBA-4398-9DB2-2756141665C9}" dt="2022-05-12T13:16:41.625" v="34"/>
        <pc:sldMkLst>
          <pc:docMk/>
          <pc:sldMk cId="654441185" sldId="279"/>
        </pc:sldMkLst>
      </pc:sldChg>
      <pc:sldChg chg="modTransition">
        <pc:chgData name="Hashir Malik" userId="c77e29f176f74572" providerId="LiveId" clId="{2EEBBCCC-9FBA-4398-9DB2-2756141665C9}" dt="2022-05-12T13:16:44.181" v="35"/>
        <pc:sldMkLst>
          <pc:docMk/>
          <pc:sldMk cId="1231941665" sldId="280"/>
        </pc:sldMkLst>
      </pc:sldChg>
      <pc:sldChg chg="modTransition">
        <pc:chgData name="Hashir Malik" userId="c77e29f176f74572" providerId="LiveId" clId="{2EEBBCCC-9FBA-4398-9DB2-2756141665C9}" dt="2022-05-12T13:16:49.548" v="36"/>
        <pc:sldMkLst>
          <pc:docMk/>
          <pc:sldMk cId="630078506" sldId="281"/>
        </pc:sldMkLst>
      </pc:sldChg>
      <pc:sldChg chg="modTransition">
        <pc:chgData name="Hashir Malik" userId="c77e29f176f74572" providerId="LiveId" clId="{2EEBBCCC-9FBA-4398-9DB2-2756141665C9}" dt="2022-05-12T13:15:31.725" v="15"/>
        <pc:sldMkLst>
          <pc:docMk/>
          <pc:sldMk cId="2339462442" sldId="283"/>
        </pc:sldMkLst>
      </pc:sldChg>
      <pc:sldChg chg="modTransition">
        <pc:chgData name="Hashir Malik" userId="c77e29f176f74572" providerId="LiveId" clId="{2EEBBCCC-9FBA-4398-9DB2-2756141665C9}" dt="2022-05-12T13:17:01.150" v="40"/>
        <pc:sldMkLst>
          <pc:docMk/>
          <pc:sldMk cId="554089146" sldId="286"/>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163576596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6626916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1500074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378952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10353282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5466764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1816393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2406818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382327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2821529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30004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743335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3538636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26470400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867523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3174788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4E32DF-444F-437A-A4AB-E54E745A1F13}" type="datetimeFigureOut">
              <a:rPr lang="en-US" smtClean="0"/>
              <a:t>5/12/2022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6059022-94F7-425C-A1E1-C652CEDC1E8A}" type="slidenum">
              <a:rPr lang="en-US" smtClean="0"/>
              <a:t>‹#›</a:t>
            </a:fld>
            <a:endParaRPr lang="en-US" dirty="0"/>
          </a:p>
        </p:txBody>
      </p:sp>
    </p:spTree>
    <p:extLst>
      <p:ext uri="{BB962C8B-B14F-4D97-AF65-F5344CB8AC3E}">
        <p14:creationId xmlns:p14="http://schemas.microsoft.com/office/powerpoint/2010/main" val="408755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74E32DF-444F-437A-A4AB-E54E745A1F13}" type="datetimeFigureOut">
              <a:rPr lang="en-US" smtClean="0"/>
              <a:t>5/12/2022</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6059022-94F7-425C-A1E1-C652CEDC1E8A}" type="slidenum">
              <a:rPr lang="en-US" smtClean="0"/>
              <a:t>‹#›</a:t>
            </a:fld>
            <a:endParaRPr lang="en-US" dirty="0"/>
          </a:p>
        </p:txBody>
      </p:sp>
    </p:spTree>
    <p:extLst>
      <p:ext uri="{BB962C8B-B14F-4D97-AF65-F5344CB8AC3E}">
        <p14:creationId xmlns:p14="http://schemas.microsoft.com/office/powerpoint/2010/main" val="2334105825"/>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1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4" descr="Main Menu - Bismillah Hirrahman Nirrahim Arabic Transparent PNG - 978x288 -  Free Download on NicePNG">
            <a:extLst>
              <a:ext uri="{FF2B5EF4-FFF2-40B4-BE49-F238E27FC236}">
                <a16:creationId xmlns:a16="http://schemas.microsoft.com/office/drawing/2014/main" id="{A4AC3557-7ED2-4077-67BA-FC66410E045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8" name="Picture 6" descr="Main Menu - Bismillah Hirrahman Nirrahim Arabic Transparent PNG - 978x288 -  Free Download on NicePNG">
            <a:extLst>
              <a:ext uri="{FF2B5EF4-FFF2-40B4-BE49-F238E27FC236}">
                <a16:creationId xmlns:a16="http://schemas.microsoft.com/office/drawing/2014/main" id="{3C44A85C-4BF7-1672-6FC8-3119E1CCF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183606"/>
            <a:ext cx="7810500" cy="2631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46244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A6467-9628-710B-2EFF-E28E1CF99350}"/>
              </a:ext>
            </a:extLst>
          </p:cNvPr>
          <p:cNvSpPr>
            <a:spLocks noGrp="1"/>
          </p:cNvSpPr>
          <p:nvPr>
            <p:ph type="title"/>
          </p:nvPr>
        </p:nvSpPr>
        <p:spPr/>
        <p:txBody>
          <a:bodyPr/>
          <a:lstStyle/>
          <a:p>
            <a:r>
              <a:rPr lang="en-US" dirty="0"/>
              <a:t>Types of design models</a:t>
            </a:r>
          </a:p>
        </p:txBody>
      </p:sp>
      <p:sp>
        <p:nvSpPr>
          <p:cNvPr id="3" name="Content Placeholder 2">
            <a:extLst>
              <a:ext uri="{FF2B5EF4-FFF2-40B4-BE49-F238E27FC236}">
                <a16:creationId xmlns:a16="http://schemas.microsoft.com/office/drawing/2014/main" id="{8E9FE3A1-925B-E095-2754-7B8C2833A9DE}"/>
              </a:ext>
            </a:extLst>
          </p:cNvPr>
          <p:cNvSpPr>
            <a:spLocks noGrp="1"/>
          </p:cNvSpPr>
          <p:nvPr>
            <p:ph idx="1"/>
          </p:nvPr>
        </p:nvSpPr>
        <p:spPr/>
        <p:txBody>
          <a:bodyPr/>
          <a:lstStyle/>
          <a:p>
            <a:pPr algn="just"/>
            <a:r>
              <a:rPr lang="en-GB" sz="2200" dirty="0">
                <a:solidFill>
                  <a:schemeClr val="accent2"/>
                </a:solidFill>
              </a:rPr>
              <a:t>Subsystem models </a:t>
            </a:r>
            <a:r>
              <a:rPr lang="en-GB" sz="2200" dirty="0"/>
              <a:t>that show logical groupings of objects into coherent subsystems.</a:t>
            </a:r>
          </a:p>
          <a:p>
            <a:pPr algn="just"/>
            <a:r>
              <a:rPr lang="en-GB" sz="2200" dirty="0">
                <a:solidFill>
                  <a:srgbClr val="558ED5"/>
                </a:solidFill>
              </a:rPr>
              <a:t>Sequence models </a:t>
            </a:r>
            <a:r>
              <a:rPr lang="en-GB" sz="2200" dirty="0"/>
              <a:t>that show the sequence of object interactions.</a:t>
            </a:r>
          </a:p>
          <a:p>
            <a:pPr algn="just"/>
            <a:r>
              <a:rPr lang="en-GB" sz="2200" dirty="0">
                <a:solidFill>
                  <a:srgbClr val="558ED5"/>
                </a:solidFill>
              </a:rPr>
              <a:t>State machine models </a:t>
            </a:r>
            <a:r>
              <a:rPr lang="en-GB" sz="2200" dirty="0"/>
              <a:t>that show how individual objects change their state in response to events.</a:t>
            </a:r>
          </a:p>
          <a:p>
            <a:pPr algn="just"/>
            <a:r>
              <a:rPr lang="en-GB" sz="2200" dirty="0"/>
              <a:t>Other models include </a:t>
            </a:r>
            <a:r>
              <a:rPr lang="en-GB" sz="2200" dirty="0">
                <a:solidFill>
                  <a:srgbClr val="558ED5"/>
                </a:solidFill>
              </a:rPr>
              <a:t>use-case models</a:t>
            </a:r>
            <a:r>
              <a:rPr lang="en-GB" sz="2200" dirty="0"/>
              <a:t>, </a:t>
            </a:r>
            <a:r>
              <a:rPr lang="en-GB" sz="2200" dirty="0">
                <a:solidFill>
                  <a:srgbClr val="558ED5"/>
                </a:solidFill>
              </a:rPr>
              <a:t>aggregation</a:t>
            </a:r>
            <a:r>
              <a:rPr lang="en-GB" sz="2200" dirty="0"/>
              <a:t> models, </a:t>
            </a:r>
            <a:r>
              <a:rPr lang="en-GB" sz="2200" dirty="0">
                <a:solidFill>
                  <a:srgbClr val="558ED5"/>
                </a:solidFill>
              </a:rPr>
              <a:t>generalisation</a:t>
            </a:r>
            <a:r>
              <a:rPr lang="en-GB" sz="2200" dirty="0"/>
              <a:t> models, etc.</a:t>
            </a:r>
          </a:p>
          <a:p>
            <a:endParaRPr lang="en-US" dirty="0"/>
          </a:p>
        </p:txBody>
      </p:sp>
    </p:spTree>
    <p:extLst>
      <p:ext uri="{BB962C8B-B14F-4D97-AF65-F5344CB8AC3E}">
        <p14:creationId xmlns:p14="http://schemas.microsoft.com/office/powerpoint/2010/main" val="152674267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44D85-FFBE-0CAA-2E9E-56F229DD9455}"/>
              </a:ext>
            </a:extLst>
          </p:cNvPr>
          <p:cNvSpPr>
            <a:spLocks noGrp="1"/>
          </p:cNvSpPr>
          <p:nvPr>
            <p:ph type="title"/>
          </p:nvPr>
        </p:nvSpPr>
        <p:spPr/>
        <p:txBody>
          <a:bodyPr/>
          <a:lstStyle/>
          <a:p>
            <a:r>
              <a:rPr lang="en-US" dirty="0"/>
              <a:t>Subsystem models</a:t>
            </a:r>
          </a:p>
        </p:txBody>
      </p:sp>
      <p:sp>
        <p:nvSpPr>
          <p:cNvPr id="3" name="Content Placeholder 2">
            <a:extLst>
              <a:ext uri="{FF2B5EF4-FFF2-40B4-BE49-F238E27FC236}">
                <a16:creationId xmlns:a16="http://schemas.microsoft.com/office/drawing/2014/main" id="{12A9AE3C-58D7-1795-A9A3-EA01C522298C}"/>
              </a:ext>
            </a:extLst>
          </p:cNvPr>
          <p:cNvSpPr>
            <a:spLocks noGrp="1"/>
          </p:cNvSpPr>
          <p:nvPr>
            <p:ph idx="1"/>
          </p:nvPr>
        </p:nvSpPr>
        <p:spPr>
          <a:xfrm>
            <a:off x="685801" y="2142068"/>
            <a:ext cx="10131425" cy="2758546"/>
          </a:xfrm>
        </p:spPr>
        <p:txBody>
          <a:bodyPr/>
          <a:lstStyle/>
          <a:p>
            <a:pPr algn="just" eaLnBrk="1" hangingPunct="1">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Shows how the design is organized into logically related groups of objects.</a:t>
            </a:r>
          </a:p>
          <a:p>
            <a:pPr algn="just" eaLnBrk="1" hangingPunct="1">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In the UML, these are shown using </a:t>
            </a:r>
            <a:r>
              <a:rPr lang="en-GB" altLang="en-US" sz="2200" dirty="0">
                <a:solidFill>
                  <a:srgbClr val="00B0F0"/>
                </a:solidFill>
                <a:ea typeface="ＭＳ Ｐゴシック" panose="020B0600070205080204" pitchFamily="34" charset="-128"/>
                <a:cs typeface="Arial" panose="020B0604020202020204" pitchFamily="34" charset="0"/>
              </a:rPr>
              <a:t>packages</a:t>
            </a:r>
            <a:r>
              <a:rPr lang="en-GB" altLang="en-US" sz="2200" dirty="0">
                <a:ea typeface="ＭＳ Ｐゴシック" panose="020B0600070205080204" pitchFamily="34" charset="-128"/>
                <a:cs typeface="Arial" panose="020B0604020202020204" pitchFamily="34" charset="0"/>
              </a:rPr>
              <a:t> - an encapsulation construct. This is a logical model. The actual organization of objects in the system may be different.</a:t>
            </a:r>
          </a:p>
          <a:p>
            <a:endParaRPr lang="en-US" dirty="0"/>
          </a:p>
        </p:txBody>
      </p:sp>
    </p:spTree>
    <p:extLst>
      <p:ext uri="{BB962C8B-B14F-4D97-AF65-F5344CB8AC3E}">
        <p14:creationId xmlns:p14="http://schemas.microsoft.com/office/powerpoint/2010/main" val="4574393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B342F-C569-6C10-4C37-0EFD21527A92}"/>
              </a:ext>
            </a:extLst>
          </p:cNvPr>
          <p:cNvSpPr>
            <a:spLocks noGrp="1"/>
          </p:cNvSpPr>
          <p:nvPr>
            <p:ph type="title"/>
          </p:nvPr>
        </p:nvSpPr>
        <p:spPr>
          <a:xfrm>
            <a:off x="825909" y="808055"/>
            <a:ext cx="3979205" cy="1453363"/>
          </a:xfrm>
        </p:spPr>
        <p:txBody>
          <a:bodyPr>
            <a:normAutofit/>
          </a:bodyPr>
          <a:lstStyle/>
          <a:p>
            <a:r>
              <a:rPr lang="en-US" dirty="0"/>
              <a:t>Sequence models</a:t>
            </a:r>
          </a:p>
        </p:txBody>
      </p:sp>
      <p:sp>
        <p:nvSpPr>
          <p:cNvPr id="3" name="Content Placeholder 2">
            <a:extLst>
              <a:ext uri="{FF2B5EF4-FFF2-40B4-BE49-F238E27FC236}">
                <a16:creationId xmlns:a16="http://schemas.microsoft.com/office/drawing/2014/main" id="{F080DDA3-4FE0-B649-2EBA-CD681958B002}"/>
              </a:ext>
            </a:extLst>
          </p:cNvPr>
          <p:cNvSpPr>
            <a:spLocks noGrp="1"/>
          </p:cNvSpPr>
          <p:nvPr>
            <p:ph idx="1"/>
          </p:nvPr>
        </p:nvSpPr>
        <p:spPr>
          <a:xfrm>
            <a:off x="802178" y="2261420"/>
            <a:ext cx="4398472" cy="3637935"/>
          </a:xfrm>
        </p:spPr>
        <p:txBody>
          <a:bodyPr>
            <a:normAutofit fontScale="85000" lnSpcReduction="20000"/>
          </a:bodyPr>
          <a:lstStyle/>
          <a:p>
            <a:pPr eaLnBrk="1" hangingPunct="1">
              <a:lnSpc>
                <a:spcPct val="90000"/>
              </a:lnSpc>
              <a:buFont typeface="Wingdings" panose="05000000000000000000" pitchFamily="2" charset="2"/>
              <a:buChar char="²"/>
            </a:pPr>
            <a:r>
              <a:rPr lang="en-GB" altLang="en-US" sz="2100" dirty="0">
                <a:ea typeface="ＭＳ Ｐゴシック" panose="020B0600070205080204" pitchFamily="34" charset="-128"/>
                <a:cs typeface="Arial" panose="020B0604020202020204" pitchFamily="34" charset="0"/>
              </a:rPr>
              <a:t>Sequence models show the sequence of object interactions that take place</a:t>
            </a:r>
          </a:p>
          <a:p>
            <a:pPr lvl="1" eaLnBrk="1" hangingPunct="1">
              <a:lnSpc>
                <a:spcPct val="90000"/>
              </a:lnSpc>
              <a:buFont typeface="Wingdings" panose="05000000000000000000" pitchFamily="2" charset="2"/>
              <a:buChar char="§"/>
            </a:pPr>
            <a:r>
              <a:rPr lang="en-GB" altLang="en-US" sz="2100" dirty="0">
                <a:ea typeface="ＭＳ Ｐゴシック" panose="020B0600070205080204" pitchFamily="34" charset="-128"/>
                <a:cs typeface="Arial" panose="020B0604020202020204" pitchFamily="34" charset="0"/>
              </a:rPr>
              <a:t>Objects are arranged horizontally across the top;</a:t>
            </a:r>
          </a:p>
          <a:p>
            <a:pPr lvl="1" eaLnBrk="1" hangingPunct="1">
              <a:lnSpc>
                <a:spcPct val="90000"/>
              </a:lnSpc>
              <a:buFont typeface="Wingdings" panose="05000000000000000000" pitchFamily="2" charset="2"/>
              <a:buChar char="§"/>
            </a:pPr>
            <a:r>
              <a:rPr lang="en-GB" altLang="en-US" sz="2100" dirty="0">
                <a:ea typeface="ＭＳ Ｐゴシック" panose="020B0600070205080204" pitchFamily="34" charset="-128"/>
                <a:cs typeface="Arial" panose="020B0604020202020204" pitchFamily="34" charset="0"/>
              </a:rPr>
              <a:t>Time is represented vertically so models are read top to bottom;</a:t>
            </a:r>
          </a:p>
          <a:p>
            <a:pPr lvl="1" eaLnBrk="1" hangingPunct="1">
              <a:lnSpc>
                <a:spcPct val="90000"/>
              </a:lnSpc>
              <a:buFont typeface="Wingdings" panose="05000000000000000000" pitchFamily="2" charset="2"/>
              <a:buChar char="§"/>
            </a:pPr>
            <a:r>
              <a:rPr lang="en-GB" altLang="en-US" sz="2100" dirty="0">
                <a:ea typeface="ＭＳ Ｐゴシック" panose="020B0600070205080204" pitchFamily="34" charset="-128"/>
                <a:cs typeface="Arial" panose="020B0604020202020204" pitchFamily="34" charset="0"/>
              </a:rPr>
              <a:t>Interactions are represented by labelled arrows; different styles of arrow represent different types of interaction;</a:t>
            </a:r>
          </a:p>
          <a:p>
            <a:pPr lvl="1" eaLnBrk="1" hangingPunct="1">
              <a:lnSpc>
                <a:spcPct val="90000"/>
              </a:lnSpc>
              <a:buFont typeface="Wingdings" panose="05000000000000000000" pitchFamily="2" charset="2"/>
              <a:buChar char="§"/>
            </a:pPr>
            <a:r>
              <a:rPr lang="en-GB" altLang="en-US" sz="2100" dirty="0">
                <a:ea typeface="ＭＳ Ｐゴシック" panose="020B0600070205080204" pitchFamily="34" charset="-128"/>
                <a:cs typeface="Arial" panose="020B0604020202020204" pitchFamily="34" charset="0"/>
              </a:rPr>
              <a:t>A thin rectangle in an object lifeline represents the time when the object is the controlling object in the system.</a:t>
            </a:r>
          </a:p>
          <a:p>
            <a:pPr>
              <a:lnSpc>
                <a:spcPct val="90000"/>
              </a:lnSpc>
            </a:pPr>
            <a:endParaRPr lang="en-US" sz="1700" dirty="0"/>
          </a:p>
        </p:txBody>
      </p:sp>
      <p:pic>
        <p:nvPicPr>
          <p:cNvPr id="6" name="Picture 5">
            <a:extLst>
              <a:ext uri="{FF2B5EF4-FFF2-40B4-BE49-F238E27FC236}">
                <a16:creationId xmlns:a16="http://schemas.microsoft.com/office/drawing/2014/main" id="{F9A62A48-F536-1F5F-192E-6BF0A765248A}"/>
              </a:ext>
            </a:extLst>
          </p:cNvPr>
          <p:cNvPicPr>
            <a:picLocks noChangeAspect="1"/>
          </p:cNvPicPr>
          <p:nvPr/>
        </p:nvPicPr>
        <p:blipFill>
          <a:blip r:embed="rId3"/>
          <a:stretch>
            <a:fillRect/>
          </a:stretch>
        </p:blipFill>
        <p:spPr>
          <a:xfrm>
            <a:off x="5786438" y="1970683"/>
            <a:ext cx="5603384" cy="338305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9295895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301D9-D3BD-519D-97FE-B739AB27170E}"/>
              </a:ext>
            </a:extLst>
          </p:cNvPr>
          <p:cNvSpPr>
            <a:spLocks noGrp="1"/>
          </p:cNvSpPr>
          <p:nvPr>
            <p:ph type="title"/>
          </p:nvPr>
        </p:nvSpPr>
        <p:spPr>
          <a:xfrm>
            <a:off x="825909" y="808055"/>
            <a:ext cx="3979205" cy="1453363"/>
          </a:xfrm>
        </p:spPr>
        <p:txBody>
          <a:bodyPr>
            <a:normAutofit/>
          </a:bodyPr>
          <a:lstStyle/>
          <a:p>
            <a:r>
              <a:rPr lang="en-US" dirty="0"/>
              <a:t>State diagrams</a:t>
            </a:r>
          </a:p>
        </p:txBody>
      </p:sp>
      <p:sp>
        <p:nvSpPr>
          <p:cNvPr id="3" name="Content Placeholder 2">
            <a:extLst>
              <a:ext uri="{FF2B5EF4-FFF2-40B4-BE49-F238E27FC236}">
                <a16:creationId xmlns:a16="http://schemas.microsoft.com/office/drawing/2014/main" id="{49FB38C1-1FBD-8159-0412-D68D85D53962}"/>
              </a:ext>
            </a:extLst>
          </p:cNvPr>
          <p:cNvSpPr>
            <a:spLocks noGrp="1"/>
          </p:cNvSpPr>
          <p:nvPr>
            <p:ph idx="1"/>
          </p:nvPr>
        </p:nvSpPr>
        <p:spPr>
          <a:xfrm>
            <a:off x="802178" y="2261420"/>
            <a:ext cx="4002936" cy="3637935"/>
          </a:xfrm>
        </p:spPr>
        <p:txBody>
          <a:bodyPr>
            <a:normAutofit/>
          </a:bodyPr>
          <a:lstStyle/>
          <a:p>
            <a:pPr eaLnBrk="1" hangingPunct="1">
              <a:buFont typeface="Wingdings" panose="05000000000000000000" pitchFamily="2" charset="2"/>
              <a:buChar char="²"/>
            </a:pPr>
            <a:r>
              <a:rPr lang="en-GB" altLang="en-US" dirty="0">
                <a:latin typeface="Arial" panose="020B0604020202020204" pitchFamily="34" charset="0"/>
                <a:ea typeface="ＭＳ Ｐゴシック" panose="020B0600070205080204" pitchFamily="34" charset="-128"/>
                <a:cs typeface="Arial" panose="020B0604020202020204" pitchFamily="34" charset="0"/>
              </a:rPr>
              <a:t>State diagrams are used to show how objects respond to different service requests and the state transitions triggered by these requests.</a:t>
            </a:r>
          </a:p>
          <a:p>
            <a:pPr eaLnBrk="1" hangingPunct="1">
              <a:buFont typeface="Wingdings" panose="05000000000000000000" pitchFamily="2" charset="2"/>
              <a:buChar char="²"/>
            </a:pPr>
            <a:r>
              <a:rPr lang="en-US" altLang="en-US" dirty="0">
                <a:latin typeface="Arial" panose="020B0604020202020204" pitchFamily="34" charset="0"/>
                <a:ea typeface="ＭＳ Ｐゴシック" panose="020B0600070205080204" pitchFamily="34" charset="-128"/>
                <a:cs typeface="Arial" panose="020B0604020202020204" pitchFamily="34" charset="0"/>
              </a:rPr>
              <a:t>State diagrams are useful high-level models of a system or an object’s run-time behavior. </a:t>
            </a:r>
          </a:p>
          <a:p>
            <a:endParaRPr lang="en-US" dirty="0"/>
          </a:p>
        </p:txBody>
      </p:sp>
      <p:pic>
        <p:nvPicPr>
          <p:cNvPr id="5" name="Picture 4">
            <a:extLst>
              <a:ext uri="{FF2B5EF4-FFF2-40B4-BE49-F238E27FC236}">
                <a16:creationId xmlns:a16="http://schemas.microsoft.com/office/drawing/2014/main" id="{9310187E-DC78-0519-3C94-BB001909BF70}"/>
              </a:ext>
            </a:extLst>
          </p:cNvPr>
          <p:cNvPicPr>
            <a:picLocks noChangeAspect="1"/>
          </p:cNvPicPr>
          <p:nvPr/>
        </p:nvPicPr>
        <p:blipFill>
          <a:blip r:embed="rId3"/>
          <a:stretch>
            <a:fillRect/>
          </a:stretch>
        </p:blipFill>
        <p:spPr>
          <a:xfrm>
            <a:off x="5289752" y="1763029"/>
            <a:ext cx="6095593" cy="363793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528095528"/>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33BCA-AB25-CCFD-F187-94288B2A8D21}"/>
              </a:ext>
            </a:extLst>
          </p:cNvPr>
          <p:cNvSpPr>
            <a:spLocks noGrp="1"/>
          </p:cNvSpPr>
          <p:nvPr>
            <p:ph type="title"/>
          </p:nvPr>
        </p:nvSpPr>
        <p:spPr/>
        <p:txBody>
          <a:bodyPr/>
          <a:lstStyle/>
          <a:p>
            <a:r>
              <a:rPr lang="en-US" dirty="0"/>
              <a:t>Design pattern</a:t>
            </a:r>
          </a:p>
        </p:txBody>
      </p:sp>
      <p:sp>
        <p:nvSpPr>
          <p:cNvPr id="3" name="Content Placeholder 2">
            <a:extLst>
              <a:ext uri="{FF2B5EF4-FFF2-40B4-BE49-F238E27FC236}">
                <a16:creationId xmlns:a16="http://schemas.microsoft.com/office/drawing/2014/main" id="{D162F50C-B0D0-258C-ED72-6F026769E022}"/>
              </a:ext>
            </a:extLst>
          </p:cNvPr>
          <p:cNvSpPr>
            <a:spLocks noGrp="1"/>
          </p:cNvSpPr>
          <p:nvPr>
            <p:ph idx="1"/>
          </p:nvPr>
        </p:nvSpPr>
        <p:spPr>
          <a:xfrm>
            <a:off x="685801" y="2142068"/>
            <a:ext cx="10131425" cy="3158596"/>
          </a:xfrm>
        </p:spPr>
        <p:txBody>
          <a:bodyPr/>
          <a:lstStyle/>
          <a:p>
            <a:pPr eaLnBrk="1" hangingPunct="1">
              <a:buFont typeface="Wingdings" panose="05000000000000000000" pitchFamily="2" charset="2"/>
              <a:buChar char="²"/>
            </a:pPr>
            <a:r>
              <a:rPr lang="en-GB" altLang="en-US" sz="2400" dirty="0">
                <a:ea typeface="ＭＳ Ｐゴシック" panose="020B0600070205080204" pitchFamily="34" charset="-128"/>
                <a:cs typeface="Arial" panose="020B0604020202020204" pitchFamily="34" charset="0"/>
              </a:rPr>
              <a:t>A </a:t>
            </a:r>
            <a:r>
              <a:rPr lang="en-GB" altLang="en-US" sz="2400" dirty="0">
                <a:solidFill>
                  <a:srgbClr val="00B0F0"/>
                </a:solidFill>
                <a:ea typeface="ＭＳ Ｐゴシック" panose="020B0600070205080204" pitchFamily="34" charset="-128"/>
                <a:cs typeface="Arial" panose="020B0604020202020204" pitchFamily="34" charset="0"/>
              </a:rPr>
              <a:t>design pattern </a:t>
            </a:r>
            <a:r>
              <a:rPr lang="en-GB" altLang="en-US" sz="2400" dirty="0">
                <a:ea typeface="ＭＳ Ｐゴシック" panose="020B0600070205080204" pitchFamily="34" charset="-128"/>
                <a:cs typeface="Arial" panose="020B0604020202020204" pitchFamily="34" charset="0"/>
              </a:rPr>
              <a:t>is a way of reusing abstract knowledge about a problem and its solution.</a:t>
            </a:r>
          </a:p>
          <a:p>
            <a:pPr eaLnBrk="1" hangingPunct="1">
              <a:buFont typeface="Wingdings" panose="05000000000000000000" pitchFamily="2" charset="2"/>
              <a:buChar char="²"/>
            </a:pPr>
            <a:r>
              <a:rPr lang="en-GB" altLang="en-US" sz="2400" dirty="0">
                <a:ea typeface="ＭＳ Ｐゴシック" panose="020B0600070205080204" pitchFamily="34" charset="-128"/>
                <a:cs typeface="Arial" panose="020B0604020202020204" pitchFamily="34" charset="0"/>
              </a:rPr>
              <a:t>A pattern is a description of the problem and the essence of its solution.</a:t>
            </a:r>
          </a:p>
          <a:p>
            <a:pPr eaLnBrk="1" hangingPunct="1">
              <a:buFont typeface="Wingdings" panose="05000000000000000000" pitchFamily="2" charset="2"/>
              <a:buChar char="²"/>
            </a:pPr>
            <a:r>
              <a:rPr lang="en-GB" altLang="en-US" sz="2400" dirty="0">
                <a:ea typeface="ＭＳ Ｐゴシック" panose="020B0600070205080204" pitchFamily="34" charset="-128"/>
                <a:cs typeface="Arial" panose="020B0604020202020204" pitchFamily="34" charset="0"/>
              </a:rPr>
              <a:t>It should be sufficiently abstract to be reused in different settings.</a:t>
            </a:r>
          </a:p>
          <a:p>
            <a:pPr eaLnBrk="1" hangingPunct="1">
              <a:buFont typeface="Wingdings" panose="05000000000000000000" pitchFamily="2" charset="2"/>
              <a:buChar char="²"/>
            </a:pPr>
            <a:r>
              <a:rPr lang="en-GB" altLang="en-US" sz="2400" dirty="0">
                <a:ea typeface="ＭＳ Ｐゴシック" panose="020B0600070205080204" pitchFamily="34" charset="-128"/>
                <a:cs typeface="Arial" panose="020B0604020202020204" pitchFamily="34" charset="0"/>
              </a:rPr>
              <a:t>Pattern descriptions usually make use of object-oriented characteristics such as inheritance and polymorphism.</a:t>
            </a:r>
          </a:p>
          <a:p>
            <a:endParaRPr lang="en-US" dirty="0"/>
          </a:p>
        </p:txBody>
      </p:sp>
    </p:spTree>
    <p:extLst>
      <p:ext uri="{BB962C8B-B14F-4D97-AF65-F5344CB8AC3E}">
        <p14:creationId xmlns:p14="http://schemas.microsoft.com/office/powerpoint/2010/main" val="3305619339"/>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BF793-D192-24DC-7482-0A4214D03750}"/>
              </a:ext>
            </a:extLst>
          </p:cNvPr>
          <p:cNvSpPr>
            <a:spLocks noGrp="1"/>
          </p:cNvSpPr>
          <p:nvPr>
            <p:ph type="title"/>
          </p:nvPr>
        </p:nvSpPr>
        <p:spPr/>
        <p:txBody>
          <a:bodyPr/>
          <a:lstStyle/>
          <a:p>
            <a:r>
              <a:rPr lang="en-US" dirty="0"/>
              <a:t>Pattern elements</a:t>
            </a:r>
          </a:p>
        </p:txBody>
      </p:sp>
      <p:sp>
        <p:nvSpPr>
          <p:cNvPr id="3" name="Content Placeholder 2">
            <a:extLst>
              <a:ext uri="{FF2B5EF4-FFF2-40B4-BE49-F238E27FC236}">
                <a16:creationId xmlns:a16="http://schemas.microsoft.com/office/drawing/2014/main" id="{702DD182-EB8B-1940-69FD-106B371A1198}"/>
              </a:ext>
            </a:extLst>
          </p:cNvPr>
          <p:cNvSpPr>
            <a:spLocks noGrp="1"/>
          </p:cNvSpPr>
          <p:nvPr>
            <p:ph idx="1"/>
          </p:nvPr>
        </p:nvSpPr>
        <p:spPr/>
        <p:txBody>
          <a:bodyPr>
            <a:normAutofit lnSpcReduction="10000"/>
          </a:bodyPr>
          <a:lstStyle/>
          <a:p>
            <a:pPr eaLnBrk="1" hangingPunct="1">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Name</a:t>
            </a:r>
          </a:p>
          <a:p>
            <a:pPr lvl="1" algn="just" eaLnBrk="1" hangingPunct="1">
              <a:buFont typeface="Wingdings" panose="05000000000000000000" pitchFamily="2" charset="2"/>
              <a:buChar char="§"/>
            </a:pPr>
            <a:r>
              <a:rPr lang="en-GB" altLang="en-US" sz="2200" dirty="0">
                <a:ea typeface="ＭＳ Ｐゴシック" panose="020B0600070205080204" pitchFamily="34" charset="-128"/>
                <a:cs typeface="Arial" panose="020B0604020202020204" pitchFamily="34" charset="0"/>
              </a:rPr>
              <a:t>A meaningful pattern identifier.</a:t>
            </a:r>
          </a:p>
          <a:p>
            <a:pPr algn="just" eaLnBrk="1" hangingPunct="1">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Problem description.</a:t>
            </a:r>
          </a:p>
          <a:p>
            <a:pPr algn="just" eaLnBrk="1" hangingPunct="1">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Solution description.</a:t>
            </a:r>
          </a:p>
          <a:p>
            <a:pPr lvl="1" algn="just" eaLnBrk="1" hangingPunct="1">
              <a:buFont typeface="Wingdings" panose="05000000000000000000" pitchFamily="2" charset="2"/>
              <a:buChar char="§"/>
            </a:pPr>
            <a:r>
              <a:rPr lang="en-GB" altLang="en-US" sz="2200" dirty="0">
                <a:ea typeface="ＭＳ Ｐゴシック" panose="020B0600070205080204" pitchFamily="34" charset="-128"/>
                <a:cs typeface="Arial" panose="020B0604020202020204" pitchFamily="34" charset="0"/>
              </a:rPr>
              <a:t>Not a concrete design but a template for a design solution that can be instantiated in different ways.</a:t>
            </a:r>
          </a:p>
          <a:p>
            <a:pPr algn="just" eaLnBrk="1" hangingPunct="1">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Consequences</a:t>
            </a:r>
          </a:p>
          <a:p>
            <a:pPr lvl="1" algn="just" eaLnBrk="1" hangingPunct="1">
              <a:buFont typeface="Wingdings" panose="05000000000000000000" pitchFamily="2" charset="2"/>
              <a:buChar char="§"/>
            </a:pPr>
            <a:r>
              <a:rPr lang="en-GB" altLang="en-US" sz="2200" dirty="0">
                <a:ea typeface="ＭＳ Ｐゴシック" panose="020B0600070205080204" pitchFamily="34" charset="-128"/>
                <a:cs typeface="Arial" panose="020B0604020202020204" pitchFamily="34" charset="0"/>
              </a:rPr>
              <a:t>The results and trade-offs of applying the pattern.</a:t>
            </a:r>
          </a:p>
          <a:p>
            <a:endParaRPr lang="en-US" dirty="0"/>
          </a:p>
        </p:txBody>
      </p:sp>
    </p:spTree>
    <p:extLst>
      <p:ext uri="{BB962C8B-B14F-4D97-AF65-F5344CB8AC3E}">
        <p14:creationId xmlns:p14="http://schemas.microsoft.com/office/powerpoint/2010/main" val="3871137223"/>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8382B-E647-63B5-A311-AC594D1FF26F}"/>
              </a:ext>
            </a:extLst>
          </p:cNvPr>
          <p:cNvSpPr>
            <a:spLocks noGrp="1"/>
          </p:cNvSpPr>
          <p:nvPr>
            <p:ph type="title"/>
          </p:nvPr>
        </p:nvSpPr>
        <p:spPr>
          <a:xfrm>
            <a:off x="685801" y="609600"/>
            <a:ext cx="10131425" cy="1162051"/>
          </a:xfrm>
        </p:spPr>
        <p:txBody>
          <a:bodyPr/>
          <a:lstStyle/>
          <a:p>
            <a:r>
              <a:rPr lang="en-US" dirty="0"/>
              <a:t>The Observer pattern</a:t>
            </a:r>
          </a:p>
        </p:txBody>
      </p:sp>
      <p:sp>
        <p:nvSpPr>
          <p:cNvPr id="3" name="Content Placeholder 2">
            <a:extLst>
              <a:ext uri="{FF2B5EF4-FFF2-40B4-BE49-F238E27FC236}">
                <a16:creationId xmlns:a16="http://schemas.microsoft.com/office/drawing/2014/main" id="{446E0E16-A1D3-5F83-D4FB-19282D44FC63}"/>
              </a:ext>
            </a:extLst>
          </p:cNvPr>
          <p:cNvSpPr>
            <a:spLocks noGrp="1"/>
          </p:cNvSpPr>
          <p:nvPr>
            <p:ph idx="1"/>
          </p:nvPr>
        </p:nvSpPr>
        <p:spPr>
          <a:xfrm>
            <a:off x="685801" y="1771651"/>
            <a:ext cx="10131425" cy="5500687"/>
          </a:xfrm>
        </p:spPr>
        <p:txBody>
          <a:bodyPr>
            <a:noAutofit/>
          </a:bodyPr>
          <a:lstStyle/>
          <a:p>
            <a:pPr eaLnBrk="1" hangingPunct="1">
              <a:lnSpc>
                <a:spcPct val="90000"/>
              </a:lnSpc>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Name</a:t>
            </a:r>
          </a:p>
          <a:p>
            <a:pPr lvl="1" eaLnBrk="1" hangingPunct="1">
              <a:lnSpc>
                <a:spcPct val="90000"/>
              </a:lnSpc>
              <a:buFont typeface="Wingdings" panose="05000000000000000000" pitchFamily="2" charset="2"/>
              <a:buChar char="§"/>
            </a:pPr>
            <a:r>
              <a:rPr lang="en-GB" altLang="en-US" sz="2200" dirty="0">
                <a:ea typeface="ＭＳ Ｐゴシック" panose="020B0600070205080204" pitchFamily="34" charset="-128"/>
                <a:cs typeface="Arial" panose="020B0604020202020204" pitchFamily="34" charset="0"/>
              </a:rPr>
              <a:t>Observer.</a:t>
            </a:r>
          </a:p>
          <a:p>
            <a:pPr eaLnBrk="1" hangingPunct="1">
              <a:lnSpc>
                <a:spcPct val="90000"/>
              </a:lnSpc>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Description</a:t>
            </a:r>
          </a:p>
          <a:p>
            <a:pPr lvl="1" eaLnBrk="1" hangingPunct="1">
              <a:lnSpc>
                <a:spcPct val="90000"/>
              </a:lnSpc>
              <a:buFont typeface="Wingdings" panose="05000000000000000000" pitchFamily="2" charset="2"/>
              <a:buChar char="§"/>
            </a:pPr>
            <a:r>
              <a:rPr lang="en-GB" altLang="en-US" sz="2200" dirty="0">
                <a:ea typeface="ＭＳ Ｐゴシック" panose="020B0600070205080204" pitchFamily="34" charset="-128"/>
                <a:cs typeface="Arial" panose="020B0604020202020204" pitchFamily="34" charset="0"/>
              </a:rPr>
              <a:t>Separates the display of object state from the object itself.</a:t>
            </a:r>
          </a:p>
          <a:p>
            <a:pPr eaLnBrk="1" hangingPunct="1">
              <a:lnSpc>
                <a:spcPct val="90000"/>
              </a:lnSpc>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Problem description</a:t>
            </a:r>
          </a:p>
          <a:p>
            <a:pPr lvl="1" eaLnBrk="1" hangingPunct="1">
              <a:lnSpc>
                <a:spcPct val="90000"/>
              </a:lnSpc>
              <a:buFont typeface="Wingdings" panose="05000000000000000000" pitchFamily="2" charset="2"/>
              <a:buChar char="§"/>
            </a:pPr>
            <a:r>
              <a:rPr lang="en-GB" altLang="en-US" sz="2200" dirty="0">
                <a:ea typeface="ＭＳ Ｐゴシック" panose="020B0600070205080204" pitchFamily="34" charset="-128"/>
                <a:cs typeface="Arial" panose="020B0604020202020204" pitchFamily="34" charset="0"/>
              </a:rPr>
              <a:t>Used when multiple displays of state are needed.</a:t>
            </a:r>
          </a:p>
          <a:p>
            <a:pPr eaLnBrk="1" hangingPunct="1">
              <a:lnSpc>
                <a:spcPct val="90000"/>
              </a:lnSpc>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Solution description</a:t>
            </a:r>
          </a:p>
          <a:p>
            <a:pPr lvl="1" eaLnBrk="1" hangingPunct="1">
              <a:lnSpc>
                <a:spcPct val="90000"/>
              </a:lnSpc>
              <a:buFont typeface="Wingdings" panose="05000000000000000000" pitchFamily="2" charset="2"/>
              <a:buChar char="§"/>
            </a:pPr>
            <a:r>
              <a:rPr lang="en-GB" altLang="en-US" sz="2200" dirty="0">
                <a:ea typeface="ＭＳ Ｐゴシック" panose="020B0600070205080204" pitchFamily="34" charset="-128"/>
                <a:cs typeface="Arial" panose="020B0604020202020204" pitchFamily="34" charset="0"/>
              </a:rPr>
              <a:t>See slide with UML description.</a:t>
            </a:r>
          </a:p>
          <a:p>
            <a:pPr eaLnBrk="1" hangingPunct="1">
              <a:lnSpc>
                <a:spcPct val="90000"/>
              </a:lnSpc>
              <a:buFont typeface="Wingdings" panose="05000000000000000000" pitchFamily="2" charset="2"/>
              <a:buChar char="²"/>
            </a:pPr>
            <a:r>
              <a:rPr lang="en-GB" altLang="en-US" sz="2200" dirty="0">
                <a:ea typeface="ＭＳ Ｐゴシック" panose="020B0600070205080204" pitchFamily="34" charset="-128"/>
                <a:cs typeface="Arial" panose="020B0604020202020204" pitchFamily="34" charset="0"/>
              </a:rPr>
              <a:t>Consequences</a:t>
            </a:r>
          </a:p>
          <a:p>
            <a:pPr lvl="1" eaLnBrk="1" hangingPunct="1">
              <a:lnSpc>
                <a:spcPct val="90000"/>
              </a:lnSpc>
              <a:buFont typeface="Wingdings" panose="05000000000000000000" pitchFamily="2" charset="2"/>
              <a:buChar char="§"/>
            </a:pPr>
            <a:r>
              <a:rPr lang="en-GB" altLang="en-US" sz="2200" dirty="0">
                <a:ea typeface="ＭＳ Ｐゴシック" panose="020B0600070205080204" pitchFamily="34" charset="-128"/>
                <a:cs typeface="Arial" panose="020B0604020202020204" pitchFamily="34" charset="0"/>
              </a:rPr>
              <a:t>Optimizations to enhance display performance are impractical</a:t>
            </a:r>
            <a:r>
              <a:rPr lang="en-GB" altLang="en-US" sz="2400" dirty="0">
                <a:ea typeface="ＭＳ Ｐゴシック" panose="020B0600070205080204" pitchFamily="34" charset="-128"/>
                <a:cs typeface="Arial" panose="020B0604020202020204" pitchFamily="34" charset="0"/>
              </a:rPr>
              <a:t>.</a:t>
            </a:r>
          </a:p>
          <a:p>
            <a:endParaRPr lang="en-US" sz="2400" dirty="0"/>
          </a:p>
        </p:txBody>
      </p:sp>
    </p:spTree>
    <p:extLst>
      <p:ext uri="{BB962C8B-B14F-4D97-AF65-F5344CB8AC3E}">
        <p14:creationId xmlns:p14="http://schemas.microsoft.com/office/powerpoint/2010/main" val="289991992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48A66-559B-4514-0878-3B3B1B6E019D}"/>
              </a:ext>
            </a:extLst>
          </p:cNvPr>
          <p:cNvSpPr>
            <a:spLocks noGrp="1"/>
          </p:cNvSpPr>
          <p:nvPr>
            <p:ph type="title"/>
          </p:nvPr>
        </p:nvSpPr>
        <p:spPr/>
        <p:txBody>
          <a:bodyPr/>
          <a:lstStyle/>
          <a:p>
            <a:r>
              <a:rPr lang="en-US" dirty="0"/>
              <a:t>Design problems</a:t>
            </a:r>
          </a:p>
        </p:txBody>
      </p:sp>
      <p:sp>
        <p:nvSpPr>
          <p:cNvPr id="3" name="Content Placeholder 2">
            <a:extLst>
              <a:ext uri="{FF2B5EF4-FFF2-40B4-BE49-F238E27FC236}">
                <a16:creationId xmlns:a16="http://schemas.microsoft.com/office/drawing/2014/main" id="{FBBBB980-CD13-4C52-2844-EB7BC3078888}"/>
              </a:ext>
            </a:extLst>
          </p:cNvPr>
          <p:cNvSpPr>
            <a:spLocks noGrp="1"/>
          </p:cNvSpPr>
          <p:nvPr>
            <p:ph idx="1"/>
          </p:nvPr>
        </p:nvSpPr>
        <p:spPr>
          <a:xfrm>
            <a:off x="685801" y="2142067"/>
            <a:ext cx="10131425" cy="4287308"/>
          </a:xfrm>
        </p:spPr>
        <p:txBody>
          <a:bodyPr>
            <a:normAutofit/>
          </a:bodyPr>
          <a:lstStyle/>
          <a:p>
            <a:pPr algn="just"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To use patterns in your design, you need to recognize that any design problem you are facing may have an associated pattern that can be applied. </a:t>
            </a:r>
          </a:p>
          <a:p>
            <a:pPr lvl="1" algn="just" eaLnBrk="1" hangingPunct="1">
              <a:buFont typeface="Wingdings" panose="05000000000000000000" pitchFamily="2" charset="2"/>
              <a:buChar char="§"/>
            </a:pPr>
            <a:r>
              <a:rPr lang="en-US" altLang="en-US" sz="2200" dirty="0">
                <a:ea typeface="ＭＳ Ｐゴシック" panose="020B0600070205080204" pitchFamily="34" charset="-128"/>
                <a:cs typeface="Arial" panose="020B0604020202020204" pitchFamily="34" charset="0"/>
              </a:rPr>
              <a:t>Tell several objects that the state of some other object has changed (Observer pattern).</a:t>
            </a:r>
            <a:endParaRPr lang="en-GB" altLang="en-US" sz="2200" dirty="0">
              <a:ea typeface="ＭＳ Ｐゴシック" panose="020B0600070205080204" pitchFamily="34" charset="-128"/>
              <a:cs typeface="Arial" panose="020B0604020202020204" pitchFamily="34" charset="0"/>
            </a:endParaRPr>
          </a:p>
          <a:p>
            <a:pPr lvl="1" algn="just" eaLnBrk="1" hangingPunct="1">
              <a:buFont typeface="Wingdings" panose="05000000000000000000" pitchFamily="2" charset="2"/>
              <a:buChar char="§"/>
            </a:pPr>
            <a:r>
              <a:rPr lang="en-US" altLang="en-US" sz="2200" dirty="0">
                <a:ea typeface="ＭＳ Ｐゴシック" panose="020B0600070205080204" pitchFamily="34" charset="-128"/>
                <a:cs typeface="Arial" panose="020B0604020202020204" pitchFamily="34" charset="0"/>
              </a:rPr>
              <a:t>Tidy up the interfaces to a number of related objects that have often been developed incrementally (Façade pattern).</a:t>
            </a:r>
            <a:endParaRPr lang="en-GB" altLang="en-US" sz="2200" dirty="0">
              <a:ea typeface="ＭＳ Ｐゴシック" panose="020B0600070205080204" pitchFamily="34" charset="-128"/>
              <a:cs typeface="Arial" panose="020B0604020202020204" pitchFamily="34" charset="0"/>
            </a:endParaRPr>
          </a:p>
          <a:p>
            <a:pPr lvl="1" algn="just" eaLnBrk="1" hangingPunct="1">
              <a:buFont typeface="Wingdings" panose="05000000000000000000" pitchFamily="2" charset="2"/>
              <a:buChar char="§"/>
            </a:pPr>
            <a:r>
              <a:rPr lang="en-US" altLang="en-US" sz="2200" dirty="0">
                <a:ea typeface="ＭＳ Ｐゴシック" panose="020B0600070205080204" pitchFamily="34" charset="-128"/>
                <a:cs typeface="Arial" panose="020B0604020202020204" pitchFamily="34" charset="0"/>
              </a:rPr>
              <a:t>Provide a standard way of accessing the elements in a collection, irrespective of how that collection is implemented (Iterator pattern).</a:t>
            </a:r>
            <a:endParaRPr lang="en-GB" altLang="en-US" sz="2200" dirty="0">
              <a:ea typeface="ＭＳ Ｐゴシック" panose="020B0600070205080204" pitchFamily="34" charset="-128"/>
              <a:cs typeface="Arial" panose="020B0604020202020204" pitchFamily="34" charset="0"/>
            </a:endParaRPr>
          </a:p>
          <a:p>
            <a:pPr lvl="1" algn="just" eaLnBrk="1" hangingPunct="1">
              <a:buFont typeface="Wingdings" panose="05000000000000000000" pitchFamily="2" charset="2"/>
              <a:buChar char="§"/>
            </a:pPr>
            <a:r>
              <a:rPr lang="en-US" altLang="en-US" sz="2200" dirty="0">
                <a:ea typeface="ＭＳ Ｐゴシック" panose="020B0600070205080204" pitchFamily="34" charset="-128"/>
                <a:cs typeface="Arial" panose="020B0604020202020204" pitchFamily="34" charset="0"/>
              </a:rPr>
              <a:t>Allow for the possibility of extending the functionality of an existing class at run-time (Decorator pattern).</a:t>
            </a:r>
            <a:endParaRPr lang="en-GB" altLang="en-US" sz="2200" dirty="0">
              <a:ea typeface="ＭＳ Ｐゴシック" panose="020B0600070205080204" pitchFamily="34" charset="-128"/>
              <a:cs typeface="Arial" panose="020B0604020202020204" pitchFamily="34" charset="0"/>
            </a:endParaRPr>
          </a:p>
          <a:p>
            <a:endParaRPr lang="en-US" dirty="0"/>
          </a:p>
        </p:txBody>
      </p:sp>
    </p:spTree>
    <p:extLst>
      <p:ext uri="{BB962C8B-B14F-4D97-AF65-F5344CB8AC3E}">
        <p14:creationId xmlns:p14="http://schemas.microsoft.com/office/powerpoint/2010/main" val="305741267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0EC8-2AEE-B42E-34EC-153674181F04}"/>
              </a:ext>
            </a:extLst>
          </p:cNvPr>
          <p:cNvSpPr>
            <a:spLocks noGrp="1"/>
          </p:cNvSpPr>
          <p:nvPr>
            <p:ph type="title"/>
          </p:nvPr>
        </p:nvSpPr>
        <p:spPr/>
        <p:txBody>
          <a:bodyPr/>
          <a:lstStyle/>
          <a:p>
            <a:r>
              <a:rPr lang="en-US" dirty="0"/>
              <a:t>Implementation issues</a:t>
            </a:r>
          </a:p>
        </p:txBody>
      </p:sp>
      <p:sp>
        <p:nvSpPr>
          <p:cNvPr id="3" name="Content Placeholder 2">
            <a:extLst>
              <a:ext uri="{FF2B5EF4-FFF2-40B4-BE49-F238E27FC236}">
                <a16:creationId xmlns:a16="http://schemas.microsoft.com/office/drawing/2014/main" id="{CC97AA3D-5852-9FAF-92B9-CC281195F671}"/>
              </a:ext>
            </a:extLst>
          </p:cNvPr>
          <p:cNvSpPr>
            <a:spLocks noGrp="1"/>
          </p:cNvSpPr>
          <p:nvPr>
            <p:ph idx="1"/>
          </p:nvPr>
        </p:nvSpPr>
        <p:spPr>
          <a:xfrm>
            <a:off x="685801" y="2142067"/>
            <a:ext cx="10131425" cy="3915833"/>
          </a:xfrm>
        </p:spPr>
        <p:txBody>
          <a:bodyPr>
            <a:normAutofit/>
          </a:bodyPr>
          <a:lstStyle/>
          <a:p>
            <a:pPr lvl="1" algn="just" eaLnBrk="1" hangingPunct="1">
              <a:buFont typeface="Wingdings" panose="05000000000000000000" pitchFamily="2" charset="2"/>
              <a:buChar char="§"/>
            </a:pPr>
            <a:r>
              <a:rPr lang="en-US" altLang="en-US" sz="2200" dirty="0">
                <a:solidFill>
                  <a:srgbClr val="C00000"/>
                </a:solidFill>
                <a:ea typeface="ＭＳ Ｐゴシック" panose="020B0600070205080204" pitchFamily="34" charset="-128"/>
                <a:cs typeface="Arial" panose="020B0604020202020204" pitchFamily="34" charset="0"/>
              </a:rPr>
              <a:t>Reuse</a:t>
            </a:r>
            <a:r>
              <a:rPr lang="en-US" altLang="en-US" sz="2200" dirty="0">
                <a:solidFill>
                  <a:srgbClr val="FF0000"/>
                </a:solidFill>
                <a:ea typeface="ＭＳ Ｐゴシック" panose="020B0600070205080204" pitchFamily="34" charset="-128"/>
                <a:cs typeface="Arial" panose="020B0604020202020204" pitchFamily="34" charset="0"/>
              </a:rPr>
              <a:t> </a:t>
            </a:r>
            <a:r>
              <a:rPr lang="en-US" altLang="en-US" sz="2200" dirty="0">
                <a:ea typeface="ＭＳ Ｐゴシック" panose="020B0600070205080204" pitchFamily="34" charset="-128"/>
                <a:cs typeface="Arial" panose="020B0604020202020204" pitchFamily="34" charset="0"/>
              </a:rPr>
              <a:t>Most modern software is constructed by reusing existing components or systems. When you are developing software, you should make as much use as possible of existing code.</a:t>
            </a:r>
            <a:endParaRPr lang="en-GB" altLang="en-US" sz="2200" dirty="0">
              <a:ea typeface="ＭＳ Ｐゴシック" panose="020B0600070205080204" pitchFamily="34" charset="-128"/>
              <a:cs typeface="Arial" panose="020B0604020202020204" pitchFamily="34" charset="0"/>
            </a:endParaRPr>
          </a:p>
          <a:p>
            <a:pPr lvl="1" algn="just" eaLnBrk="1" hangingPunct="1">
              <a:buFont typeface="Wingdings" panose="05000000000000000000" pitchFamily="2" charset="2"/>
              <a:buChar char="§"/>
            </a:pPr>
            <a:r>
              <a:rPr lang="en-US" altLang="en-US" sz="2200" dirty="0">
                <a:solidFill>
                  <a:srgbClr val="C00000"/>
                </a:solidFill>
                <a:ea typeface="ＭＳ Ｐゴシック" panose="020B0600070205080204" pitchFamily="34" charset="-128"/>
                <a:cs typeface="Arial" panose="020B0604020202020204" pitchFamily="34" charset="0"/>
              </a:rPr>
              <a:t>Configuration management </a:t>
            </a:r>
            <a:r>
              <a:rPr lang="en-US" altLang="en-US" sz="2200" dirty="0">
                <a:ea typeface="ＭＳ Ｐゴシック" panose="020B0600070205080204" pitchFamily="34" charset="-128"/>
                <a:cs typeface="Arial" panose="020B0604020202020204" pitchFamily="34" charset="0"/>
              </a:rPr>
              <a:t>During the development process, you have to keep track of the many different versions of each software component in a configuration management system.</a:t>
            </a:r>
            <a:endParaRPr lang="en-GB" altLang="en-US" sz="2200" dirty="0">
              <a:ea typeface="ＭＳ Ｐゴシック" panose="020B0600070205080204" pitchFamily="34" charset="-128"/>
              <a:cs typeface="Arial" panose="020B0604020202020204" pitchFamily="34" charset="0"/>
            </a:endParaRPr>
          </a:p>
          <a:p>
            <a:pPr lvl="1" algn="just" eaLnBrk="1" hangingPunct="1">
              <a:buFont typeface="Wingdings" panose="05000000000000000000" pitchFamily="2" charset="2"/>
              <a:buChar char="§"/>
            </a:pPr>
            <a:r>
              <a:rPr lang="en-US" altLang="en-US" sz="2200" dirty="0">
                <a:solidFill>
                  <a:srgbClr val="C00000"/>
                </a:solidFill>
                <a:ea typeface="ＭＳ Ｐゴシック" panose="020B0600070205080204" pitchFamily="34" charset="-128"/>
                <a:cs typeface="Arial" panose="020B0604020202020204" pitchFamily="34" charset="0"/>
              </a:rPr>
              <a:t>Host-target development </a:t>
            </a:r>
            <a:r>
              <a:rPr lang="en-US" altLang="en-US" sz="2200" dirty="0">
                <a:ea typeface="ＭＳ Ｐゴシック" panose="020B0600070205080204" pitchFamily="34" charset="-128"/>
                <a:cs typeface="Arial" panose="020B0604020202020204" pitchFamily="34" charset="0"/>
              </a:rPr>
              <a:t>Production software does not usually execute on the same computer as the software development environment. Rather, you develop it on one computer (the host system) and execute it on a separate computer (the target system).</a:t>
            </a:r>
            <a:r>
              <a:rPr lang="en-GB" altLang="en-US" sz="2200" dirty="0">
                <a:ea typeface="ＭＳ Ｐゴシック" panose="020B0600070205080204" pitchFamily="34" charset="-128"/>
                <a:cs typeface="Arial" panose="020B0604020202020204" pitchFamily="34" charset="0"/>
              </a:rPr>
              <a:t> </a:t>
            </a:r>
            <a:endParaRPr lang="en-US" altLang="en-US" sz="2200" dirty="0">
              <a:ea typeface="ＭＳ Ｐゴシック" panose="020B0600070205080204" pitchFamily="34" charset="-128"/>
              <a:cs typeface="Arial" panose="020B0604020202020204" pitchFamily="34" charset="0"/>
            </a:endParaRPr>
          </a:p>
          <a:p>
            <a:endParaRPr lang="en-US" dirty="0"/>
          </a:p>
        </p:txBody>
      </p:sp>
    </p:spTree>
    <p:extLst>
      <p:ext uri="{BB962C8B-B14F-4D97-AF65-F5344CB8AC3E}">
        <p14:creationId xmlns:p14="http://schemas.microsoft.com/office/powerpoint/2010/main" val="1357915880"/>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D7486-C309-B353-6604-2FD81CDE1352}"/>
              </a:ext>
            </a:extLst>
          </p:cNvPr>
          <p:cNvSpPr>
            <a:spLocks noGrp="1"/>
          </p:cNvSpPr>
          <p:nvPr>
            <p:ph type="title"/>
          </p:nvPr>
        </p:nvSpPr>
        <p:spPr/>
        <p:txBody>
          <a:bodyPr/>
          <a:lstStyle/>
          <a:p>
            <a:r>
              <a:rPr lang="en-US" dirty="0"/>
              <a:t>Reuse</a:t>
            </a:r>
          </a:p>
        </p:txBody>
      </p:sp>
      <p:sp>
        <p:nvSpPr>
          <p:cNvPr id="3" name="Content Placeholder 2">
            <a:extLst>
              <a:ext uri="{FF2B5EF4-FFF2-40B4-BE49-F238E27FC236}">
                <a16:creationId xmlns:a16="http://schemas.microsoft.com/office/drawing/2014/main" id="{5058ADA9-1570-5478-C35A-35A68B7B8531}"/>
              </a:ext>
            </a:extLst>
          </p:cNvPr>
          <p:cNvSpPr>
            <a:spLocks noGrp="1"/>
          </p:cNvSpPr>
          <p:nvPr>
            <p:ph idx="1"/>
          </p:nvPr>
        </p:nvSpPr>
        <p:spPr/>
        <p:txBody>
          <a:bodyPr/>
          <a:lstStyle/>
          <a:p>
            <a:pPr algn="just"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From the 1960s to the 1990s, most new software was developed from scratch, by writing all code in a high-level programming language. </a:t>
            </a:r>
          </a:p>
          <a:p>
            <a:pPr lvl="1" algn="just" eaLnBrk="1" hangingPunct="1">
              <a:buFont typeface="Wingdings" panose="05000000000000000000" pitchFamily="2" charset="2"/>
              <a:buChar char="§"/>
            </a:pPr>
            <a:r>
              <a:rPr lang="en-US" altLang="en-US" sz="2200" dirty="0">
                <a:ea typeface="ＭＳ Ｐゴシック" panose="020B0600070205080204" pitchFamily="34" charset="-128"/>
                <a:cs typeface="Arial" panose="020B0604020202020204" pitchFamily="34" charset="0"/>
              </a:rPr>
              <a:t>The only significant reuse or software was the reuse of functions and objects in programming language libraries. </a:t>
            </a:r>
          </a:p>
          <a:p>
            <a:pPr algn="just"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Costs and schedule pressure mean that this approach became increasingly unviable, especially for commercial and Internet-based systems. </a:t>
            </a:r>
          </a:p>
          <a:p>
            <a:pPr algn="just"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An approach to development based around the reuse of existing software emerged and is now generally used for business and scientific software. </a:t>
            </a:r>
            <a:endParaRPr lang="en-GB" altLang="en-US" sz="2200" dirty="0">
              <a:ea typeface="ＭＳ Ｐゴシック" panose="020B0600070205080204" pitchFamily="34" charset="-128"/>
              <a:cs typeface="Arial" panose="020B0604020202020204" pitchFamily="34" charset="0"/>
            </a:endParaRPr>
          </a:p>
          <a:p>
            <a:endParaRPr lang="en-US" dirty="0"/>
          </a:p>
        </p:txBody>
      </p:sp>
    </p:spTree>
    <p:extLst>
      <p:ext uri="{BB962C8B-B14F-4D97-AF65-F5344CB8AC3E}">
        <p14:creationId xmlns:p14="http://schemas.microsoft.com/office/powerpoint/2010/main" val="62406861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B01F7-7004-25FA-696B-43FACB88ED44}"/>
              </a:ext>
            </a:extLst>
          </p:cNvPr>
          <p:cNvSpPr>
            <a:spLocks noGrp="1"/>
          </p:cNvSpPr>
          <p:nvPr>
            <p:ph type="ctrTitle"/>
          </p:nvPr>
        </p:nvSpPr>
        <p:spPr>
          <a:xfrm>
            <a:off x="1375983" y="2029881"/>
            <a:ext cx="9440034" cy="1202260"/>
          </a:xfrm>
        </p:spPr>
        <p:txBody>
          <a:bodyPr>
            <a:normAutofit/>
          </a:bodyPr>
          <a:lstStyle/>
          <a:p>
            <a:r>
              <a:rPr lang="en-US" dirty="0"/>
              <a:t>Design and Implementation</a:t>
            </a:r>
          </a:p>
        </p:txBody>
      </p:sp>
      <p:sp>
        <p:nvSpPr>
          <p:cNvPr id="3" name="Subtitle 2">
            <a:extLst>
              <a:ext uri="{FF2B5EF4-FFF2-40B4-BE49-F238E27FC236}">
                <a16:creationId xmlns:a16="http://schemas.microsoft.com/office/drawing/2014/main" id="{B7686708-F8EE-C5E9-0761-3C2DB281F1FC}"/>
              </a:ext>
            </a:extLst>
          </p:cNvPr>
          <p:cNvSpPr>
            <a:spLocks noGrp="1"/>
          </p:cNvSpPr>
          <p:nvPr>
            <p:ph type="subTitle" idx="1"/>
          </p:nvPr>
        </p:nvSpPr>
        <p:spPr>
          <a:xfrm>
            <a:off x="1113518" y="3625860"/>
            <a:ext cx="9440034" cy="2160578"/>
          </a:xfrm>
        </p:spPr>
        <p:txBody>
          <a:bodyPr>
            <a:noAutofit/>
          </a:bodyPr>
          <a:lstStyle/>
          <a:p>
            <a:pPr algn="l"/>
            <a:r>
              <a:rPr lang="en-US" sz="2400" dirty="0"/>
              <a:t>Presented By:</a:t>
            </a:r>
          </a:p>
          <a:p>
            <a:pPr algn="l"/>
            <a:r>
              <a:rPr lang="en-US" sz="2400" dirty="0"/>
              <a:t>Rana Shoaib(12275)</a:t>
            </a:r>
          </a:p>
          <a:p>
            <a:pPr algn="l"/>
            <a:r>
              <a:rPr lang="en-US" sz="2400" dirty="0"/>
              <a:t>Muhammad Hashir Waheed(12274)</a:t>
            </a:r>
          </a:p>
          <a:p>
            <a:pPr algn="l"/>
            <a:r>
              <a:rPr lang="en-US" sz="2400" dirty="0"/>
              <a:t>Zohaib Hassan(12276)</a:t>
            </a:r>
          </a:p>
        </p:txBody>
      </p:sp>
    </p:spTree>
    <p:extLst>
      <p:ext uri="{BB962C8B-B14F-4D97-AF65-F5344CB8AC3E}">
        <p14:creationId xmlns:p14="http://schemas.microsoft.com/office/powerpoint/2010/main" val="161518057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AE93D-2C3F-D125-2BB5-C22439BFEF7A}"/>
              </a:ext>
            </a:extLst>
          </p:cNvPr>
          <p:cNvSpPr>
            <a:spLocks noGrp="1"/>
          </p:cNvSpPr>
          <p:nvPr>
            <p:ph type="title"/>
          </p:nvPr>
        </p:nvSpPr>
        <p:spPr/>
        <p:txBody>
          <a:bodyPr/>
          <a:lstStyle/>
          <a:p>
            <a:r>
              <a:rPr lang="en-US" dirty="0"/>
              <a:t>Reuse levels</a:t>
            </a:r>
          </a:p>
        </p:txBody>
      </p:sp>
      <p:sp>
        <p:nvSpPr>
          <p:cNvPr id="3" name="Content Placeholder 2">
            <a:extLst>
              <a:ext uri="{FF2B5EF4-FFF2-40B4-BE49-F238E27FC236}">
                <a16:creationId xmlns:a16="http://schemas.microsoft.com/office/drawing/2014/main" id="{B88A66E1-4948-F827-E0A1-94A3BD1F292F}"/>
              </a:ext>
            </a:extLst>
          </p:cNvPr>
          <p:cNvSpPr>
            <a:spLocks noGrp="1"/>
          </p:cNvSpPr>
          <p:nvPr>
            <p:ph idx="1"/>
          </p:nvPr>
        </p:nvSpPr>
        <p:spPr/>
        <p:txBody>
          <a:bodyPr>
            <a:normAutofit fontScale="85000" lnSpcReduction="20000"/>
          </a:bodyPr>
          <a:lstStyle/>
          <a:p>
            <a:pPr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The </a:t>
            </a:r>
            <a:r>
              <a:rPr lang="en-US" altLang="en-US" sz="2200" dirty="0">
                <a:solidFill>
                  <a:srgbClr val="00B0F0"/>
                </a:solidFill>
                <a:ea typeface="ＭＳ Ｐゴシック" panose="020B0600070205080204" pitchFamily="34" charset="-128"/>
                <a:cs typeface="Arial" panose="020B0604020202020204" pitchFamily="34" charset="0"/>
              </a:rPr>
              <a:t>abstraction level </a:t>
            </a:r>
          </a:p>
          <a:p>
            <a:pPr lvl="1" eaLnBrk="1" hangingPunct="1">
              <a:buFont typeface="Wingdings" panose="05000000000000000000" pitchFamily="2" charset="2"/>
              <a:buChar char="§"/>
            </a:pPr>
            <a:r>
              <a:rPr lang="en-US" altLang="en-US" sz="2200" dirty="0">
                <a:ea typeface="ＭＳ Ｐゴシック" panose="020B0600070205080204" pitchFamily="34" charset="-128"/>
                <a:cs typeface="Arial" panose="020B0604020202020204" pitchFamily="34" charset="0"/>
              </a:rPr>
              <a:t>At this level, you don’t reuse software directly but use knowledge of successful abstractions in the design of your software. </a:t>
            </a:r>
            <a:endParaRPr lang="en-GB" altLang="en-US" sz="2200" dirty="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The </a:t>
            </a:r>
            <a:r>
              <a:rPr lang="en-US" altLang="en-US" sz="2200" dirty="0">
                <a:solidFill>
                  <a:srgbClr val="00B0F0"/>
                </a:solidFill>
                <a:ea typeface="ＭＳ Ｐゴシック" panose="020B0600070205080204" pitchFamily="34" charset="-128"/>
                <a:cs typeface="Arial" panose="020B0604020202020204" pitchFamily="34" charset="0"/>
              </a:rPr>
              <a:t>object level </a:t>
            </a:r>
          </a:p>
          <a:p>
            <a:pPr lvl="1" eaLnBrk="1" hangingPunct="1">
              <a:buFont typeface="Wingdings" panose="05000000000000000000" pitchFamily="2" charset="2"/>
              <a:buChar char="§"/>
            </a:pPr>
            <a:r>
              <a:rPr lang="en-US" altLang="en-US" sz="2200" dirty="0">
                <a:ea typeface="ＭＳ Ｐゴシック" panose="020B0600070205080204" pitchFamily="34" charset="-128"/>
                <a:cs typeface="Arial" panose="020B0604020202020204" pitchFamily="34" charset="0"/>
              </a:rPr>
              <a:t>At this level, you directly reuse objects from a library rather than writing the code yourself. </a:t>
            </a:r>
            <a:endParaRPr lang="en-GB" altLang="en-US" sz="2200" dirty="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The </a:t>
            </a:r>
            <a:r>
              <a:rPr lang="en-US" altLang="en-US" sz="2200" dirty="0">
                <a:solidFill>
                  <a:srgbClr val="00B0F0"/>
                </a:solidFill>
                <a:ea typeface="ＭＳ Ｐゴシック" panose="020B0600070205080204" pitchFamily="34" charset="-128"/>
                <a:cs typeface="Arial" panose="020B0604020202020204" pitchFamily="34" charset="0"/>
              </a:rPr>
              <a:t>component level </a:t>
            </a:r>
          </a:p>
          <a:p>
            <a:pPr lvl="1" eaLnBrk="1" hangingPunct="1">
              <a:buFont typeface="Wingdings" panose="05000000000000000000" pitchFamily="2" charset="2"/>
              <a:buChar char="§"/>
            </a:pPr>
            <a:r>
              <a:rPr lang="en-US" altLang="en-US" sz="2200" dirty="0">
                <a:ea typeface="ＭＳ Ｐゴシック" panose="020B0600070205080204" pitchFamily="34" charset="-128"/>
                <a:cs typeface="Arial" panose="020B0604020202020204" pitchFamily="34" charset="0"/>
              </a:rPr>
              <a:t>Components are collections of objects and object classes that you reuse in application systems. </a:t>
            </a:r>
            <a:endParaRPr lang="en-GB" altLang="en-US" sz="2200" dirty="0">
              <a:ea typeface="ＭＳ Ｐゴシック" panose="020B0600070205080204" pitchFamily="34" charset="-128"/>
              <a:cs typeface="Arial" panose="020B0604020202020204" pitchFamily="34" charset="0"/>
            </a:endParaRPr>
          </a:p>
          <a:p>
            <a:pPr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The </a:t>
            </a:r>
            <a:r>
              <a:rPr lang="en-US" altLang="en-US" sz="2200" dirty="0">
                <a:solidFill>
                  <a:srgbClr val="00B0F0"/>
                </a:solidFill>
                <a:ea typeface="ＭＳ Ｐゴシック" panose="020B0600070205080204" pitchFamily="34" charset="-128"/>
                <a:cs typeface="Arial" panose="020B0604020202020204" pitchFamily="34" charset="0"/>
              </a:rPr>
              <a:t>system level </a:t>
            </a:r>
          </a:p>
          <a:p>
            <a:pPr lvl="1" eaLnBrk="1" hangingPunct="1">
              <a:buFont typeface="Wingdings" panose="05000000000000000000" pitchFamily="2" charset="2"/>
              <a:buChar char="§"/>
            </a:pPr>
            <a:r>
              <a:rPr lang="en-US" altLang="en-US" sz="2200" dirty="0">
                <a:ea typeface="ＭＳ Ｐゴシック" panose="020B0600070205080204" pitchFamily="34" charset="-128"/>
                <a:cs typeface="Arial" panose="020B0604020202020204" pitchFamily="34" charset="0"/>
              </a:rPr>
              <a:t>At this level, you reuse entire application systems. </a:t>
            </a:r>
          </a:p>
          <a:p>
            <a:endParaRPr lang="en-US" dirty="0"/>
          </a:p>
        </p:txBody>
      </p:sp>
    </p:spTree>
    <p:extLst>
      <p:ext uri="{BB962C8B-B14F-4D97-AF65-F5344CB8AC3E}">
        <p14:creationId xmlns:p14="http://schemas.microsoft.com/office/powerpoint/2010/main" val="6544411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1BA8F-9A57-16A7-2729-F7CAAEC8DE4D}"/>
              </a:ext>
            </a:extLst>
          </p:cNvPr>
          <p:cNvSpPr>
            <a:spLocks noGrp="1"/>
          </p:cNvSpPr>
          <p:nvPr>
            <p:ph type="title"/>
          </p:nvPr>
        </p:nvSpPr>
        <p:spPr/>
        <p:txBody>
          <a:bodyPr/>
          <a:lstStyle/>
          <a:p>
            <a:r>
              <a:rPr lang="en-US" dirty="0"/>
              <a:t>Configuration management</a:t>
            </a:r>
          </a:p>
        </p:txBody>
      </p:sp>
      <p:sp>
        <p:nvSpPr>
          <p:cNvPr id="3" name="Content Placeholder 2">
            <a:extLst>
              <a:ext uri="{FF2B5EF4-FFF2-40B4-BE49-F238E27FC236}">
                <a16:creationId xmlns:a16="http://schemas.microsoft.com/office/drawing/2014/main" id="{8C7A2264-8CB4-466D-1084-F1FE2A9D22B9}"/>
              </a:ext>
            </a:extLst>
          </p:cNvPr>
          <p:cNvSpPr>
            <a:spLocks noGrp="1"/>
          </p:cNvSpPr>
          <p:nvPr>
            <p:ph idx="1"/>
          </p:nvPr>
        </p:nvSpPr>
        <p:spPr/>
        <p:txBody>
          <a:bodyPr/>
          <a:lstStyle/>
          <a:p>
            <a:pPr algn="just" eaLnBrk="1" hangingPunct="1">
              <a:buFont typeface="Wingdings" panose="05000000000000000000" pitchFamily="2" charset="2"/>
              <a:buChar char="²"/>
            </a:pPr>
            <a:r>
              <a:rPr lang="en-US" altLang="en-US" sz="2200" dirty="0">
                <a:solidFill>
                  <a:srgbClr val="00B0F0"/>
                </a:solidFill>
                <a:ea typeface="ＭＳ Ｐゴシック" panose="020B0600070205080204" pitchFamily="34" charset="-128"/>
                <a:cs typeface="Arial" panose="020B0604020202020204" pitchFamily="34" charset="0"/>
              </a:rPr>
              <a:t>Configuration management </a:t>
            </a:r>
            <a:r>
              <a:rPr lang="en-US" altLang="en-US" sz="2200" dirty="0">
                <a:ea typeface="ＭＳ Ｐゴシック" panose="020B0600070205080204" pitchFamily="34" charset="-128"/>
                <a:cs typeface="Arial" panose="020B0604020202020204" pitchFamily="34" charset="0"/>
              </a:rPr>
              <a:t>is the name given to the general process of managing a changing software system. </a:t>
            </a:r>
          </a:p>
          <a:p>
            <a:pPr algn="just"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The aim of configuration management is to support the system integration process so that all developers can access the project code and documents in a controlled way, find out what changes have been made, and compile and link components to create a system. </a:t>
            </a:r>
          </a:p>
          <a:p>
            <a:endParaRPr lang="en-US" dirty="0"/>
          </a:p>
        </p:txBody>
      </p:sp>
    </p:spTree>
    <p:extLst>
      <p:ext uri="{BB962C8B-B14F-4D97-AF65-F5344CB8AC3E}">
        <p14:creationId xmlns:p14="http://schemas.microsoft.com/office/powerpoint/2010/main" val="1231941665"/>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02361-2855-9ABB-C72E-BA9A55A74629}"/>
              </a:ext>
            </a:extLst>
          </p:cNvPr>
          <p:cNvSpPr>
            <a:spLocks noGrp="1"/>
          </p:cNvSpPr>
          <p:nvPr>
            <p:ph type="title"/>
          </p:nvPr>
        </p:nvSpPr>
        <p:spPr/>
        <p:txBody>
          <a:bodyPr/>
          <a:lstStyle/>
          <a:p>
            <a:r>
              <a:rPr lang="en-US" dirty="0"/>
              <a:t>Configuration management activities</a:t>
            </a:r>
          </a:p>
        </p:txBody>
      </p:sp>
      <p:sp>
        <p:nvSpPr>
          <p:cNvPr id="3" name="Content Placeholder 2">
            <a:extLst>
              <a:ext uri="{FF2B5EF4-FFF2-40B4-BE49-F238E27FC236}">
                <a16:creationId xmlns:a16="http://schemas.microsoft.com/office/drawing/2014/main" id="{EEC6ADCD-7570-DB07-0911-C49D067BB6CE}"/>
              </a:ext>
            </a:extLst>
          </p:cNvPr>
          <p:cNvSpPr>
            <a:spLocks noGrp="1"/>
          </p:cNvSpPr>
          <p:nvPr>
            <p:ph idx="1"/>
          </p:nvPr>
        </p:nvSpPr>
        <p:spPr/>
        <p:txBody>
          <a:bodyPr>
            <a:normAutofit lnSpcReduction="10000"/>
          </a:bodyPr>
          <a:lstStyle/>
          <a:p>
            <a:pPr algn="just" eaLnBrk="1" hangingPunct="1">
              <a:buFont typeface="Wingdings" panose="05000000000000000000" pitchFamily="2" charset="2"/>
              <a:buChar char="²"/>
            </a:pPr>
            <a:r>
              <a:rPr lang="en-US" altLang="en-US" sz="2200" dirty="0">
                <a:solidFill>
                  <a:srgbClr val="00B0F0"/>
                </a:solidFill>
                <a:ea typeface="ＭＳ Ｐゴシック" panose="020B0600070205080204" pitchFamily="34" charset="-128"/>
                <a:cs typeface="Arial" panose="020B0604020202020204" pitchFamily="34" charset="0"/>
              </a:rPr>
              <a:t>Version management</a:t>
            </a:r>
            <a:r>
              <a:rPr lang="en-US" altLang="en-US" sz="2200" dirty="0">
                <a:ea typeface="ＭＳ Ｐゴシック" panose="020B0600070205080204" pitchFamily="34" charset="-128"/>
                <a:cs typeface="Arial" panose="020B0604020202020204" pitchFamily="34" charset="0"/>
              </a:rPr>
              <a:t>, where support is provided to keep track of the different versions of software components. Version management systems include facilities to coordinate development by several programmers. </a:t>
            </a:r>
            <a:endParaRPr lang="en-GB" altLang="en-US" sz="2200" dirty="0">
              <a:ea typeface="ＭＳ Ｐゴシック" panose="020B0600070205080204" pitchFamily="34" charset="-128"/>
              <a:cs typeface="Arial" panose="020B0604020202020204" pitchFamily="34" charset="0"/>
            </a:endParaRPr>
          </a:p>
          <a:p>
            <a:pPr algn="just" eaLnBrk="1" hangingPunct="1">
              <a:buFont typeface="Wingdings" panose="05000000000000000000" pitchFamily="2" charset="2"/>
              <a:buChar char="²"/>
            </a:pPr>
            <a:r>
              <a:rPr lang="en-US" altLang="en-US" sz="2200" dirty="0">
                <a:solidFill>
                  <a:srgbClr val="00B0F0"/>
                </a:solidFill>
                <a:ea typeface="ＭＳ Ｐゴシック" panose="020B0600070205080204" pitchFamily="34" charset="-128"/>
                <a:cs typeface="Arial" panose="020B0604020202020204" pitchFamily="34" charset="0"/>
              </a:rPr>
              <a:t>System integration</a:t>
            </a:r>
            <a:r>
              <a:rPr lang="en-US" altLang="en-US" sz="2200" dirty="0">
                <a:ea typeface="ＭＳ Ｐゴシック" panose="020B0600070205080204" pitchFamily="34" charset="-128"/>
                <a:cs typeface="Arial" panose="020B0604020202020204" pitchFamily="34" charset="0"/>
              </a:rPr>
              <a:t>, where support is provided to help developers define what versions of components are used to create each version of a system. This description is then used to build a system automatically by compiling and linking the required components.</a:t>
            </a:r>
            <a:endParaRPr lang="en-GB" altLang="en-US" sz="2200" dirty="0">
              <a:ea typeface="ＭＳ Ｐゴシック" panose="020B0600070205080204" pitchFamily="34" charset="-128"/>
              <a:cs typeface="Arial" panose="020B0604020202020204" pitchFamily="34" charset="0"/>
            </a:endParaRPr>
          </a:p>
          <a:p>
            <a:pPr algn="just" eaLnBrk="1" hangingPunct="1">
              <a:buFont typeface="Wingdings" panose="05000000000000000000" pitchFamily="2" charset="2"/>
              <a:buChar char="²"/>
            </a:pPr>
            <a:r>
              <a:rPr lang="en-US" altLang="en-US" sz="2200" dirty="0">
                <a:solidFill>
                  <a:srgbClr val="00B0F0"/>
                </a:solidFill>
                <a:ea typeface="ＭＳ Ｐゴシック" panose="020B0600070205080204" pitchFamily="34" charset="-128"/>
                <a:cs typeface="Arial" panose="020B0604020202020204" pitchFamily="34" charset="0"/>
              </a:rPr>
              <a:t>Problem tracking</a:t>
            </a:r>
            <a:r>
              <a:rPr lang="en-US" altLang="en-US" sz="2200" dirty="0">
                <a:ea typeface="ＭＳ Ｐゴシック" panose="020B0600070205080204" pitchFamily="34" charset="-128"/>
                <a:cs typeface="Arial" panose="020B0604020202020204" pitchFamily="34" charset="0"/>
              </a:rPr>
              <a:t>, where support is provided to allow users to report bugs and other problems, and to allow all developers to see who is working on these problems and when they are fixed.</a:t>
            </a:r>
            <a:r>
              <a:rPr lang="en-GB" altLang="en-US" sz="2200" dirty="0">
                <a:ea typeface="ＭＳ Ｐゴシック" panose="020B0600070205080204" pitchFamily="34" charset="-128"/>
                <a:cs typeface="Arial" panose="020B0604020202020204" pitchFamily="34" charset="0"/>
              </a:rPr>
              <a:t> </a:t>
            </a:r>
            <a:endParaRPr lang="en-US" altLang="en-US" sz="2200" dirty="0">
              <a:ea typeface="ＭＳ Ｐゴシック" panose="020B0600070205080204" pitchFamily="34" charset="-128"/>
              <a:cs typeface="Arial" panose="020B0604020202020204" pitchFamily="34" charset="0"/>
            </a:endParaRPr>
          </a:p>
          <a:p>
            <a:endParaRPr lang="en-US" dirty="0"/>
          </a:p>
        </p:txBody>
      </p:sp>
    </p:spTree>
    <p:extLst>
      <p:ext uri="{BB962C8B-B14F-4D97-AF65-F5344CB8AC3E}">
        <p14:creationId xmlns:p14="http://schemas.microsoft.com/office/powerpoint/2010/main" val="630078506"/>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ABC14-8633-0A01-ACD2-C2D3A58C27ED}"/>
              </a:ext>
            </a:extLst>
          </p:cNvPr>
          <p:cNvSpPr>
            <a:spLocks noGrp="1"/>
          </p:cNvSpPr>
          <p:nvPr>
            <p:ph type="title"/>
          </p:nvPr>
        </p:nvSpPr>
        <p:spPr/>
        <p:txBody>
          <a:bodyPr/>
          <a:lstStyle/>
          <a:p>
            <a:r>
              <a:rPr lang="en-US" dirty="0"/>
              <a:t>Open source development</a:t>
            </a:r>
          </a:p>
        </p:txBody>
      </p:sp>
      <p:sp>
        <p:nvSpPr>
          <p:cNvPr id="3" name="Content Placeholder 2">
            <a:extLst>
              <a:ext uri="{FF2B5EF4-FFF2-40B4-BE49-F238E27FC236}">
                <a16:creationId xmlns:a16="http://schemas.microsoft.com/office/drawing/2014/main" id="{CC9E6E78-9CE4-D43E-8235-D6A0E3FB4718}"/>
              </a:ext>
            </a:extLst>
          </p:cNvPr>
          <p:cNvSpPr>
            <a:spLocks noGrp="1"/>
          </p:cNvSpPr>
          <p:nvPr>
            <p:ph idx="1"/>
          </p:nvPr>
        </p:nvSpPr>
        <p:spPr>
          <a:xfrm>
            <a:off x="685801" y="2142068"/>
            <a:ext cx="10131425" cy="3215746"/>
          </a:xfrm>
        </p:spPr>
        <p:txBody>
          <a:bodyPr/>
          <a:lstStyle/>
          <a:p>
            <a:r>
              <a:rPr lang="en-US" altLang="en-US" sz="2200" dirty="0">
                <a:solidFill>
                  <a:srgbClr val="00B0F0"/>
                </a:solidFill>
                <a:ea typeface="ＭＳ Ｐゴシック" panose="020B0600070205080204" pitchFamily="34" charset="-128"/>
                <a:cs typeface="Arial" panose="020B0604020202020204" pitchFamily="34" charset="0"/>
              </a:rPr>
              <a:t>Open source development </a:t>
            </a:r>
            <a:r>
              <a:rPr lang="en-US" altLang="en-US" sz="2200" dirty="0">
                <a:ea typeface="ＭＳ Ｐゴシック" panose="020B0600070205080204" pitchFamily="34" charset="-128"/>
                <a:cs typeface="Arial" panose="020B0604020202020204" pitchFamily="34" charset="0"/>
              </a:rPr>
              <a:t>is an approach to software development in which the source code of a software system is published and volunteers are invited to participate in the development process</a:t>
            </a:r>
          </a:p>
          <a:p>
            <a:r>
              <a:rPr lang="en-US" altLang="en-US" sz="2200" dirty="0">
                <a:ea typeface="ＭＳ Ｐゴシック" panose="020B0600070205080204" pitchFamily="34" charset="-128"/>
                <a:cs typeface="Arial" panose="020B0604020202020204" pitchFamily="34" charset="0"/>
              </a:rPr>
              <a:t>Open source software extended this idea by using the Internet to recruit a much larger population of volunteer developers. Many of them are also users of the code. </a:t>
            </a:r>
            <a:endParaRPr lang="en-GB" altLang="en-US" sz="2200" dirty="0">
              <a:ea typeface="ＭＳ Ｐゴシック" panose="020B0600070205080204" pitchFamily="34" charset="-128"/>
              <a:cs typeface="Arial" panose="020B0604020202020204" pitchFamily="34" charset="0"/>
            </a:endParaRPr>
          </a:p>
          <a:p>
            <a:endParaRPr lang="en-US" dirty="0"/>
          </a:p>
        </p:txBody>
      </p:sp>
    </p:spTree>
    <p:extLst>
      <p:ext uri="{BB962C8B-B14F-4D97-AF65-F5344CB8AC3E}">
        <p14:creationId xmlns:p14="http://schemas.microsoft.com/office/powerpoint/2010/main" val="1222886170"/>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4316D-F6A6-BD44-24E4-DDCE66B0CDC1}"/>
              </a:ext>
            </a:extLst>
          </p:cNvPr>
          <p:cNvSpPr>
            <a:spLocks noGrp="1"/>
          </p:cNvSpPr>
          <p:nvPr>
            <p:ph type="title"/>
          </p:nvPr>
        </p:nvSpPr>
        <p:spPr/>
        <p:txBody>
          <a:bodyPr/>
          <a:lstStyle/>
          <a:p>
            <a:r>
              <a:rPr lang="en-US" dirty="0"/>
              <a:t>Open Source Systems</a:t>
            </a:r>
          </a:p>
        </p:txBody>
      </p:sp>
      <p:sp>
        <p:nvSpPr>
          <p:cNvPr id="3" name="Content Placeholder 2">
            <a:extLst>
              <a:ext uri="{FF2B5EF4-FFF2-40B4-BE49-F238E27FC236}">
                <a16:creationId xmlns:a16="http://schemas.microsoft.com/office/drawing/2014/main" id="{78186548-D1C9-845C-C355-F782DCA295EA}"/>
              </a:ext>
            </a:extLst>
          </p:cNvPr>
          <p:cNvSpPr>
            <a:spLocks noGrp="1"/>
          </p:cNvSpPr>
          <p:nvPr>
            <p:ph idx="1"/>
          </p:nvPr>
        </p:nvSpPr>
        <p:spPr>
          <a:xfrm>
            <a:off x="685801" y="2142067"/>
            <a:ext cx="10131425" cy="2650067"/>
          </a:xfrm>
        </p:spPr>
        <p:txBody>
          <a:bodyPr/>
          <a:lstStyle/>
          <a:p>
            <a:pPr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The best-known open source product is  the Linux operating system which is widely used as a server system and, increasingly, as a desktop environment.</a:t>
            </a:r>
          </a:p>
          <a:p>
            <a:pPr eaLnBrk="1" hangingPunct="1">
              <a:buFont typeface="Wingdings" panose="05000000000000000000" pitchFamily="2" charset="2"/>
              <a:buChar char="²"/>
            </a:pPr>
            <a:r>
              <a:rPr lang="en-US" altLang="en-US" sz="2200" dirty="0">
                <a:ea typeface="ＭＳ Ｐゴシック" panose="020B0600070205080204" pitchFamily="34" charset="-128"/>
                <a:cs typeface="Arial" panose="020B0604020202020204" pitchFamily="34" charset="0"/>
              </a:rPr>
              <a:t>Other important open source products are Java, the Apache web server and the MySQL database management system. </a:t>
            </a:r>
          </a:p>
          <a:p>
            <a:endParaRPr lang="en-US" dirty="0"/>
          </a:p>
        </p:txBody>
      </p:sp>
    </p:spTree>
    <p:extLst>
      <p:ext uri="{BB962C8B-B14F-4D97-AF65-F5344CB8AC3E}">
        <p14:creationId xmlns:p14="http://schemas.microsoft.com/office/powerpoint/2010/main" val="343260506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95D87-23EA-194D-57BD-559C8F9ACB36}"/>
              </a:ext>
            </a:extLst>
          </p:cNvPr>
          <p:cNvSpPr>
            <a:spLocks noGrp="1"/>
          </p:cNvSpPr>
          <p:nvPr>
            <p:ph type="title"/>
          </p:nvPr>
        </p:nvSpPr>
        <p:spPr/>
        <p:txBody>
          <a:bodyPr/>
          <a:lstStyle/>
          <a:p>
            <a:r>
              <a:rPr lang="en-US" dirty="0"/>
              <a:t>Open Source licensing</a:t>
            </a:r>
          </a:p>
        </p:txBody>
      </p:sp>
      <p:sp>
        <p:nvSpPr>
          <p:cNvPr id="3" name="Content Placeholder 2">
            <a:extLst>
              <a:ext uri="{FF2B5EF4-FFF2-40B4-BE49-F238E27FC236}">
                <a16:creationId xmlns:a16="http://schemas.microsoft.com/office/drawing/2014/main" id="{02FA379B-C6DE-F80B-2BB5-33697B336FDC}"/>
              </a:ext>
            </a:extLst>
          </p:cNvPr>
          <p:cNvSpPr>
            <a:spLocks noGrp="1"/>
          </p:cNvSpPr>
          <p:nvPr>
            <p:ph idx="1"/>
          </p:nvPr>
        </p:nvSpPr>
        <p:spPr>
          <a:xfrm>
            <a:off x="685801" y="2142067"/>
            <a:ext cx="10131425" cy="4315883"/>
          </a:xfrm>
        </p:spPr>
        <p:txBody>
          <a:bodyPr>
            <a:normAutofit fontScale="62500" lnSpcReduction="20000"/>
          </a:bodyPr>
          <a:lstStyle/>
          <a:p>
            <a:pPr algn="just" eaLnBrk="1" hangingPunct="1">
              <a:buFont typeface="Wingdings" panose="05000000000000000000" pitchFamily="2" charset="2"/>
              <a:buChar char="²"/>
            </a:pPr>
            <a:r>
              <a:rPr lang="en-US" altLang="en-US" sz="4000" dirty="0">
                <a:ea typeface="ＭＳ Ｐゴシック" panose="020B0600070205080204" pitchFamily="34" charset="-128"/>
                <a:cs typeface="Arial" panose="020B0604020202020204" pitchFamily="34" charset="0"/>
              </a:rPr>
              <a:t>A fundamental principle of open-source development is that source code should be freely available, this does not mean that anyone can do as they wish with that code.</a:t>
            </a:r>
          </a:p>
          <a:p>
            <a:pPr lvl="1" algn="just" eaLnBrk="1" hangingPunct="1">
              <a:buFont typeface="Wingdings" panose="05000000000000000000" pitchFamily="2" charset="2"/>
              <a:buChar char="§"/>
            </a:pPr>
            <a:r>
              <a:rPr lang="en-US" altLang="en-US" sz="4000" dirty="0">
                <a:ea typeface="ＭＳ Ｐゴシック" panose="020B0600070205080204" pitchFamily="34" charset="-128"/>
                <a:cs typeface="Arial" panose="020B0604020202020204" pitchFamily="34" charset="0"/>
              </a:rPr>
              <a:t>Legally, the developer of the code (either a company or an individual) still owns the code. They can place restrictions on how it is used by including legally binding conditions in an open source software license. </a:t>
            </a:r>
          </a:p>
          <a:p>
            <a:pPr lvl="1" algn="just" eaLnBrk="1" hangingPunct="1">
              <a:buFont typeface="Wingdings" panose="05000000000000000000" pitchFamily="2" charset="2"/>
              <a:buChar char="§"/>
            </a:pPr>
            <a:r>
              <a:rPr lang="en-US" altLang="en-US" sz="4000" dirty="0">
                <a:ea typeface="ＭＳ Ｐゴシック" panose="020B0600070205080204" pitchFamily="34" charset="-128"/>
                <a:cs typeface="Arial" panose="020B0604020202020204" pitchFamily="34" charset="0"/>
              </a:rPr>
              <a:t>Some open source developers believe that if an open source component is used to develop a new system, then that system should also be open source. </a:t>
            </a:r>
          </a:p>
          <a:p>
            <a:pPr lvl="1" algn="just" eaLnBrk="1" hangingPunct="1">
              <a:buFont typeface="Wingdings" panose="05000000000000000000" pitchFamily="2" charset="2"/>
              <a:buChar char="§"/>
            </a:pPr>
            <a:r>
              <a:rPr lang="en-US" altLang="en-US" sz="4000" dirty="0">
                <a:ea typeface="ＭＳ Ｐゴシック" panose="020B0600070205080204" pitchFamily="34" charset="-128"/>
                <a:cs typeface="Arial" panose="020B0604020202020204" pitchFamily="34" charset="0"/>
              </a:rPr>
              <a:t>Others are willing to allow their code to be used without this restriction. The developed systems may be proprietary and sold as closed source systems.</a:t>
            </a:r>
            <a:endParaRPr lang="en-GB" altLang="en-US" sz="4000" dirty="0">
              <a:ea typeface="ＭＳ Ｐゴシック" panose="020B0600070205080204" pitchFamily="34" charset="-128"/>
              <a:cs typeface="Arial" panose="020B0604020202020204" pitchFamily="34" charset="0"/>
            </a:endParaRPr>
          </a:p>
          <a:p>
            <a:endParaRPr lang="en-US" dirty="0"/>
          </a:p>
        </p:txBody>
      </p:sp>
    </p:spTree>
    <p:extLst>
      <p:ext uri="{BB962C8B-B14F-4D97-AF65-F5344CB8AC3E}">
        <p14:creationId xmlns:p14="http://schemas.microsoft.com/office/powerpoint/2010/main" val="1632682039"/>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7" name="Picture 86">
            <a:extLst>
              <a:ext uri="{FF2B5EF4-FFF2-40B4-BE49-F238E27FC236}">
                <a16:creationId xmlns:a16="http://schemas.microsoft.com/office/drawing/2014/main" id="{B1BE7CB7-24DC-41D6-9BC1-CE53027283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A1383359-8FF7-AFA5-5612-808A697BF79F}"/>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4800" dirty="0"/>
              <a:t>Thought of the day</a:t>
            </a:r>
          </a:p>
        </p:txBody>
      </p:sp>
      <p:pic>
        <p:nvPicPr>
          <p:cNvPr id="3" name="Picture 8" descr="50 Inspirational Islamic Quotes On God, Life, Success, &amp; The Hereafter |  AwakenTheGreatnessWithin">
            <a:extLst>
              <a:ext uri="{FF2B5EF4-FFF2-40B4-BE49-F238E27FC236}">
                <a16:creationId xmlns:a16="http://schemas.microsoft.com/office/drawing/2014/main" id="{850CC85A-102E-3983-696A-8680FAB9190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1669"/>
          <a:stretch/>
        </p:blipFill>
        <p:spPr bwMode="auto">
          <a:xfrm>
            <a:off x="929246" y="639098"/>
            <a:ext cx="6322492" cy="5584720"/>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408914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025C-6833-67DC-0FF1-A2331DE15FCD}"/>
              </a:ext>
            </a:extLst>
          </p:cNvPr>
          <p:cNvSpPr>
            <a:spLocks noGrp="1"/>
          </p:cNvSpPr>
          <p:nvPr>
            <p:ph type="title"/>
          </p:nvPr>
        </p:nvSpPr>
        <p:spPr>
          <a:xfrm>
            <a:off x="685801" y="566737"/>
            <a:ext cx="10131425" cy="2176463"/>
          </a:xfrm>
        </p:spPr>
        <p:txBody>
          <a:bodyPr/>
          <a:lstStyle/>
          <a:p>
            <a:r>
              <a:rPr lang="en-US" dirty="0"/>
              <a:t>Contents</a:t>
            </a:r>
          </a:p>
        </p:txBody>
      </p:sp>
      <p:sp>
        <p:nvSpPr>
          <p:cNvPr id="3" name="Content Placeholder 2">
            <a:extLst>
              <a:ext uri="{FF2B5EF4-FFF2-40B4-BE49-F238E27FC236}">
                <a16:creationId xmlns:a16="http://schemas.microsoft.com/office/drawing/2014/main" id="{CA3952E5-649F-DDE4-05E1-2408FF386F11}"/>
              </a:ext>
            </a:extLst>
          </p:cNvPr>
          <p:cNvSpPr>
            <a:spLocks noGrp="1"/>
          </p:cNvSpPr>
          <p:nvPr>
            <p:ph idx="1"/>
          </p:nvPr>
        </p:nvSpPr>
        <p:spPr>
          <a:xfrm>
            <a:off x="685801" y="1928814"/>
            <a:ext cx="10131425" cy="3371850"/>
          </a:xfrm>
        </p:spPr>
        <p:txBody>
          <a:bodyPr>
            <a:normAutofit/>
          </a:bodyPr>
          <a:lstStyle/>
          <a:p>
            <a:r>
              <a:rPr lang="en-US" sz="2400" dirty="0"/>
              <a:t>Object Oriented Design using the UML</a:t>
            </a:r>
          </a:p>
          <a:p>
            <a:r>
              <a:rPr lang="en-US" sz="2400" dirty="0"/>
              <a:t>Design Patterns</a:t>
            </a:r>
          </a:p>
          <a:p>
            <a:r>
              <a:rPr lang="en-US" sz="2400" dirty="0"/>
              <a:t>Implementation Issues</a:t>
            </a:r>
          </a:p>
          <a:p>
            <a:r>
              <a:rPr lang="en-US" sz="2400" dirty="0"/>
              <a:t>Open Source Development</a:t>
            </a:r>
          </a:p>
        </p:txBody>
      </p:sp>
    </p:spTree>
    <p:extLst>
      <p:ext uri="{BB962C8B-B14F-4D97-AF65-F5344CB8AC3E}">
        <p14:creationId xmlns:p14="http://schemas.microsoft.com/office/powerpoint/2010/main" val="100671877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C815-BDE5-FBC2-65DD-8DF83032960C}"/>
              </a:ext>
            </a:extLst>
          </p:cNvPr>
          <p:cNvSpPr>
            <a:spLocks noGrp="1"/>
          </p:cNvSpPr>
          <p:nvPr>
            <p:ph type="title"/>
          </p:nvPr>
        </p:nvSpPr>
        <p:spPr/>
        <p:txBody>
          <a:bodyPr/>
          <a:lstStyle/>
          <a:p>
            <a:r>
              <a:rPr lang="en-US" dirty="0"/>
              <a:t>Design and Implementation</a:t>
            </a:r>
          </a:p>
        </p:txBody>
      </p:sp>
      <p:sp>
        <p:nvSpPr>
          <p:cNvPr id="3" name="Content Placeholder 2">
            <a:extLst>
              <a:ext uri="{FF2B5EF4-FFF2-40B4-BE49-F238E27FC236}">
                <a16:creationId xmlns:a16="http://schemas.microsoft.com/office/drawing/2014/main" id="{062E12A8-AA6F-6030-82C8-EE315613AAA2}"/>
              </a:ext>
            </a:extLst>
          </p:cNvPr>
          <p:cNvSpPr>
            <a:spLocks noGrp="1"/>
          </p:cNvSpPr>
          <p:nvPr>
            <p:ph idx="1"/>
          </p:nvPr>
        </p:nvSpPr>
        <p:spPr>
          <a:xfrm>
            <a:off x="913795" y="1900238"/>
            <a:ext cx="10353762" cy="3890962"/>
          </a:xfrm>
        </p:spPr>
        <p:txBody>
          <a:bodyPr>
            <a:normAutofit/>
          </a:bodyPr>
          <a:lstStyle/>
          <a:p>
            <a:pPr algn="just"/>
            <a:r>
              <a:rPr lang="en-US" sz="2200" dirty="0">
                <a:effectLst/>
              </a:rPr>
              <a:t>Software </a:t>
            </a:r>
            <a:r>
              <a:rPr lang="en-US" sz="2200" dirty="0">
                <a:solidFill>
                  <a:schemeClr val="accent6">
                    <a:lumMod val="75000"/>
                  </a:schemeClr>
                </a:solidFill>
                <a:effectLst/>
              </a:rPr>
              <a:t>design</a:t>
            </a:r>
            <a:r>
              <a:rPr lang="en-US" sz="2200" dirty="0">
                <a:effectLst/>
              </a:rPr>
              <a:t> and </a:t>
            </a:r>
            <a:r>
              <a:rPr lang="en-US" sz="2200" dirty="0">
                <a:solidFill>
                  <a:srgbClr val="FF0000"/>
                </a:solidFill>
                <a:effectLst/>
              </a:rPr>
              <a:t>implementation</a:t>
            </a:r>
            <a:r>
              <a:rPr lang="en-US" sz="2200" dirty="0">
                <a:effectLst/>
              </a:rPr>
              <a:t> is the stage in the software engineering process at which an executable software system is developed.</a:t>
            </a:r>
          </a:p>
          <a:p>
            <a:pPr lvl="1" algn="just"/>
            <a:r>
              <a:rPr lang="en-US" sz="2200" dirty="0">
                <a:solidFill>
                  <a:schemeClr val="tx1"/>
                </a:solidFill>
              </a:rPr>
              <a:t>Software</a:t>
            </a:r>
            <a:r>
              <a:rPr lang="en-US" sz="2200" dirty="0">
                <a:solidFill>
                  <a:schemeClr val="tx2">
                    <a:lumMod val="60000"/>
                    <a:lumOff val="40000"/>
                  </a:schemeClr>
                </a:solidFill>
              </a:rPr>
              <a:t> design </a:t>
            </a:r>
            <a:r>
              <a:rPr lang="en-US" sz="2200" dirty="0"/>
              <a:t>is a creative activity in which you identify software </a:t>
            </a:r>
            <a:r>
              <a:rPr lang="en-US" sz="2200" i="1" dirty="0"/>
              <a:t>components</a:t>
            </a:r>
            <a:r>
              <a:rPr lang="en-US" sz="2200" dirty="0"/>
              <a:t> and their </a:t>
            </a:r>
            <a:r>
              <a:rPr lang="en-US" sz="2200" i="1" dirty="0"/>
              <a:t>relationships</a:t>
            </a:r>
            <a:r>
              <a:rPr lang="en-US" sz="2200" dirty="0"/>
              <a:t>, based on a customer’s requirements. </a:t>
            </a:r>
          </a:p>
          <a:p>
            <a:pPr lvl="1" algn="just"/>
            <a:r>
              <a:rPr lang="en-US" sz="2200" dirty="0"/>
              <a:t>Software</a:t>
            </a:r>
            <a:r>
              <a:rPr lang="en-US" sz="2200" dirty="0">
                <a:solidFill>
                  <a:schemeClr val="tx1"/>
                </a:solidFill>
              </a:rPr>
              <a:t> </a:t>
            </a:r>
            <a:r>
              <a:rPr lang="en-US" sz="2200" dirty="0">
                <a:solidFill>
                  <a:schemeClr val="tx2">
                    <a:lumMod val="60000"/>
                    <a:lumOff val="40000"/>
                  </a:schemeClr>
                </a:solidFill>
              </a:rPr>
              <a:t>implementation</a:t>
            </a:r>
            <a:r>
              <a:rPr lang="en-US" sz="2200" dirty="0">
                <a:solidFill>
                  <a:schemeClr val="tx1"/>
                </a:solidFill>
              </a:rPr>
              <a:t> </a:t>
            </a:r>
            <a:r>
              <a:rPr lang="en-US" sz="2200" dirty="0"/>
              <a:t>is the process of realizing the design as a program. </a:t>
            </a:r>
          </a:p>
          <a:p>
            <a:pPr marL="36900" indent="0">
              <a:buNone/>
            </a:pPr>
            <a:endParaRPr lang="en-US" sz="2400" dirty="0">
              <a:effectLst/>
            </a:endParaRPr>
          </a:p>
        </p:txBody>
      </p:sp>
    </p:spTree>
    <p:extLst>
      <p:ext uri="{BB962C8B-B14F-4D97-AF65-F5344CB8AC3E}">
        <p14:creationId xmlns:p14="http://schemas.microsoft.com/office/powerpoint/2010/main" val="187917809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CB409-6140-45E7-E375-6FBB0AF3D358}"/>
              </a:ext>
            </a:extLst>
          </p:cNvPr>
          <p:cNvSpPr>
            <a:spLocks noGrp="1"/>
          </p:cNvSpPr>
          <p:nvPr>
            <p:ph type="title"/>
          </p:nvPr>
        </p:nvSpPr>
        <p:spPr/>
        <p:txBody>
          <a:bodyPr/>
          <a:lstStyle/>
          <a:p>
            <a:r>
              <a:rPr lang="en-US" dirty="0"/>
              <a:t>Design Process Stages</a:t>
            </a:r>
          </a:p>
        </p:txBody>
      </p:sp>
      <p:sp>
        <p:nvSpPr>
          <p:cNvPr id="3" name="Content Placeholder 2">
            <a:extLst>
              <a:ext uri="{FF2B5EF4-FFF2-40B4-BE49-F238E27FC236}">
                <a16:creationId xmlns:a16="http://schemas.microsoft.com/office/drawing/2014/main" id="{25CD42FE-D900-6349-10DA-2D608B4BBD0A}"/>
              </a:ext>
            </a:extLst>
          </p:cNvPr>
          <p:cNvSpPr>
            <a:spLocks noGrp="1"/>
          </p:cNvSpPr>
          <p:nvPr>
            <p:ph idx="1"/>
          </p:nvPr>
        </p:nvSpPr>
        <p:spPr/>
        <p:txBody>
          <a:bodyPr/>
          <a:lstStyle/>
          <a:p>
            <a:r>
              <a:rPr lang="en-GB" sz="2200" dirty="0">
                <a:effectLst>
                  <a:outerShdw blurRad="38100" dist="38100" dir="2700000" algn="tl">
                    <a:srgbClr val="000000">
                      <a:alpha val="43137"/>
                    </a:srgbClr>
                  </a:outerShdw>
                </a:effectLst>
              </a:rPr>
              <a:t>Common activities in these processes include:</a:t>
            </a:r>
          </a:p>
          <a:p>
            <a:pPr lvl="1"/>
            <a:r>
              <a:rPr lang="en-GB" sz="2200" dirty="0">
                <a:effectLst>
                  <a:outerShdw blurRad="38100" dist="38100" dir="2700000" algn="tl">
                    <a:srgbClr val="000000">
                      <a:alpha val="43137"/>
                    </a:srgbClr>
                  </a:outerShdw>
                </a:effectLst>
              </a:rPr>
              <a:t>Define the context and modes of use of the system;</a:t>
            </a:r>
          </a:p>
          <a:p>
            <a:pPr lvl="1"/>
            <a:r>
              <a:rPr lang="en-GB" sz="2200" dirty="0">
                <a:effectLst>
                  <a:outerShdw blurRad="38100" dist="38100" dir="2700000" algn="tl">
                    <a:srgbClr val="000000">
                      <a:alpha val="43137"/>
                    </a:srgbClr>
                  </a:outerShdw>
                </a:effectLst>
              </a:rPr>
              <a:t>Design the system architecture;</a:t>
            </a:r>
          </a:p>
          <a:p>
            <a:pPr lvl="1"/>
            <a:r>
              <a:rPr lang="en-GB" sz="2200" dirty="0">
                <a:effectLst>
                  <a:outerShdw blurRad="38100" dist="38100" dir="2700000" algn="tl">
                    <a:srgbClr val="000000">
                      <a:alpha val="43137"/>
                    </a:srgbClr>
                  </a:outerShdw>
                </a:effectLst>
              </a:rPr>
              <a:t>Identify the principal system objects;</a:t>
            </a:r>
          </a:p>
          <a:p>
            <a:pPr lvl="1"/>
            <a:r>
              <a:rPr lang="en-GB" sz="2200" dirty="0">
                <a:effectLst>
                  <a:outerShdw blurRad="38100" dist="38100" dir="2700000" algn="tl">
                    <a:srgbClr val="000000">
                      <a:alpha val="43137"/>
                    </a:srgbClr>
                  </a:outerShdw>
                </a:effectLst>
              </a:rPr>
              <a:t>Develop design models;</a:t>
            </a:r>
          </a:p>
          <a:p>
            <a:pPr lvl="1"/>
            <a:r>
              <a:rPr lang="en-GB" sz="2200" dirty="0">
                <a:effectLst>
                  <a:outerShdw blurRad="38100" dist="38100" dir="2700000" algn="tl">
                    <a:srgbClr val="000000">
                      <a:alpha val="43137"/>
                    </a:srgbClr>
                  </a:outerShdw>
                </a:effectLst>
              </a:rPr>
              <a:t>Specify object interfaces.</a:t>
            </a:r>
          </a:p>
          <a:p>
            <a:pPr marL="36900" indent="0">
              <a:buNone/>
            </a:pPr>
            <a:endParaRPr lang="en-US" dirty="0"/>
          </a:p>
        </p:txBody>
      </p:sp>
    </p:spTree>
    <p:extLst>
      <p:ext uri="{BB962C8B-B14F-4D97-AF65-F5344CB8AC3E}">
        <p14:creationId xmlns:p14="http://schemas.microsoft.com/office/powerpoint/2010/main" val="66443888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ADFB1-AB3A-1022-D2E2-9021CFE8A9EC}"/>
              </a:ext>
            </a:extLst>
          </p:cNvPr>
          <p:cNvSpPr>
            <a:spLocks noGrp="1"/>
          </p:cNvSpPr>
          <p:nvPr>
            <p:ph type="title"/>
          </p:nvPr>
        </p:nvSpPr>
        <p:spPr/>
        <p:txBody>
          <a:bodyPr/>
          <a:lstStyle/>
          <a:p>
            <a:r>
              <a:rPr lang="en-US" dirty="0"/>
              <a:t>System Context Interaction</a:t>
            </a:r>
          </a:p>
        </p:txBody>
      </p:sp>
      <p:sp>
        <p:nvSpPr>
          <p:cNvPr id="3" name="Content Placeholder 2">
            <a:extLst>
              <a:ext uri="{FF2B5EF4-FFF2-40B4-BE49-F238E27FC236}">
                <a16:creationId xmlns:a16="http://schemas.microsoft.com/office/drawing/2014/main" id="{97197B96-BE2B-4DD4-05AB-DAE1A05149C8}"/>
              </a:ext>
            </a:extLst>
          </p:cNvPr>
          <p:cNvSpPr>
            <a:spLocks noGrp="1"/>
          </p:cNvSpPr>
          <p:nvPr>
            <p:ph idx="1"/>
          </p:nvPr>
        </p:nvSpPr>
        <p:spPr>
          <a:xfrm>
            <a:off x="685801" y="2142068"/>
            <a:ext cx="10131425" cy="3030008"/>
          </a:xfrm>
        </p:spPr>
        <p:txBody>
          <a:bodyPr/>
          <a:lstStyle/>
          <a:p>
            <a:pPr algn="just"/>
            <a:r>
              <a:rPr lang="en-US" sz="2200" dirty="0">
                <a:solidFill>
                  <a:srgbClr val="558ED5"/>
                </a:solidFill>
                <a:effectLst/>
              </a:rPr>
              <a:t>A system context model </a:t>
            </a:r>
            <a:r>
              <a:rPr lang="en-US" sz="2200" dirty="0">
                <a:effectLst/>
              </a:rPr>
              <a:t>is a structural model that demonstrates the other systems in the environment of the system being developed.</a:t>
            </a:r>
            <a:endParaRPr lang="en-GB" sz="2200" dirty="0">
              <a:effectLst/>
            </a:endParaRPr>
          </a:p>
          <a:p>
            <a:pPr algn="just"/>
            <a:r>
              <a:rPr lang="en-US" sz="2200" dirty="0">
                <a:solidFill>
                  <a:srgbClr val="558ED5"/>
                </a:solidFill>
                <a:effectLst/>
              </a:rPr>
              <a:t>An interaction model </a:t>
            </a:r>
            <a:r>
              <a:rPr lang="en-US" sz="2200" dirty="0">
                <a:effectLst/>
              </a:rPr>
              <a:t>is a dynamic model that shows how the system interacts with its environment as it is used.</a:t>
            </a:r>
            <a:endParaRPr lang="en-GB" sz="2200" dirty="0">
              <a:effectLst/>
            </a:endParaRPr>
          </a:p>
          <a:p>
            <a:endParaRPr lang="en-US" dirty="0"/>
          </a:p>
        </p:txBody>
      </p:sp>
    </p:spTree>
    <p:extLst>
      <p:ext uri="{BB962C8B-B14F-4D97-AF65-F5344CB8AC3E}">
        <p14:creationId xmlns:p14="http://schemas.microsoft.com/office/powerpoint/2010/main" val="210587620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15CDF-2804-BEFC-B164-6A96361F12BC}"/>
              </a:ext>
            </a:extLst>
          </p:cNvPr>
          <p:cNvSpPr>
            <a:spLocks noGrp="1"/>
          </p:cNvSpPr>
          <p:nvPr>
            <p:ph type="title"/>
          </p:nvPr>
        </p:nvSpPr>
        <p:spPr/>
        <p:txBody>
          <a:bodyPr>
            <a:normAutofit/>
          </a:bodyPr>
          <a:lstStyle/>
          <a:p>
            <a:r>
              <a:rPr lang="en-US" dirty="0"/>
              <a:t>System Context and Use Case for weather station</a:t>
            </a:r>
          </a:p>
        </p:txBody>
      </p:sp>
      <p:pic>
        <p:nvPicPr>
          <p:cNvPr id="5" name="Content Placeholder 4">
            <a:extLst>
              <a:ext uri="{FF2B5EF4-FFF2-40B4-BE49-F238E27FC236}">
                <a16:creationId xmlns:a16="http://schemas.microsoft.com/office/drawing/2014/main" id="{D5598AE0-24A9-86F5-F92E-16DBDABA925C}"/>
              </a:ext>
            </a:extLst>
          </p:cNvPr>
          <p:cNvPicPr>
            <a:picLocks noGrp="1" noChangeAspect="1"/>
          </p:cNvPicPr>
          <p:nvPr>
            <p:ph idx="1"/>
          </p:nvPr>
        </p:nvPicPr>
        <p:blipFill>
          <a:blip r:embed="rId2"/>
          <a:stretch>
            <a:fillRect/>
          </a:stretch>
        </p:blipFill>
        <p:spPr>
          <a:xfrm>
            <a:off x="1766889" y="2219323"/>
            <a:ext cx="4776788" cy="3286125"/>
          </a:xfrm>
        </p:spPr>
      </p:pic>
      <p:pic>
        <p:nvPicPr>
          <p:cNvPr id="7" name="Picture 6">
            <a:extLst>
              <a:ext uri="{FF2B5EF4-FFF2-40B4-BE49-F238E27FC236}">
                <a16:creationId xmlns:a16="http://schemas.microsoft.com/office/drawing/2014/main" id="{0C7C0099-0650-5914-E194-4FE32B48DC17}"/>
              </a:ext>
            </a:extLst>
          </p:cNvPr>
          <p:cNvPicPr>
            <a:picLocks noChangeAspect="1"/>
          </p:cNvPicPr>
          <p:nvPr/>
        </p:nvPicPr>
        <p:blipFill>
          <a:blip r:embed="rId3"/>
          <a:stretch>
            <a:fillRect/>
          </a:stretch>
        </p:blipFill>
        <p:spPr>
          <a:xfrm>
            <a:off x="7648575" y="2124074"/>
            <a:ext cx="3324225" cy="3476625"/>
          </a:xfrm>
          <a:prstGeom prst="rect">
            <a:avLst/>
          </a:prstGeom>
        </p:spPr>
      </p:pic>
    </p:spTree>
    <p:extLst>
      <p:ext uri="{BB962C8B-B14F-4D97-AF65-F5344CB8AC3E}">
        <p14:creationId xmlns:p14="http://schemas.microsoft.com/office/powerpoint/2010/main" val="123182117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C79A1-B361-D0E7-DFEF-AA19187BDE80}"/>
              </a:ext>
            </a:extLst>
          </p:cNvPr>
          <p:cNvSpPr>
            <a:spLocks noGrp="1"/>
          </p:cNvSpPr>
          <p:nvPr>
            <p:ph type="title"/>
          </p:nvPr>
        </p:nvSpPr>
        <p:spPr/>
        <p:txBody>
          <a:bodyPr/>
          <a:lstStyle/>
          <a:p>
            <a:r>
              <a:rPr lang="en-US" dirty="0"/>
              <a:t>Use Case Description</a:t>
            </a:r>
          </a:p>
        </p:txBody>
      </p:sp>
      <p:pic>
        <p:nvPicPr>
          <p:cNvPr id="4" name="table">
            <a:extLst>
              <a:ext uri="{FF2B5EF4-FFF2-40B4-BE49-F238E27FC236}">
                <a16:creationId xmlns:a16="http://schemas.microsoft.com/office/drawing/2014/main" id="{D0D25C7C-C018-CDFD-FF26-CD07DF45A7C9}"/>
              </a:ext>
            </a:extLst>
          </p:cNvPr>
          <p:cNvPicPr>
            <a:picLocks noGrp="1" noChangeAspect="1"/>
          </p:cNvPicPr>
          <p:nvPr>
            <p:ph idx="1"/>
          </p:nvPr>
        </p:nvPicPr>
        <p:blipFill>
          <a:blip r:embed="rId2"/>
          <a:stretch>
            <a:fillRect/>
          </a:stretch>
        </p:blipFill>
        <p:spPr>
          <a:xfrm>
            <a:off x="2234047" y="2141538"/>
            <a:ext cx="7034930" cy="3649662"/>
          </a:xfrm>
          <a:prstGeom prst="rect">
            <a:avLst/>
          </a:prstGeom>
        </p:spPr>
      </p:pic>
    </p:spTree>
    <p:extLst>
      <p:ext uri="{BB962C8B-B14F-4D97-AF65-F5344CB8AC3E}">
        <p14:creationId xmlns:p14="http://schemas.microsoft.com/office/powerpoint/2010/main" val="3304247244"/>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F0EC6-7C2C-48E5-55C9-3E370F4452EB}"/>
              </a:ext>
            </a:extLst>
          </p:cNvPr>
          <p:cNvSpPr>
            <a:spLocks noGrp="1"/>
          </p:cNvSpPr>
          <p:nvPr>
            <p:ph type="title"/>
          </p:nvPr>
        </p:nvSpPr>
        <p:spPr/>
        <p:txBody>
          <a:bodyPr/>
          <a:lstStyle/>
          <a:p>
            <a:r>
              <a:rPr lang="en-US" dirty="0"/>
              <a:t>Design models</a:t>
            </a:r>
          </a:p>
        </p:txBody>
      </p:sp>
      <p:sp>
        <p:nvSpPr>
          <p:cNvPr id="3" name="Content Placeholder 2">
            <a:extLst>
              <a:ext uri="{FF2B5EF4-FFF2-40B4-BE49-F238E27FC236}">
                <a16:creationId xmlns:a16="http://schemas.microsoft.com/office/drawing/2014/main" id="{1030D88D-F176-CCC8-AA8B-5C6D799E1D92}"/>
              </a:ext>
            </a:extLst>
          </p:cNvPr>
          <p:cNvSpPr>
            <a:spLocks noGrp="1"/>
          </p:cNvSpPr>
          <p:nvPr>
            <p:ph idx="1"/>
          </p:nvPr>
        </p:nvSpPr>
        <p:spPr>
          <a:xfrm>
            <a:off x="685801" y="2156356"/>
            <a:ext cx="10131425" cy="2987146"/>
          </a:xfrm>
        </p:spPr>
        <p:txBody>
          <a:bodyPr/>
          <a:lstStyle/>
          <a:p>
            <a:pPr algn="just"/>
            <a:r>
              <a:rPr lang="en-GB" sz="2200" dirty="0"/>
              <a:t>Design models show the objects and object classes and relationships between these entities.</a:t>
            </a:r>
          </a:p>
          <a:p>
            <a:pPr algn="just"/>
            <a:r>
              <a:rPr lang="en-GB" sz="2200" dirty="0"/>
              <a:t> </a:t>
            </a:r>
            <a:r>
              <a:rPr lang="en-GB" sz="2200" dirty="0">
                <a:solidFill>
                  <a:srgbClr val="558ED5"/>
                </a:solidFill>
              </a:rPr>
              <a:t>Static models </a:t>
            </a:r>
            <a:r>
              <a:rPr lang="en-GB" sz="2200" dirty="0"/>
              <a:t>describe the static structure of the system in terms of object classes and relationships.</a:t>
            </a:r>
          </a:p>
          <a:p>
            <a:pPr algn="just"/>
            <a:r>
              <a:rPr lang="en-GB" sz="2200" dirty="0"/>
              <a:t> </a:t>
            </a:r>
            <a:r>
              <a:rPr lang="en-GB" sz="2200" dirty="0">
                <a:solidFill>
                  <a:srgbClr val="558ED5"/>
                </a:solidFill>
              </a:rPr>
              <a:t>Dynamic models </a:t>
            </a:r>
            <a:r>
              <a:rPr lang="en-GB" sz="2200" dirty="0"/>
              <a:t>describe the dynamic interactions between objects.</a:t>
            </a:r>
          </a:p>
          <a:p>
            <a:pPr marL="0" indent="0">
              <a:buNone/>
            </a:pPr>
            <a:endParaRPr lang="en-US" dirty="0"/>
          </a:p>
        </p:txBody>
      </p:sp>
    </p:spTree>
    <p:extLst>
      <p:ext uri="{BB962C8B-B14F-4D97-AF65-F5344CB8AC3E}">
        <p14:creationId xmlns:p14="http://schemas.microsoft.com/office/powerpoint/2010/main" val="1608937270"/>
      </p:ext>
    </p:extLst>
  </p:cSld>
  <p:clrMapOvr>
    <a:masterClrMapping/>
  </p:clrMapOvr>
  <p:transition spd="slow">
    <p:wipe/>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emplate>TM03457452[[fn=Celestial]]</Template>
  <TotalTime>136</TotalTime>
  <Words>1395</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Wingdings</vt:lpstr>
      <vt:lpstr>Celestial</vt:lpstr>
      <vt:lpstr>PowerPoint Presentation</vt:lpstr>
      <vt:lpstr>Design and Implementation</vt:lpstr>
      <vt:lpstr>Contents</vt:lpstr>
      <vt:lpstr>Design and Implementation</vt:lpstr>
      <vt:lpstr>Design Process Stages</vt:lpstr>
      <vt:lpstr>System Context Interaction</vt:lpstr>
      <vt:lpstr>System Context and Use Case for weather station</vt:lpstr>
      <vt:lpstr>Use Case Description</vt:lpstr>
      <vt:lpstr>Design models</vt:lpstr>
      <vt:lpstr>Types of design models</vt:lpstr>
      <vt:lpstr>Subsystem models</vt:lpstr>
      <vt:lpstr>Sequence models</vt:lpstr>
      <vt:lpstr>State diagrams</vt:lpstr>
      <vt:lpstr>Design pattern</vt:lpstr>
      <vt:lpstr>Pattern elements</vt:lpstr>
      <vt:lpstr>The Observer pattern</vt:lpstr>
      <vt:lpstr>Design problems</vt:lpstr>
      <vt:lpstr>Implementation issues</vt:lpstr>
      <vt:lpstr>Reuse</vt:lpstr>
      <vt:lpstr>Reuse levels</vt:lpstr>
      <vt:lpstr>Configuration management</vt:lpstr>
      <vt:lpstr>Configuration management activities</vt:lpstr>
      <vt:lpstr>Open source development</vt:lpstr>
      <vt:lpstr>Open Source Systems</vt:lpstr>
      <vt:lpstr>Open Source licensing</vt:lpstr>
      <vt:lpstr>Thought of the 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Hashir Malik</dc:creator>
  <cp:lastModifiedBy>Hashir Malik</cp:lastModifiedBy>
  <cp:revision>1</cp:revision>
  <dcterms:created xsi:type="dcterms:W3CDTF">2022-05-11T17:07:47Z</dcterms:created>
  <dcterms:modified xsi:type="dcterms:W3CDTF">2022-05-12T13:17:08Z</dcterms:modified>
</cp:coreProperties>
</file>