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 id="263" r:id="rId7"/>
    <p:sldId id="264" r:id="rId8"/>
    <p:sldId id="258" r:id="rId9"/>
    <p:sldId id="266" r:id="rId10"/>
    <p:sldId id="267"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E006C"/>
    <a:srgbClr val="F8025A"/>
    <a:srgbClr val="FFE4B3"/>
    <a:srgbClr val="FFAD19"/>
    <a:srgbClr val="CC8300"/>
    <a:srgbClr val="663300"/>
    <a:srgbClr val="FFB3BE"/>
    <a:srgbClr val="FFCCCC"/>
    <a:srgbClr val="3A1D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2818180"/>
            <a:ext cx="7482545" cy="1527049"/>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754375" y="4345230"/>
            <a:ext cx="7482545" cy="61082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3700408" y="3101616"/>
            <a:ext cx="1951712" cy="702615"/>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28665726"/>
      </p:ext>
    </p:extLst>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893609949"/>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374900"/>
            <a:ext cx="8093212" cy="763525"/>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1" y="1596540"/>
            <a:ext cx="8085130" cy="473385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2001597" y="23592"/>
            <a:ext cx="1951712" cy="702615"/>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64471362"/>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6" y="374901"/>
            <a:ext cx="6108200" cy="916230"/>
          </a:xfrm>
          <a:noFill/>
        </p:spPr>
        <p:txBody>
          <a:bodyPr>
            <a:normAutofit/>
          </a:bodyPr>
          <a:lstStyle>
            <a:lvl1pPr algn="l">
              <a:defRPr sz="3600">
                <a:solidFill>
                  <a:srgbClr val="FF0000"/>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86835" y="1443835"/>
            <a:ext cx="6108199" cy="488655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46070" cy="763525"/>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82908"/>
            <a:ext cx="4040188" cy="63976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2770"/>
            <a:ext cx="4040188" cy="331107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882908"/>
            <a:ext cx="4041775" cy="63976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512770"/>
            <a:ext cx="4041775" cy="331107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18-Feb-21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15" cstate="print">
            <a:extLst>
              <a:ext uri="{28A0092B-C50C-407E-A947-70E740481C1C}">
                <a14:useLocalDpi xmlns="" xmlns:a14="http://schemas.microsoft.com/office/drawing/2010/main" val="0"/>
              </a:ext>
            </a:extLst>
          </a:blip>
          <a:stretch>
            <a:fillRect/>
          </a:stretch>
        </p:blipFill>
        <p:spPr bwMode="auto">
          <a:xfrm>
            <a:off x="8516211" y="6650148"/>
            <a:ext cx="577367" cy="207852"/>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thruBlk="1"/>
  </p:transition>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2819400"/>
            <a:ext cx="7787955" cy="1296925"/>
          </a:xfrm>
        </p:spPr>
        <p:txBody>
          <a:bodyPr>
            <a:normAutofit/>
          </a:bodyPr>
          <a:lstStyle/>
          <a:p>
            <a:r>
              <a:rPr lang="en-US" dirty="0" smtClean="0"/>
              <a:t>PAPER PUBLICATION</a:t>
            </a:r>
            <a:br>
              <a:rPr lang="en-US" dirty="0" smtClean="0"/>
            </a:br>
            <a:r>
              <a:rPr lang="en-US" dirty="0" smtClean="0"/>
              <a:t>FACILITY SERVICES</a:t>
            </a:r>
            <a:endParaRPr lang="en-US" dirty="0"/>
          </a:p>
        </p:txBody>
      </p:sp>
      <p:sp>
        <p:nvSpPr>
          <p:cNvPr id="3" name="Subtitle 2"/>
          <p:cNvSpPr>
            <a:spLocks noGrp="1"/>
          </p:cNvSpPr>
          <p:nvPr>
            <p:ph type="subTitle" idx="1"/>
          </p:nvPr>
        </p:nvSpPr>
        <p:spPr>
          <a:xfrm>
            <a:off x="601670" y="4345230"/>
            <a:ext cx="7787957" cy="763525"/>
          </a:xfrm>
        </p:spPr>
        <p:txBody>
          <a:bodyPr>
            <a:normAutofit/>
          </a:bodyPr>
          <a:lstStyle/>
          <a:p>
            <a:r>
              <a:rPr lang="en-US" dirty="0" smtClean="0">
                <a:latin typeface="Candara" pitchFamily="34" charset="0"/>
              </a:rPr>
              <a:t>SYED TASHMIM AHMED</a:t>
            </a:r>
            <a:endParaRPr lang="en-US" dirty="0">
              <a:latin typeface="Candara" pitchFamily="34" charset="0"/>
            </a:endParaRPr>
          </a:p>
        </p:txBody>
      </p:sp>
    </p:spTree>
    <p:extLst>
      <p:ext uri="{BB962C8B-B14F-4D97-AF65-F5344CB8AC3E}">
        <p14:creationId xmlns="" xmlns:p14="http://schemas.microsoft.com/office/powerpoint/2010/main" val="363920370"/>
      </p:ext>
    </p:extLst>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374900"/>
            <a:ext cx="7482544" cy="763524"/>
          </a:xfrm>
        </p:spPr>
        <p:txBody>
          <a:bodyPr>
            <a:normAutofit/>
          </a:bodyPr>
          <a:lstStyle/>
          <a:p>
            <a:r>
              <a:rPr lang="en-US" sz="4400" dirty="0" smtClean="0">
                <a:latin typeface="Candara" pitchFamily="34" charset="0"/>
              </a:rPr>
              <a:t>Advancements</a:t>
            </a:r>
            <a:endParaRPr lang="en-US" sz="4400" dirty="0">
              <a:latin typeface="Candara" pitchFamily="34" charset="0"/>
            </a:endParaRPr>
          </a:p>
        </p:txBody>
      </p:sp>
      <p:sp>
        <p:nvSpPr>
          <p:cNvPr id="12" name="TextBox 11"/>
          <p:cNvSpPr txBox="1"/>
          <p:nvPr/>
        </p:nvSpPr>
        <p:spPr>
          <a:xfrm>
            <a:off x="228600" y="2251770"/>
            <a:ext cx="8763000" cy="3539430"/>
          </a:xfrm>
          <a:prstGeom prst="rect">
            <a:avLst/>
          </a:prstGeom>
          <a:noFill/>
        </p:spPr>
        <p:txBody>
          <a:bodyPr wrap="square" rtlCol="0">
            <a:spAutoFit/>
          </a:bodyPr>
          <a:lstStyle/>
          <a:p>
            <a:r>
              <a:rPr lang="en-US" sz="2800" dirty="0" smtClean="0">
                <a:solidFill>
                  <a:schemeClr val="bg1"/>
                </a:solidFill>
              </a:rPr>
              <a:t>First part of the project must be carried out with more and more enhancements so that it could provide more ease to user, as the standards for literature keep on changes, vocabulary, formats and layouts so user don’t have to take care of it and only provide service’s or product’s content and the team manages the content in the varied form of standard. This enhancement in future can attract customers attention and </a:t>
            </a:r>
            <a:r>
              <a:rPr lang="en-US" sz="2800" dirty="0" err="1" smtClean="0">
                <a:solidFill>
                  <a:schemeClr val="bg1"/>
                </a:solidFill>
              </a:rPr>
              <a:t>relaxful</a:t>
            </a:r>
            <a:r>
              <a:rPr lang="en-US" sz="2800" dirty="0" smtClean="0">
                <a:solidFill>
                  <a:schemeClr val="bg1"/>
                </a:solidFill>
              </a:rPr>
              <a:t> opinion.</a:t>
            </a:r>
            <a:endParaRPr lang="en-US" sz="2800" dirty="0">
              <a:solidFill>
                <a:schemeClr val="bg1"/>
              </a:solidFill>
            </a:endParaRPr>
          </a:p>
        </p:txBody>
      </p:sp>
    </p:spTree>
    <p:extLst>
      <p:ext uri="{BB962C8B-B14F-4D97-AF65-F5344CB8AC3E}">
        <p14:creationId xmlns="" xmlns:p14="http://schemas.microsoft.com/office/powerpoint/2010/main" val="4170783713"/>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6" y="374900"/>
            <a:ext cx="4118764" cy="844300"/>
          </a:xfrm>
          <a:solidFill>
            <a:srgbClr val="FF3300"/>
          </a:solidFill>
        </p:spPr>
        <p:txBody>
          <a:bodyPr>
            <a:normAutofit/>
          </a:bodyPr>
          <a:lstStyle/>
          <a:p>
            <a:r>
              <a:rPr lang="en-US" b="1" dirty="0" smtClean="0">
                <a:solidFill>
                  <a:schemeClr val="bg1"/>
                </a:solidFill>
              </a:rPr>
              <a:t>Outcomes</a:t>
            </a:r>
            <a:endParaRPr lang="en-US" b="1" dirty="0">
              <a:solidFill>
                <a:schemeClr val="bg1"/>
              </a:solidFill>
            </a:endParaRPr>
          </a:p>
        </p:txBody>
      </p:sp>
      <p:sp>
        <p:nvSpPr>
          <p:cNvPr id="5" name="Content Placeholder 4"/>
          <p:cNvSpPr>
            <a:spLocks noGrp="1"/>
          </p:cNvSpPr>
          <p:nvPr>
            <p:ph idx="1"/>
          </p:nvPr>
        </p:nvSpPr>
        <p:spPr>
          <a:xfrm>
            <a:off x="2667000" y="1447800"/>
            <a:ext cx="6172200" cy="5257800"/>
          </a:xfrm>
          <a:solidFill>
            <a:schemeClr val="tx1">
              <a:lumMod val="85000"/>
              <a:lumOff val="15000"/>
            </a:schemeClr>
          </a:solidFill>
        </p:spPr>
        <p:txBody>
          <a:bodyPr>
            <a:normAutofit/>
          </a:bodyPr>
          <a:lstStyle/>
          <a:p>
            <a:pPr lvl="0"/>
            <a:r>
              <a:rPr lang="en-US" dirty="0" smtClean="0"/>
              <a:t>Impact of paper publishing on business</a:t>
            </a:r>
          </a:p>
          <a:p>
            <a:pPr lvl="0"/>
            <a:r>
              <a:rPr lang="en-US" dirty="0" smtClean="0"/>
              <a:t>Difference in business growth with and without publishing</a:t>
            </a:r>
          </a:p>
          <a:p>
            <a:pPr lvl="0"/>
            <a:r>
              <a:rPr lang="en-US" dirty="0" smtClean="0"/>
              <a:t>How to store client’s data securely</a:t>
            </a:r>
          </a:p>
          <a:p>
            <a:pPr lvl="0"/>
            <a:r>
              <a:rPr lang="en-US" dirty="0" smtClean="0"/>
              <a:t>Strategy of giving competitive price for service</a:t>
            </a:r>
          </a:p>
          <a:p>
            <a:pPr lvl="0"/>
            <a:r>
              <a:rPr lang="en-US" dirty="0" smtClean="0"/>
              <a:t>Hiring is necessary, so interaction from different intellectuals done</a:t>
            </a:r>
          </a:p>
          <a:p>
            <a:pPr lvl="0"/>
            <a:r>
              <a:rPr lang="en-US" dirty="0" smtClean="0"/>
              <a:t>Current worth of different journals</a:t>
            </a:r>
          </a:p>
          <a:p>
            <a:pPr lvl="0"/>
            <a:r>
              <a:rPr lang="en-US" dirty="0" smtClean="0"/>
              <a:t>Many more…</a:t>
            </a:r>
          </a:p>
          <a:p>
            <a:pPr algn="just">
              <a:buNone/>
            </a:pPr>
            <a:endParaRPr lang="en-US" dirty="0" smtClean="0">
              <a:latin typeface="Candara" pitchFamily="34" charset="0"/>
            </a:endParaRPr>
          </a:p>
        </p:txBody>
      </p:sp>
    </p:spTree>
    <p:extLst>
      <p:ext uri="{BB962C8B-B14F-4D97-AF65-F5344CB8AC3E}">
        <p14:creationId xmlns="" xmlns:p14="http://schemas.microsoft.com/office/powerpoint/2010/main" val="1101633878"/>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74900"/>
            <a:ext cx="7787952" cy="763525"/>
          </a:xfrm>
        </p:spPr>
        <p:txBody>
          <a:bodyPr>
            <a:normAutofit/>
          </a:bodyPr>
          <a:lstStyle/>
          <a:p>
            <a:r>
              <a:rPr lang="en-US" b="1" dirty="0" smtClean="0"/>
              <a:t>Commencement</a:t>
            </a:r>
            <a:endParaRPr lang="en-US" b="1" dirty="0"/>
          </a:p>
        </p:txBody>
      </p:sp>
      <p:sp>
        <p:nvSpPr>
          <p:cNvPr id="3" name="Content Placeholder 2"/>
          <p:cNvSpPr>
            <a:spLocks noGrp="1"/>
          </p:cNvSpPr>
          <p:nvPr>
            <p:ph idx="1"/>
          </p:nvPr>
        </p:nvSpPr>
        <p:spPr>
          <a:xfrm>
            <a:off x="304801" y="1752600"/>
            <a:ext cx="8534399" cy="4953000"/>
          </a:xfrm>
        </p:spPr>
        <p:txBody>
          <a:bodyPr>
            <a:normAutofit fontScale="92500"/>
          </a:bodyPr>
          <a:lstStyle/>
          <a:p>
            <a:pPr algn="just"/>
            <a:r>
              <a:rPr lang="en-US" b="1" dirty="0" smtClean="0"/>
              <a:t>Paper Publishing</a:t>
            </a:r>
            <a:r>
              <a:rPr lang="en-US" dirty="0" smtClean="0"/>
              <a:t> distributes research and scholarship whether it could be relative to business or academy. Most academic work is published in academic journal articles, books or thesis' form. The part of portfolio written output that is not formally published but merely printed up or posted on the Internet is often called "grey literature". Most scientific and scholarly journals, and many academic and scholarly books, are based on some form of peer review or editorial refereeing to qualify texts for publication. Peer review quality and selectivity standards vary greatly from journal to journal, publisher to publisher, and field to field. </a:t>
            </a:r>
            <a:endParaRPr lang="en-US" dirty="0"/>
          </a:p>
        </p:txBody>
      </p:sp>
    </p:spTree>
    <p:extLst>
      <p:ext uri="{BB962C8B-B14F-4D97-AF65-F5344CB8AC3E}">
        <p14:creationId xmlns="" xmlns:p14="http://schemas.microsoft.com/office/powerpoint/2010/main" val="4103309497"/>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74900"/>
            <a:ext cx="7787952" cy="763525"/>
          </a:xfrm>
        </p:spPr>
        <p:txBody>
          <a:bodyPr>
            <a:normAutofit/>
          </a:bodyPr>
          <a:lstStyle/>
          <a:p>
            <a:r>
              <a:rPr lang="en-US" b="1" dirty="0" smtClean="0"/>
              <a:t>Prosperity</a:t>
            </a:r>
            <a:endParaRPr lang="en-US" b="1" dirty="0"/>
          </a:p>
        </p:txBody>
      </p:sp>
      <p:sp>
        <p:nvSpPr>
          <p:cNvPr id="3" name="Content Placeholder 2"/>
          <p:cNvSpPr>
            <a:spLocks noGrp="1"/>
          </p:cNvSpPr>
          <p:nvPr>
            <p:ph idx="1"/>
          </p:nvPr>
        </p:nvSpPr>
        <p:spPr>
          <a:xfrm>
            <a:off x="1" y="1905000"/>
            <a:ext cx="8991599" cy="4953000"/>
          </a:xfrm>
        </p:spPr>
        <p:txBody>
          <a:bodyPr>
            <a:normAutofit/>
          </a:bodyPr>
          <a:lstStyle/>
          <a:p>
            <a:pPr algn="just"/>
            <a:r>
              <a:rPr lang="en-US" dirty="0" smtClean="0"/>
              <a:t>There is great relevance to research in Business. Apart from ensuring an in-depth knowledge over a topic, scientific and historical research papers also contribute to the world of knowledge. These journals or papers become the helping hands for the client in future guiding and helping them to rely on appropriate firm/company. Industry need to understand the role of scientific research and portfolio publishing in society and the importance of both in building successive portfolio as it will ultimately reward them in return.</a:t>
            </a:r>
            <a:endParaRPr lang="en-US" dirty="0"/>
          </a:p>
        </p:txBody>
      </p:sp>
    </p:spTree>
    <p:extLst>
      <p:ext uri="{BB962C8B-B14F-4D97-AF65-F5344CB8AC3E}">
        <p14:creationId xmlns="" xmlns:p14="http://schemas.microsoft.com/office/powerpoint/2010/main" val="4103309497"/>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4656" y="374900"/>
            <a:ext cx="7482544" cy="763524"/>
          </a:xfrm>
        </p:spPr>
        <p:txBody>
          <a:bodyPr>
            <a:normAutofit/>
          </a:bodyPr>
          <a:lstStyle/>
          <a:p>
            <a:r>
              <a:rPr lang="en-US" b="1" dirty="0" smtClean="0"/>
              <a:t>Illustration</a:t>
            </a:r>
            <a:endParaRPr lang="en-US" b="1" dirty="0"/>
          </a:p>
        </p:txBody>
      </p:sp>
      <p:pic>
        <p:nvPicPr>
          <p:cNvPr id="13" name="Picture 12"/>
          <p:cNvPicPr/>
          <p:nvPr/>
        </p:nvPicPr>
        <p:blipFill>
          <a:blip r:embed="rId2"/>
          <a:srcRect t="4555" b="6530"/>
          <a:stretch>
            <a:fillRect/>
          </a:stretch>
        </p:blipFill>
        <p:spPr bwMode="auto">
          <a:xfrm>
            <a:off x="0" y="1676400"/>
            <a:ext cx="9144000" cy="4648200"/>
          </a:xfrm>
          <a:prstGeom prst="rect">
            <a:avLst/>
          </a:prstGeom>
          <a:noFill/>
          <a:ln w="9525">
            <a:noFill/>
            <a:miter lim="800000"/>
            <a:headEnd/>
            <a:tailEnd/>
          </a:ln>
        </p:spPr>
      </p:pic>
    </p:spTree>
    <p:extLst>
      <p:ext uri="{BB962C8B-B14F-4D97-AF65-F5344CB8AC3E}">
        <p14:creationId xmlns="" xmlns:p14="http://schemas.microsoft.com/office/powerpoint/2010/main" val="4170783713"/>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6" y="374900"/>
            <a:ext cx="4118764" cy="844300"/>
          </a:xfrm>
          <a:solidFill>
            <a:srgbClr val="FF3300"/>
          </a:solidFill>
        </p:spPr>
        <p:txBody>
          <a:bodyPr>
            <a:normAutofit/>
          </a:bodyPr>
          <a:lstStyle/>
          <a:p>
            <a:r>
              <a:rPr lang="en-US" b="1" dirty="0" smtClean="0">
                <a:solidFill>
                  <a:schemeClr val="bg1"/>
                </a:solidFill>
              </a:rPr>
              <a:t>Our Services</a:t>
            </a:r>
            <a:endParaRPr lang="en-US" b="1" dirty="0">
              <a:solidFill>
                <a:schemeClr val="bg1"/>
              </a:solidFill>
            </a:endParaRPr>
          </a:p>
        </p:txBody>
      </p:sp>
      <p:sp>
        <p:nvSpPr>
          <p:cNvPr id="5" name="Content Placeholder 4"/>
          <p:cNvSpPr>
            <a:spLocks noGrp="1"/>
          </p:cNvSpPr>
          <p:nvPr>
            <p:ph idx="1"/>
          </p:nvPr>
        </p:nvSpPr>
        <p:spPr>
          <a:xfrm>
            <a:off x="2667000" y="1447800"/>
            <a:ext cx="6172200" cy="5257800"/>
          </a:xfrm>
          <a:solidFill>
            <a:schemeClr val="tx1">
              <a:lumMod val="85000"/>
              <a:lumOff val="15000"/>
            </a:schemeClr>
          </a:solidFill>
        </p:spPr>
        <p:txBody>
          <a:bodyPr>
            <a:normAutofit fontScale="85000" lnSpcReduction="20000"/>
          </a:bodyPr>
          <a:lstStyle/>
          <a:p>
            <a:pPr algn="just">
              <a:buNone/>
            </a:pPr>
            <a:r>
              <a:rPr lang="en-US" dirty="0" smtClean="0">
                <a:latin typeface="Candara" pitchFamily="34" charset="0"/>
              </a:rPr>
              <a:t>	</a:t>
            </a:r>
          </a:p>
          <a:p>
            <a:pPr algn="just">
              <a:buNone/>
            </a:pPr>
            <a:r>
              <a:rPr lang="en-US" dirty="0" smtClean="0">
                <a:latin typeface="Candara" pitchFamily="34" charset="0"/>
              </a:rPr>
              <a:t>	With regards to scholarly composition, writing your thoughts down is just the initial step. You likewise need to send out the correct vibe, persuade your users of your contentions, and observe the norms and shows of your field.  Fortunately, such services are here to help! group of scholarly editors can assist you with communicating your thoughts and regard the guidelines of scholastic composition, so you can turn in your paper with certainty. </a:t>
            </a:r>
          </a:p>
          <a:p>
            <a:pPr algn="just">
              <a:buNone/>
            </a:pPr>
            <a:r>
              <a:rPr lang="en-US" dirty="0" smtClean="0">
                <a:latin typeface="Candara" pitchFamily="34" charset="0"/>
              </a:rPr>
              <a:t> 	</a:t>
            </a:r>
          </a:p>
          <a:p>
            <a:pPr algn="just">
              <a:buNone/>
            </a:pPr>
            <a:r>
              <a:rPr lang="en-US" dirty="0" smtClean="0">
                <a:latin typeface="Candara" pitchFamily="34" charset="0"/>
              </a:rPr>
              <a:t>	These facilitations can edit and alter all your examination related reports, with 100% joy ensured.</a:t>
            </a:r>
          </a:p>
          <a:p>
            <a:pPr algn="just">
              <a:buNone/>
            </a:pPr>
            <a:endParaRPr lang="en-US" dirty="0" smtClean="0">
              <a:latin typeface="Candara" pitchFamily="34" charset="0"/>
            </a:endParaRPr>
          </a:p>
        </p:txBody>
      </p:sp>
    </p:spTree>
    <p:extLst>
      <p:ext uri="{BB962C8B-B14F-4D97-AF65-F5344CB8AC3E}">
        <p14:creationId xmlns="" xmlns:p14="http://schemas.microsoft.com/office/powerpoint/2010/main" val="1101633878"/>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6" y="374900"/>
            <a:ext cx="4118764" cy="844300"/>
          </a:xfrm>
          <a:solidFill>
            <a:srgbClr val="FF3300"/>
          </a:solidFill>
        </p:spPr>
        <p:txBody>
          <a:bodyPr>
            <a:normAutofit/>
          </a:bodyPr>
          <a:lstStyle/>
          <a:p>
            <a:r>
              <a:rPr lang="en-US" b="1" dirty="0" smtClean="0">
                <a:solidFill>
                  <a:schemeClr val="bg1"/>
                </a:solidFill>
              </a:rPr>
              <a:t>Our Services</a:t>
            </a:r>
            <a:endParaRPr lang="en-US" b="1" dirty="0">
              <a:solidFill>
                <a:schemeClr val="bg1"/>
              </a:solidFill>
            </a:endParaRPr>
          </a:p>
        </p:txBody>
      </p:sp>
      <p:sp>
        <p:nvSpPr>
          <p:cNvPr id="5" name="Content Placeholder 4"/>
          <p:cNvSpPr>
            <a:spLocks noGrp="1"/>
          </p:cNvSpPr>
          <p:nvPr>
            <p:ph idx="1"/>
          </p:nvPr>
        </p:nvSpPr>
        <p:spPr>
          <a:xfrm>
            <a:off x="2667000" y="1447800"/>
            <a:ext cx="6172200" cy="5257800"/>
          </a:xfrm>
          <a:solidFill>
            <a:schemeClr val="tx1">
              <a:lumMod val="85000"/>
              <a:lumOff val="15000"/>
            </a:schemeClr>
          </a:solidFill>
        </p:spPr>
        <p:txBody>
          <a:bodyPr>
            <a:normAutofit/>
          </a:bodyPr>
          <a:lstStyle/>
          <a:p>
            <a:pPr>
              <a:buNone/>
            </a:pPr>
            <a:r>
              <a:rPr lang="en-US" dirty="0" smtClean="0"/>
              <a:t>Different Standards for different docs i.e.</a:t>
            </a:r>
          </a:p>
          <a:p>
            <a:pPr lvl="0"/>
            <a:r>
              <a:rPr lang="en-US" dirty="0" smtClean="0"/>
              <a:t>Thesis</a:t>
            </a:r>
          </a:p>
          <a:p>
            <a:pPr lvl="0"/>
            <a:r>
              <a:rPr lang="en-US" dirty="0" smtClean="0"/>
              <a:t>Ph.D. Dissertations</a:t>
            </a:r>
          </a:p>
          <a:p>
            <a:pPr lvl="0"/>
            <a:r>
              <a:rPr lang="en-US" dirty="0" smtClean="0"/>
              <a:t>(Admission) essays</a:t>
            </a:r>
          </a:p>
          <a:p>
            <a:pPr lvl="0"/>
            <a:r>
              <a:rPr lang="en-US" dirty="0" smtClean="0"/>
              <a:t>Research papers and term papers</a:t>
            </a:r>
          </a:p>
          <a:p>
            <a:pPr lvl="0"/>
            <a:r>
              <a:rPr lang="en-US" dirty="0" smtClean="0"/>
              <a:t>Capstone projects</a:t>
            </a:r>
          </a:p>
          <a:p>
            <a:pPr lvl="0"/>
            <a:r>
              <a:rPr lang="en-US" dirty="0" smtClean="0"/>
              <a:t>Personal statements</a:t>
            </a:r>
          </a:p>
          <a:p>
            <a:pPr lvl="0"/>
            <a:r>
              <a:rPr lang="en-US" dirty="0" smtClean="0"/>
              <a:t>Research proposals</a:t>
            </a:r>
          </a:p>
          <a:p>
            <a:pPr lvl="0"/>
            <a:r>
              <a:rPr lang="en-US" dirty="0" smtClean="0"/>
              <a:t>Journal articles</a:t>
            </a:r>
          </a:p>
          <a:p>
            <a:pPr lvl="0"/>
            <a:r>
              <a:rPr lang="en-US" dirty="0" smtClean="0"/>
              <a:t>Academic manuscripts</a:t>
            </a:r>
            <a:endParaRPr lang="en-US" dirty="0"/>
          </a:p>
        </p:txBody>
      </p:sp>
    </p:spTree>
    <p:extLst>
      <p:ext uri="{BB962C8B-B14F-4D97-AF65-F5344CB8AC3E}">
        <p14:creationId xmlns="" xmlns:p14="http://schemas.microsoft.com/office/powerpoint/2010/main" val="1101633878"/>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374900"/>
            <a:ext cx="7787952" cy="763525"/>
          </a:xfrm>
        </p:spPr>
        <p:txBody>
          <a:bodyPr>
            <a:normAutofit/>
          </a:bodyPr>
          <a:lstStyle/>
          <a:p>
            <a:r>
              <a:rPr lang="en-US" b="1" dirty="0" smtClean="0"/>
              <a:t>Ease</a:t>
            </a:r>
            <a:endParaRPr lang="en-US" b="1" dirty="0"/>
          </a:p>
        </p:txBody>
      </p:sp>
      <p:sp>
        <p:nvSpPr>
          <p:cNvPr id="6" name="TextBox 5"/>
          <p:cNvSpPr txBox="1"/>
          <p:nvPr/>
        </p:nvSpPr>
        <p:spPr>
          <a:xfrm>
            <a:off x="152400" y="1731288"/>
            <a:ext cx="8839200" cy="5170646"/>
          </a:xfrm>
          <a:prstGeom prst="rect">
            <a:avLst/>
          </a:prstGeom>
          <a:noFill/>
        </p:spPr>
        <p:txBody>
          <a:bodyPr wrap="square" rtlCol="0">
            <a:spAutoFit/>
          </a:bodyPr>
          <a:lstStyle/>
          <a:p>
            <a:pPr algn="just"/>
            <a:r>
              <a:rPr lang="en-US" sz="2000" b="1" dirty="0" smtClean="0">
                <a:solidFill>
                  <a:schemeClr val="bg1"/>
                </a:solidFill>
                <a:latin typeface="Candara" pitchFamily="34" charset="0"/>
              </a:rPr>
              <a:t>LANGUAGE</a:t>
            </a:r>
          </a:p>
          <a:p>
            <a:pPr lvl="0" algn="just">
              <a:buFont typeface="Arial" pitchFamily="34" charset="0"/>
              <a:buChar char="•"/>
            </a:pPr>
            <a:r>
              <a:rPr lang="en-US" dirty="0" smtClean="0">
                <a:solidFill>
                  <a:schemeClr val="bg1"/>
                </a:solidFill>
                <a:latin typeface="Candara" pitchFamily="34" charset="0"/>
              </a:rPr>
              <a:t>Typos, spelling mistakes, hyphenation errors and other simple mistakes.</a:t>
            </a:r>
          </a:p>
          <a:p>
            <a:pPr lvl="0" algn="just">
              <a:buFont typeface="Arial" pitchFamily="34" charset="0"/>
              <a:buChar char="•"/>
            </a:pPr>
            <a:r>
              <a:rPr lang="en-US" dirty="0" smtClean="0">
                <a:solidFill>
                  <a:schemeClr val="bg1"/>
                </a:solidFill>
                <a:latin typeface="Candara" pitchFamily="34" charset="0"/>
              </a:rPr>
              <a:t>Word order, sentence structure, verb tenses, agreement, prepositions, articles and more.</a:t>
            </a:r>
          </a:p>
          <a:p>
            <a:pPr lvl="0" algn="just">
              <a:buFont typeface="Arial" pitchFamily="34" charset="0"/>
              <a:buChar char="•"/>
            </a:pPr>
            <a:r>
              <a:rPr lang="en-US" dirty="0" smtClean="0">
                <a:solidFill>
                  <a:schemeClr val="bg1"/>
                </a:solidFill>
                <a:latin typeface="Candara" pitchFamily="34" charset="0"/>
              </a:rPr>
              <a:t>Periods, commas, colons, semicolons, dashes, quotation marks, etc.</a:t>
            </a:r>
          </a:p>
          <a:p>
            <a:pPr algn="just"/>
            <a:r>
              <a:rPr lang="en-US" dirty="0" smtClean="0">
                <a:solidFill>
                  <a:schemeClr val="bg1"/>
                </a:solidFill>
                <a:latin typeface="Candara" pitchFamily="34" charset="0"/>
              </a:rPr>
              <a:t> </a:t>
            </a:r>
          </a:p>
          <a:p>
            <a:pPr algn="just"/>
            <a:r>
              <a:rPr lang="en-US" sz="2000" b="1" dirty="0" smtClean="0">
                <a:solidFill>
                  <a:schemeClr val="bg1"/>
                </a:solidFill>
                <a:latin typeface="Candara" pitchFamily="34" charset="0"/>
              </a:rPr>
              <a:t>ACADEMIC STYLE</a:t>
            </a:r>
          </a:p>
          <a:p>
            <a:pPr lvl="0" algn="just">
              <a:buFont typeface="Arial" pitchFamily="34" charset="0"/>
              <a:buChar char="•"/>
            </a:pPr>
            <a:r>
              <a:rPr lang="en-US" dirty="0" smtClean="0">
                <a:solidFill>
                  <a:schemeClr val="bg1"/>
                </a:solidFill>
                <a:latin typeface="Candara" pitchFamily="34" charset="0"/>
              </a:rPr>
              <a:t>Subjective language, inflated and redundant phrases, and overuse of the passive voice.</a:t>
            </a:r>
          </a:p>
          <a:p>
            <a:pPr lvl="0" algn="just">
              <a:buFont typeface="Arial" pitchFamily="34" charset="0"/>
              <a:buChar char="•"/>
            </a:pPr>
            <a:r>
              <a:rPr lang="en-US" dirty="0" smtClean="0">
                <a:solidFill>
                  <a:schemeClr val="bg1"/>
                </a:solidFill>
                <a:latin typeface="Candara" pitchFamily="34" charset="0"/>
              </a:rPr>
              <a:t>Acronyms, abbreviations, numbers, equations and Latin abbreviations.</a:t>
            </a:r>
          </a:p>
          <a:p>
            <a:pPr lvl="0" algn="just">
              <a:buFont typeface="Arial" pitchFamily="34" charset="0"/>
              <a:buChar char="•"/>
            </a:pPr>
            <a:r>
              <a:rPr lang="en-US" dirty="0" smtClean="0">
                <a:solidFill>
                  <a:schemeClr val="bg1"/>
                </a:solidFill>
                <a:latin typeface="Candara" pitchFamily="34" charset="0"/>
              </a:rPr>
              <a:t>Consistency in English dialect and in style choices.</a:t>
            </a:r>
          </a:p>
          <a:p>
            <a:pPr algn="just"/>
            <a:r>
              <a:rPr lang="en-US" dirty="0" smtClean="0">
                <a:solidFill>
                  <a:schemeClr val="bg1"/>
                </a:solidFill>
                <a:latin typeface="Candara" pitchFamily="34" charset="0"/>
              </a:rPr>
              <a:t> </a:t>
            </a:r>
          </a:p>
          <a:p>
            <a:pPr algn="just"/>
            <a:r>
              <a:rPr lang="en-US" sz="2000" b="1" dirty="0" smtClean="0">
                <a:solidFill>
                  <a:schemeClr val="bg1"/>
                </a:solidFill>
                <a:latin typeface="Candara" pitchFamily="34" charset="0"/>
              </a:rPr>
              <a:t>FEEDBACK</a:t>
            </a:r>
          </a:p>
          <a:p>
            <a:pPr lvl="0" algn="just">
              <a:buFont typeface="Arial" pitchFamily="34" charset="0"/>
              <a:buChar char="•"/>
            </a:pPr>
            <a:r>
              <a:rPr lang="en-US" dirty="0" smtClean="0">
                <a:solidFill>
                  <a:schemeClr val="bg1"/>
                </a:solidFill>
                <a:latin typeface="Candara" pitchFamily="34" charset="0"/>
              </a:rPr>
              <a:t>Editors leave queries when the meaning is unclear and when you have to make a style- or content-related choice.</a:t>
            </a:r>
          </a:p>
          <a:p>
            <a:pPr lvl="0" algn="just">
              <a:buFont typeface="Arial" pitchFamily="34" charset="0"/>
              <a:buChar char="•"/>
            </a:pPr>
            <a:r>
              <a:rPr lang="en-US" dirty="0" smtClean="0">
                <a:solidFill>
                  <a:schemeClr val="bg1"/>
                </a:solidFill>
                <a:latin typeface="Candara" pitchFamily="34" charset="0"/>
              </a:rPr>
              <a:t>Editors use comments to explain nuanced grammatical rules, suggest improvements and offer general advice.</a:t>
            </a:r>
          </a:p>
          <a:p>
            <a:pPr lvl="0" algn="just">
              <a:buFont typeface="Arial" pitchFamily="34" charset="0"/>
              <a:buChar char="•"/>
            </a:pPr>
            <a:r>
              <a:rPr lang="en-US" dirty="0" smtClean="0">
                <a:solidFill>
                  <a:schemeClr val="bg1"/>
                </a:solidFill>
                <a:latin typeface="Candara" pitchFamily="34" charset="0"/>
              </a:rPr>
              <a:t>You receive a personalized improvement letter designed to help you recognize and correct your most common mistakes.</a:t>
            </a:r>
          </a:p>
          <a:p>
            <a:pPr algn="just"/>
            <a:endParaRPr lang="en-US" dirty="0">
              <a:solidFill>
                <a:schemeClr val="bg1"/>
              </a:solidFill>
              <a:latin typeface="Candara" pitchFamily="34" charset="0"/>
            </a:endParaRPr>
          </a:p>
        </p:txBody>
      </p:sp>
    </p:spTree>
    <p:extLst>
      <p:ext uri="{BB962C8B-B14F-4D97-AF65-F5344CB8AC3E}">
        <p14:creationId xmlns="" xmlns:p14="http://schemas.microsoft.com/office/powerpoint/2010/main" val="4103309497"/>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374900"/>
            <a:ext cx="7482544" cy="763524"/>
          </a:xfrm>
        </p:spPr>
        <p:txBody>
          <a:bodyPr>
            <a:normAutofit/>
          </a:bodyPr>
          <a:lstStyle/>
          <a:p>
            <a:r>
              <a:rPr lang="en-US" sz="4400" dirty="0" smtClean="0">
                <a:latin typeface="Candara" pitchFamily="34" charset="0"/>
              </a:rPr>
              <a:t>Target</a:t>
            </a:r>
            <a:endParaRPr lang="en-US" sz="4400" dirty="0">
              <a:latin typeface="Candara" pitchFamily="34" charset="0"/>
            </a:endParaRPr>
          </a:p>
        </p:txBody>
      </p:sp>
      <p:sp>
        <p:nvSpPr>
          <p:cNvPr id="12" name="TextBox 11"/>
          <p:cNvSpPr txBox="1"/>
          <p:nvPr/>
        </p:nvSpPr>
        <p:spPr>
          <a:xfrm>
            <a:off x="228600" y="1828800"/>
            <a:ext cx="8763000" cy="4832092"/>
          </a:xfrm>
          <a:prstGeom prst="rect">
            <a:avLst/>
          </a:prstGeom>
          <a:noFill/>
        </p:spPr>
        <p:txBody>
          <a:bodyPr wrap="square" rtlCol="0">
            <a:spAutoFit/>
          </a:bodyPr>
          <a:lstStyle/>
          <a:p>
            <a:pPr algn="just"/>
            <a:r>
              <a:rPr lang="en-US" sz="2200" dirty="0" smtClean="0">
                <a:solidFill>
                  <a:schemeClr val="bg1"/>
                </a:solidFill>
              </a:rPr>
              <a:t>Distribution of pamphlets, menus, business card and other documents related to business promotion to public is quite difficult and also became awkward in this era of digital marketing. Therefore for the purpose of informing users about your business services/product ,writing or publishing papers become appropriate and an efficient medium to communicate with market. Publishing papers provide a broader perspective of specific product in user’s understandings. Portfolio of business/service/product is more clearer in terms of its reliability, sustainability and competence. It is also a huge way out to international market’s user, as publishing paper to international web may lead to communication with entire globe, which could result for your business as a successful decision. Through paper publication not only user but people from different industries and students as well came to know what is new and what is the nature of advancements taking place in market. </a:t>
            </a:r>
            <a:endParaRPr lang="en-US" sz="2200" dirty="0">
              <a:solidFill>
                <a:schemeClr val="bg1"/>
              </a:solidFill>
            </a:endParaRPr>
          </a:p>
        </p:txBody>
      </p:sp>
    </p:spTree>
    <p:extLst>
      <p:ext uri="{BB962C8B-B14F-4D97-AF65-F5344CB8AC3E}">
        <p14:creationId xmlns="" xmlns:p14="http://schemas.microsoft.com/office/powerpoint/2010/main" val="4170783713"/>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374900"/>
            <a:ext cx="7482544" cy="763524"/>
          </a:xfrm>
        </p:spPr>
        <p:txBody>
          <a:bodyPr>
            <a:normAutofit/>
          </a:bodyPr>
          <a:lstStyle/>
          <a:p>
            <a:r>
              <a:rPr lang="en-US" sz="4400" dirty="0" smtClean="0">
                <a:latin typeface="Candara" pitchFamily="34" charset="0"/>
              </a:rPr>
              <a:t>Division</a:t>
            </a:r>
            <a:endParaRPr lang="en-US" sz="4400" dirty="0">
              <a:latin typeface="Candara" pitchFamily="34" charset="0"/>
            </a:endParaRPr>
          </a:p>
        </p:txBody>
      </p:sp>
      <p:sp>
        <p:nvSpPr>
          <p:cNvPr id="12" name="TextBox 11"/>
          <p:cNvSpPr txBox="1"/>
          <p:nvPr/>
        </p:nvSpPr>
        <p:spPr>
          <a:xfrm>
            <a:off x="228600" y="1828800"/>
            <a:ext cx="8763000" cy="4832092"/>
          </a:xfrm>
          <a:prstGeom prst="rect">
            <a:avLst/>
          </a:prstGeom>
          <a:noFill/>
        </p:spPr>
        <p:txBody>
          <a:bodyPr wrap="square" rtlCol="0">
            <a:spAutoFit/>
          </a:bodyPr>
          <a:lstStyle/>
          <a:p>
            <a:r>
              <a:rPr lang="en-US" sz="2800" dirty="0" smtClean="0">
                <a:solidFill>
                  <a:schemeClr val="bg1"/>
                </a:solidFill>
              </a:rPr>
              <a:t>Objectives are divided in 3 major parts for user to accommodate them. That is, first part is the supervision of proper context management .i.e. Spelling Mistakes, Clause Perfection, Standard Based Structure and Less Ambiguity is thoroughly checked by hired experts and professionals include Professors, Typist etc on free lancing base. Second part is the offering/suggesting of appropriate journal, where the paper should be published so that it could be red by maximum no of people. The last part is the responsibility one where the user provided data is promisingly be secured and not out sourced. </a:t>
            </a:r>
            <a:endParaRPr lang="en-US" sz="2800" dirty="0">
              <a:solidFill>
                <a:schemeClr val="bg1"/>
              </a:solidFill>
            </a:endParaRPr>
          </a:p>
        </p:txBody>
      </p:sp>
    </p:spTree>
    <p:extLst>
      <p:ext uri="{BB962C8B-B14F-4D97-AF65-F5344CB8AC3E}">
        <p14:creationId xmlns="" xmlns:p14="http://schemas.microsoft.com/office/powerpoint/2010/main" val="4170783713"/>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2685</TotalTime>
  <Words>677</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PAPER PUBLICATION FACILITY SERVICES</vt:lpstr>
      <vt:lpstr>Commencement</vt:lpstr>
      <vt:lpstr>Prosperity</vt:lpstr>
      <vt:lpstr>Illustration</vt:lpstr>
      <vt:lpstr>Our Services</vt:lpstr>
      <vt:lpstr>Our Services</vt:lpstr>
      <vt:lpstr>Ease</vt:lpstr>
      <vt:lpstr>Target</vt:lpstr>
      <vt:lpstr>Division</vt:lpstr>
      <vt:lpstr>Advancements</vt:lpstr>
      <vt:lpstr>Outcomes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Tashmim</cp:lastModifiedBy>
  <cp:revision>105</cp:revision>
  <dcterms:created xsi:type="dcterms:W3CDTF">2013-08-21T19:17:07Z</dcterms:created>
  <dcterms:modified xsi:type="dcterms:W3CDTF">2021-02-18T16:08:36Z</dcterms:modified>
</cp:coreProperties>
</file>