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82" r:id="rId5"/>
    <p:sldId id="281" r:id="rId6"/>
    <p:sldId id="284" r:id="rId7"/>
    <p:sldId id="283" r:id="rId8"/>
    <p:sldId id="285" r:id="rId9"/>
    <p:sldId id="286" r:id="rId10"/>
    <p:sldId id="288" r:id="rId11"/>
    <p:sldId id="289" r:id="rId12"/>
    <p:sldId id="290" r:id="rId13"/>
    <p:sldId id="292" r:id="rId14"/>
    <p:sldId id="293" r:id="rId15"/>
    <p:sldId id="294" r:id="rId16"/>
    <p:sldId id="301" r:id="rId17"/>
    <p:sldId id="295" r:id="rId18"/>
    <p:sldId id="296" r:id="rId19"/>
    <p:sldId id="297" r:id="rId20"/>
    <p:sldId id="298" r:id="rId21"/>
    <p:sldId id="302" r:id="rId22"/>
    <p:sldId id="303" r:id="rId23"/>
    <p:sldId id="299" r:id="rId24"/>
    <p:sldId id="287" r:id="rId25"/>
    <p:sldId id="30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A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214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35614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3344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769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577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208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822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052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921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557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550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5144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hina-naseer-ahmed-b6b33699"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hinanasee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youtube.com/watch?v=QOv26a-yaq8&amp;t=0s" TargetMode="External"/><Relationship Id="rId5" Type="http://schemas.openxmlformats.org/officeDocument/2006/relationships/hyperlink" Target="https://www.youtube.com/redirect?event=video_description&amp;redir_token=QUFFLUhqbUNycU5WOFpzSlREYTZrYmRmR2JTQ2l1cWc1Z3xBQ3Jtc0ttazhiMmRfVy11OEpzQUI4bGtUZUh1Y0M0NDhYamZGNnJrR19EaXRMZFRXa0MwOGs5b1JDd3hQT2JtSjNkb3BFZTNhY0tOUk9CdjlFb1FYSFpjX0E4VEpzWnJkX012V1VFTWoxYWctN1c1Q1FMd0VXWQ&amp;q=https%3A%2F%2Fkubernetes.io%2Fdocs%2Freference%2Fkubectl%2Fcheatsheet%2F&amp;v=hKVz-Mwo9DM" TargetMode="External"/><Relationship Id="rId4" Type="http://schemas.openxmlformats.org/officeDocument/2006/relationships/hyperlink" Target="https://www.youtube.com/redirect?event=video_description&amp;redir_token=QUFFLUhqa2U5U0tBb3JSeG85TVlqMUo5dk95S01CbWNjUXxBQ3Jtc0tsem5idXRXVDVvbUJHbU1mY2tiZ1RnX2RESkxWeC16VkJGMjM4cHVGWHVnTVI4bXZtQV92Q25xdkR6RDdVZV9NbnktVjlMTV9LMFZud1lnam1BMHU1MmhDSlJMa1pfN1ZlZ3F0NWN0WUphNjBnNjhadw&amp;q=https%3A%2F%2Fkubernetes.io%2Fdocs%2Ftasks%2F&amp;v=hKVz-Mwo9D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www.youtube.com/redirect?event=video_description&amp;redir_token=QUFFLUhqbklqN3Z5RzZwQ2NVakRYSjJWc3VVNmtqZFZmUXxBQ3Jtc0ttMDlueDJRV0ZSMXhCZnB2Ukw0cHcwUC1ZTjJFSnNrUVBzdDV0QWppbkxUM1JyTktLTVRkVWJXYjlHWXhEOC1KaHQ4SXc5R3ZmOVVMaExYc1lwRHZfZVEwSDJLRld2bVpXZmRrdTREVDQwa0JqU2xYSQ&amp;q=https%3A%2F%2Fcodeburst.io%2Fkubernetes-ckad-weekly-challenges-overview-and-tips-7282b36a2681&amp;v=hKVz-Mwo9DM" TargetMode="External"/><Relationship Id="rId3" Type="http://schemas.openxmlformats.org/officeDocument/2006/relationships/hyperlink" Target="https://www.youtube.com/redirect?event=video_description&amp;redir_token=QUFFLUhqbmw0STBqdTd1WlNoQVFnYy1iV3dCNlB4NW1hd3xBQ3Jtc0tscGswelpsLUR4akk1cmNURTJpQ283bERBZFRUMzAzVVdrbzMtTDNicmFNQXF2d3NsZVF0ei1TOUJHRHJ4QURkZDFxdi1CMFJNM0QwQzk2WGZtMnlHam9kSDBSaGxETmZEek1md0REWEJWbHhTd0pFdw&amp;q=https%3A%2F%2Fgithub.com%2Fdgkanatsios%2FCKAD-exercises&amp;v=hKVz-Mwo9DM" TargetMode="External"/><Relationship Id="rId7" Type="http://schemas.openxmlformats.org/officeDocument/2006/relationships/hyperlink" Target="https://www.youtube.com/redirect?event=video_description&amp;redir_token=QUFFLUhqbG9WTnF3dnB0UEJodWM2Z21VQ0lsR2lmbnByUXxBQ3Jtc0ttak51b0I2YzVTamxzSWR5S0pJOUVBbzhLTkl0Z0F4TWFzZzQwc0szYmt5d3RTMXp5dHB4QzJXMWFCVmtXY3MyZHNqNEo4SmNTRlUxdHhUX3NGWmRpX3FlTEVPdy1WUkk3Q1pwSzgwWDVuQ3ZkX2JCRQ&amp;q=https%3A%2F%2Fgithub.com%2Fahmetb%2Fkubernetes-network-policy-recipes&amp;v=hKVz-Mwo9DM" TargetMode="External"/><Relationship Id="rId12" Type="http://schemas.openxmlformats.org/officeDocument/2006/relationships/hyperlink" Target="https://www.youtube.com/redirect?event=video_description&amp;redir_token=QUFFLUhqbXpqaUpFc0Q2dExlUzVjQXZSWXEyNTFTbllHUXxBQ3Jtc0ttc2ZSdnJuRFJndDRHWWJwalFpeUdKNUdDMkpWeVhUbUkxLTlDUXZTUEdDblFiell1UkNNcC1QZlRYNUgyY1ozd0lKdUFiQmFtaEc5ZkE1djdSTnFJbEVxYjUtWWxvQ2VCMHhxd2pxekVDMllTbVV2Yw&amp;q=https%3A%2F%2Fcodefresh.io%2Fkubernetes-tutorial%2Fkubernetes-cheat-sheet%2F&amp;v=hKVz-Mwo9DM"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youtube.com/redirect?event=video_description&amp;redir_token=QUFFLUhqa2Z3QlBqa1ltdFRCUjh2R1FBX2h6TkJua3NDd3xBQ3Jtc0trRmxtSUxheFNrQWZnQzFhRGFZMDR1MUw0Rm9oRHFKazFaVmpKOW5URmtUQXZEbnVMVHhFSDdUdFpZcmhhUXU4ZnBtTy1VSlBwVV9hRTZudTBDRmVZNUlZYlpaX1dlTElJTnhXNHJWWWtEQkJMdjBSWQ&amp;q=https%3A%2F%2Fgithub.com%2Fdennyzhang%2Fcheatsheet-kubernetes-A4&amp;v=hKVz-Mwo9DM" TargetMode="External"/><Relationship Id="rId11" Type="http://schemas.openxmlformats.org/officeDocument/2006/relationships/hyperlink" Target="https://www.youtube.com/redirect?event=video_description&amp;redir_token=QUFFLUhqbDd3QVkzWUlISXBqM2NGdVNIRnZoTV9SUXExQXxBQ3Jtc0tseEN5UFF0dThLdjFkZnJPYTd2d21ERmRCekRKaXM0TkFPZnJIcXR6R0FsWjI3eS1KWU5OMktiTm15d1ZkdXN1bXNQYzBWVW91SWtwYlQ3Rmg2Y0EzVGdQMDBna05FanRWN2NINklYS2Vrd1N6cHZWNA&amp;q=https%3A%2F%2Fwww.infoworld.com%2Farticle%2F3631108%2Fhow-to-nail-the-kubernetes-certification-exams.html&amp;v=hKVz-Mwo9DM" TargetMode="External"/><Relationship Id="rId5" Type="http://schemas.openxmlformats.org/officeDocument/2006/relationships/hyperlink" Target="https://www.youtube.com/redirect?event=video_description&amp;redir_token=QUFFLUhqbGtMeG9wNEctRUpadFlNdldhektEXzlSNlE5UXxBQ3Jtc0tsZXNrWGh4T0hUQ2pPT2YxQ3VlMnV5QVZ1Z0twUHRSVUEza2pQeGpQdTY0aDE2eUxhdjZOdnhmRXpPVEd0a285cXJuOTFPd1Z5VWpWaURXNXF2dnozVmM3dGJfc3lkN1FxTXl4WVdDLWRKZVNMd0tESQ&amp;q=https%3A%2F%2Fgithub.com%2FNileshGule%2Fckad-exam-prep&amp;v=hKVz-Mwo9DM" TargetMode="External"/><Relationship Id="rId10" Type="http://schemas.openxmlformats.org/officeDocument/2006/relationships/hyperlink" Target="https://www.youtube.com/redirect?event=video_description&amp;redir_token=QUFFLUhqbFdZblRndDdFM1NmZThZMTBjZGFrTGlxb2dpUXxBQ3Jtc0trWkRxVzE2dlpOVVJ6d1lKaXcwcDNsSWlZZklmQms0ZkxScFpHR25UMkJrTHMyQWF4eUcwNGRUbXZjdC0wckFoMlhCSGk2UExIbUVVcGdfQnFvMlIxTFNhS0dXNWVHa2dUQkhBeEhZSXBEbDRwOFlsOA&amp;q=https%3A%2F%2Ffaun.pub%2Fbe-fast-with-kubectl-1-18-ckad-cka-31be00acc443&amp;v=hKVz-Mwo9DM" TargetMode="External"/><Relationship Id="rId4" Type="http://schemas.openxmlformats.org/officeDocument/2006/relationships/hyperlink" Target="https://www.youtube.com/redirect?event=video_description&amp;redir_token=QUFFLUhqbmpWSWZmcVFud3BCWVRTTXpSOGFjVFQ4LXF4d3xBQ3Jtc0ttZDFOaUJXOWc0Wkh4Z2U3cmI4U2NBeHZ5bE4wSTQxS19JSVZYZjlwSGpRV1p4dlJIa3JlNHJUZmloUkdoTkhpMWxUakZpZ3VYMW5Ia29TY3NMZmhWcG9ITF9oS3F4dmw4UGcyZzA3MDE4MlJhUkp1WQ&amp;q=https%3A%2F%2Fgithub.com%2Flucassha%2FCKAD-resources&amp;v=hKVz-Mwo9DM" TargetMode="Externa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link.medium.com/ddYQUpeQZtb" TargetMode="External"/><Relationship Id="rId2" Type="http://schemas.openxmlformats.org/officeDocument/2006/relationships/hyperlink" Target="https://link.medium.com/9TsVOAsF5tb"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blog.prateekjain.dev/ckad-exam-preparation-notes-and-practice-questions-part-2" TargetMode="External"/><Relationship Id="rId4" Type="http://schemas.openxmlformats.org/officeDocument/2006/relationships/hyperlink" Target="https://link.medium.com/z6AB9foI8tb"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aws.amazon.com/eks/" TargetMode="External"/><Relationship Id="rId3" Type="http://schemas.openxmlformats.org/officeDocument/2006/relationships/hyperlink" Target="https://killercoda.com/killer-shell-ckad" TargetMode="External"/><Relationship Id="rId7" Type="http://schemas.openxmlformats.org/officeDocument/2006/relationships/hyperlink" Target="https://devopscube.com/setup-kubernetes-cluster-google-cloud/"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evopscube.com/kubernetes-cluster-vagrant/" TargetMode="External"/><Relationship Id="rId5" Type="http://schemas.openxmlformats.org/officeDocument/2006/relationships/hyperlink" Target="https://devopscube.com/setup-kubernetes-cluster-kubeadm/" TargetMode="External"/><Relationship Id="rId10" Type="http://schemas.openxmlformats.org/officeDocument/2006/relationships/hyperlink" Target="https://devopscube.com/get-free-digital-ocean-credits/" TargetMode="External"/><Relationship Id="rId4" Type="http://schemas.openxmlformats.org/officeDocument/2006/relationships/hyperlink" Target="https://kubernetes.io/docs/tutorials/hello-minikube/" TargetMode="External"/><Relationship Id="rId9" Type="http://schemas.openxmlformats.org/officeDocument/2006/relationships/hyperlink" Target="https://azure.microsoft.com/en-in/services/kubernetes-servi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cncf.io/certification/candidate-handbook"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edium.com/faun/be-fast-with-kubectl-1-18-ckad-cka-31be00acc44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ertified-kubernetes-application-developer/#instructor-1"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massi/learn-vi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evhints.io/vi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gkanatsios/CKAD-exercise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rudimartinsen.com/ckad-resourc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hyperlink" Target="https://geni.us/tmdRI" TargetMode="External"/><Relationship Id="rId3" Type="http://schemas.openxmlformats.org/officeDocument/2006/relationships/hyperlink" Target="https://ravikirans.com/linkedin/ckad" TargetMode="External"/><Relationship Id="rId7" Type="http://schemas.openxmlformats.org/officeDocument/2006/relationships/hyperlink" Target="https://ravikirans.com/udemy/test/ckad"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ravikirans.com/udemy/course/ckad" TargetMode="External"/><Relationship Id="rId5" Type="http://schemas.openxmlformats.org/officeDocument/2006/relationships/hyperlink" Target="https://ravikirans.com/whizlabs/course/ckad" TargetMode="External"/><Relationship Id="rId10" Type="http://schemas.openxmlformats.org/officeDocument/2006/relationships/hyperlink" Target="https://ravikirans.com/coursera/course/kubernetes" TargetMode="External"/><Relationship Id="rId4" Type="http://schemas.openxmlformats.org/officeDocument/2006/relationships/hyperlink" Target="https://ravikirans.com/pluralsight/ckad" TargetMode="External"/><Relationship Id="rId9" Type="http://schemas.openxmlformats.org/officeDocument/2006/relationships/hyperlink" Target="https://ravikirans.com/linuxfoundation/bootca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6B5A-71DE-4E3A-87C6-F52EBC5DD3B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3B623CC-E473-4173-BBA9-FB83BE6B924A}"/>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CBD42E44-41AD-44A4-AEF1-E2E20353290F}"/>
              </a:ext>
            </a:extLst>
          </p:cNvPr>
          <p:cNvPicPr>
            <a:picLocks noChangeAspect="1"/>
          </p:cNvPicPr>
          <p:nvPr/>
        </p:nvPicPr>
        <p:blipFill>
          <a:blip r:embed="rId2"/>
          <a:stretch>
            <a:fillRect/>
          </a:stretch>
        </p:blipFill>
        <p:spPr>
          <a:xfrm>
            <a:off x="-221681" y="28573"/>
            <a:ext cx="12954007" cy="6800853"/>
          </a:xfrm>
          <a:prstGeom prst="rect">
            <a:avLst/>
          </a:prstGeom>
        </p:spPr>
      </p:pic>
      <p:sp>
        <p:nvSpPr>
          <p:cNvPr id="4" name="TextBox 3">
            <a:extLst>
              <a:ext uri="{FF2B5EF4-FFF2-40B4-BE49-F238E27FC236}">
                <a16:creationId xmlns:a16="http://schemas.microsoft.com/office/drawing/2014/main" id="{B8F9D331-03B4-70B7-43A4-5AC31B71D4C9}"/>
              </a:ext>
            </a:extLst>
          </p:cNvPr>
          <p:cNvSpPr txBox="1"/>
          <p:nvPr/>
        </p:nvSpPr>
        <p:spPr>
          <a:xfrm flipH="1">
            <a:off x="8372301" y="5361708"/>
            <a:ext cx="3271061" cy="2031325"/>
          </a:xfrm>
          <a:prstGeom prst="rect">
            <a:avLst/>
          </a:prstGeom>
          <a:noFill/>
        </p:spPr>
        <p:txBody>
          <a:bodyPr wrap="square" rtlCol="0">
            <a:spAutoFit/>
          </a:bodyPr>
          <a:lstStyle/>
          <a:p>
            <a:r>
              <a:rPr lang="en-US" dirty="0">
                <a:solidFill>
                  <a:schemeClr val="bg1"/>
                </a:solidFill>
              </a:rPr>
              <a:t>Made By: </a:t>
            </a:r>
            <a:r>
              <a:rPr lang="en-US" dirty="0" err="1">
                <a:solidFill>
                  <a:schemeClr val="bg1"/>
                </a:solidFill>
              </a:rPr>
              <a:t>Hina</a:t>
            </a:r>
            <a:r>
              <a:rPr lang="en-US" dirty="0">
                <a:solidFill>
                  <a:schemeClr val="bg1"/>
                </a:solidFill>
              </a:rPr>
              <a:t> Naseer </a:t>
            </a:r>
            <a:r>
              <a:rPr lang="en-US" i="0" dirty="0">
                <a:solidFill>
                  <a:schemeClr val="bg1"/>
                </a:solidFill>
                <a:effectLst/>
                <a:latin typeface="-apple-system"/>
                <a:hlinkClick r:id="rId3">
                  <a:extLst>
                    <a:ext uri="{A12FA001-AC4F-418D-AE19-62706E023703}">
                      <ahyp:hlinkClr xmlns:ahyp="http://schemas.microsoft.com/office/drawing/2018/hyperlinkcolor" val="tx"/>
                    </a:ext>
                  </a:extLst>
                </a:hlinkClick>
              </a:rPr>
              <a:t>linkedin.com/in/hina-naseer-ahmed-b6b33699</a:t>
            </a:r>
            <a:endParaRPr lang="en-US" i="0" dirty="0">
              <a:solidFill>
                <a:schemeClr val="bg1"/>
              </a:solidFill>
              <a:effectLst/>
              <a:latin typeface="-apple-system"/>
            </a:endParaRPr>
          </a:p>
          <a:p>
            <a:r>
              <a:rPr lang="en-US" dirty="0">
                <a:solidFill>
                  <a:schemeClr val="bg1"/>
                </a:solidFill>
                <a:hlinkClick r:id="rId4">
                  <a:extLst>
                    <a:ext uri="{A12FA001-AC4F-418D-AE19-62706E023703}">
                      <ahyp:hlinkClr xmlns:ahyp="http://schemas.microsoft.com/office/drawing/2018/hyperlinkcolor" val="tx"/>
                    </a:ext>
                  </a:extLst>
                </a:hlinkClick>
              </a:rPr>
              <a:t>https://github.com/hinanaseer</a:t>
            </a:r>
            <a:endParaRPr lang="en-US" dirty="0">
              <a:solidFill>
                <a:schemeClr val="bg1"/>
              </a:solidFill>
              <a:latin typeface="-apple-system"/>
            </a:endParaRPr>
          </a:p>
          <a:p>
            <a:br>
              <a:rPr lang="en-US" dirty="0"/>
            </a:br>
            <a:br>
              <a:rPr lang="en-US" dirty="0"/>
            </a:br>
            <a:endParaRPr lang="en-PK" dirty="0"/>
          </a:p>
        </p:txBody>
      </p:sp>
      <p:pic>
        <p:nvPicPr>
          <p:cNvPr id="6" name="Picture 2" descr="Linkedin - Free social media icons">
            <a:extLst>
              <a:ext uri="{FF2B5EF4-FFF2-40B4-BE49-F238E27FC236}">
                <a16:creationId xmlns:a16="http://schemas.microsoft.com/office/drawing/2014/main" id="{9CF3BFF7-8516-9D94-0A25-B9EC711001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1784" y="5692248"/>
            <a:ext cx="355092" cy="3550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itHub Logos and Usage · GitHub">
            <a:extLst>
              <a:ext uri="{FF2B5EF4-FFF2-40B4-BE49-F238E27FC236}">
                <a16:creationId xmlns:a16="http://schemas.microsoft.com/office/drawing/2014/main" id="{7C14CDF1-BA7D-9991-10DF-BA50015AAA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9065" y="6248707"/>
            <a:ext cx="263236" cy="26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9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20D9A2CA-9AB0-4D1D-B6E4-2307C1E53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85A958EB-FB32-4555-920C-74E59419C447}"/>
              </a:ext>
            </a:extLst>
          </p:cNvPr>
          <p:cNvGraphicFramePr>
            <a:graphicFrameLocks noGrp="1"/>
          </p:cNvGraphicFramePr>
          <p:nvPr>
            <p:extLst>
              <p:ext uri="{D42A27DB-BD31-4B8C-83A1-F6EECF244321}">
                <p14:modId xmlns:p14="http://schemas.microsoft.com/office/powerpoint/2010/main" val="1075840243"/>
              </p:ext>
            </p:extLst>
          </p:nvPr>
        </p:nvGraphicFramePr>
        <p:xfrm>
          <a:off x="858982" y="1343133"/>
          <a:ext cx="9615053" cy="1483360"/>
        </p:xfrm>
        <a:graphic>
          <a:graphicData uri="http://schemas.openxmlformats.org/drawingml/2006/table">
            <a:tbl>
              <a:tblPr firstRow="1" bandRow="1">
                <a:tableStyleId>{5C22544A-7EE6-4342-B048-85BDC9FD1C3A}</a:tableStyleId>
              </a:tblPr>
              <a:tblGrid>
                <a:gridCol w="4322618">
                  <a:extLst>
                    <a:ext uri="{9D8B030D-6E8A-4147-A177-3AD203B41FA5}">
                      <a16:colId xmlns:a16="http://schemas.microsoft.com/office/drawing/2014/main" val="458136778"/>
                    </a:ext>
                  </a:extLst>
                </a:gridCol>
                <a:gridCol w="5292435">
                  <a:extLst>
                    <a:ext uri="{9D8B030D-6E8A-4147-A177-3AD203B41FA5}">
                      <a16:colId xmlns:a16="http://schemas.microsoft.com/office/drawing/2014/main" val="3288614046"/>
                    </a:ext>
                  </a:extLst>
                </a:gridCol>
              </a:tblGrid>
              <a:tr h="370840">
                <a:tc>
                  <a:txBody>
                    <a:bodyPr/>
                    <a:lstStyle/>
                    <a:p>
                      <a:pPr marL="0" algn="l" defTabSz="914400" rtl="0" eaLnBrk="1" fontAlgn="ctr" latinLnBrk="0" hangingPunct="1"/>
                      <a:r>
                        <a:rPr lang="en-US" sz="1800" b="0" kern="1200" dirty="0">
                          <a:solidFill>
                            <a:schemeClr val="bg1"/>
                          </a:solidFill>
                          <a:effectLst/>
                          <a:latin typeface="Verdana" panose="020B0604030504040204" pitchFamily="34" charset="0"/>
                          <a:ea typeface="+mn-ea"/>
                          <a:cs typeface="+mn-cs"/>
                        </a:rPr>
                        <a:t>Kubernetes docs </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27AF4"/>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Verdana" panose="020B0604030504040204" pitchFamily="34" charset="0"/>
                          <a:ea typeface="+mn-ea"/>
                          <a:cs typeface="+mn-cs"/>
                          <a:hlinkClick r:id="rId3">
                            <a:extLst>
                              <a:ext uri="{A12FA001-AC4F-418D-AE19-62706E023703}">
                                <ahyp:hlinkClr xmlns:ahyp="http://schemas.microsoft.com/office/drawing/2018/hyperlinkcolor" val="tx"/>
                              </a:ext>
                            </a:extLst>
                          </a:hlinkClick>
                        </a:rPr>
                        <a:t>https://kubernetes.io/docs/home/</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27AF4"/>
                    </a:solidFill>
                  </a:tcPr>
                </a:tc>
                <a:extLst>
                  <a:ext uri="{0D108BD9-81ED-4DB2-BD59-A6C34878D82A}">
                    <a16:rowId xmlns:a16="http://schemas.microsoft.com/office/drawing/2014/main" val="2932343812"/>
                  </a:ext>
                </a:extLst>
              </a:tr>
              <a:tr h="370840">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rPr>
                        <a:t>Kubernetes.io tasks</a:t>
                      </a:r>
                      <a:endParaRPr lang="en-PK" sz="1800" b="0" kern="1200" dirty="0">
                        <a:solidFill>
                          <a:schemeClr val="tx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Verdana" panose="020B0604030504040204" pitchFamily="34" charset="0"/>
                          <a:ea typeface="+mn-ea"/>
                          <a:cs typeface="+mn-cs"/>
                          <a:hlinkClick r:id="rId4">
                            <a:extLst>
                              <a:ext uri="{A12FA001-AC4F-418D-AE19-62706E023703}">
                                <ahyp:hlinkClr xmlns:ahyp="http://schemas.microsoft.com/office/drawing/2018/hyperlinkcolor" val="tx"/>
                              </a:ext>
                            </a:extLst>
                          </a:hlinkClick>
                        </a:rPr>
                        <a:t>https://kubernetes.io/docs/tasks/</a:t>
                      </a:r>
                      <a:r>
                        <a:rPr lang="en-US" sz="1800" b="0" kern="1200" dirty="0">
                          <a:solidFill>
                            <a:schemeClr val="tx1"/>
                          </a:solidFill>
                          <a:effectLst/>
                          <a:latin typeface="Verdana" panose="020B0604030504040204" pitchFamily="34" charset="0"/>
                          <a:ea typeface="+mn-ea"/>
                          <a:cs typeface="+mn-cs"/>
                        </a:rPr>
                        <a:t> </a:t>
                      </a:r>
                      <a:endParaRPr lang="en-PK" sz="1800" b="0" kern="1200" dirty="0">
                        <a:solidFill>
                          <a:schemeClr val="tx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4345790"/>
                  </a:ext>
                </a:extLst>
              </a:tr>
              <a:tr h="370840">
                <a:tc>
                  <a:txBody>
                    <a:bodyPr/>
                    <a:lstStyle/>
                    <a:p>
                      <a:pPr marL="0" algn="l" defTabSz="914400" rtl="0" eaLnBrk="1" fontAlgn="ctr" latinLnBrk="0" hangingPunct="1"/>
                      <a:r>
                        <a:rPr lang="en-US" sz="1800" b="0" kern="1200" dirty="0" err="1">
                          <a:solidFill>
                            <a:schemeClr val="bg1"/>
                          </a:solidFill>
                          <a:effectLst/>
                          <a:latin typeface="Verdana" panose="020B0604030504040204" pitchFamily="34" charset="0"/>
                          <a:ea typeface="+mn-ea"/>
                          <a:cs typeface="+mn-cs"/>
                        </a:rPr>
                        <a:t>kubectl</a:t>
                      </a:r>
                      <a:r>
                        <a:rPr lang="en-US" sz="1800" b="0" kern="1200" dirty="0">
                          <a:solidFill>
                            <a:schemeClr val="bg1"/>
                          </a:solidFill>
                          <a:effectLst/>
                          <a:latin typeface="Verdana" panose="020B0604030504040204" pitchFamily="34" charset="0"/>
                          <a:ea typeface="+mn-ea"/>
                          <a:cs typeface="+mn-cs"/>
                        </a:rPr>
                        <a:t> </a:t>
                      </a:r>
                      <a:r>
                        <a:rPr lang="en-US" sz="1800" b="0" kern="1200" dirty="0" err="1">
                          <a:solidFill>
                            <a:schemeClr val="bg1"/>
                          </a:solidFill>
                          <a:effectLst/>
                          <a:latin typeface="Verdana" panose="020B0604030504040204" pitchFamily="34" charset="0"/>
                          <a:ea typeface="+mn-ea"/>
                          <a:cs typeface="+mn-cs"/>
                        </a:rPr>
                        <a:t>cheatsheet</a:t>
                      </a:r>
                      <a:r>
                        <a:rPr lang="en-US" sz="1800" b="0" kern="1200" dirty="0">
                          <a:solidFill>
                            <a:schemeClr val="bg1"/>
                          </a:solidFill>
                          <a:effectLst/>
                          <a:latin typeface="Verdana" panose="020B0604030504040204" pitchFamily="34" charset="0"/>
                          <a:ea typeface="+mn-ea"/>
                          <a:cs typeface="+mn-cs"/>
                        </a:rPr>
                        <a:t> </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solidFill>
                      <a:srgbClr val="427AF4"/>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https://kubernetes.io/docs/reference/...</a:t>
                      </a:r>
                      <a:r>
                        <a:rPr lang="en-US" sz="1800" b="0" kern="1200" dirty="0">
                          <a:solidFill>
                            <a:schemeClr val="bg1"/>
                          </a:solidFill>
                          <a:effectLst/>
                          <a:latin typeface="Verdana" panose="020B0604030504040204" pitchFamily="34" charset="0"/>
                          <a:ea typeface="+mn-ea"/>
                          <a:cs typeface="+mn-cs"/>
                        </a:rPr>
                        <a:t> </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solidFill>
                      <a:srgbClr val="427AF4"/>
                    </a:solidFill>
                  </a:tcPr>
                </a:tc>
                <a:extLst>
                  <a:ext uri="{0D108BD9-81ED-4DB2-BD59-A6C34878D82A}">
                    <a16:rowId xmlns:a16="http://schemas.microsoft.com/office/drawing/2014/main" val="218789993"/>
                  </a:ext>
                </a:extLst>
              </a:tr>
              <a:tr h="370840">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rPr>
                        <a:t>Kubernetes imperative commands </a:t>
                      </a:r>
                      <a:endParaRPr lang="en-PK" sz="1800" b="0" kern="1200" dirty="0">
                        <a:solidFill>
                          <a:schemeClr val="tx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https://youtu.be/QOv26a-yaq8</a:t>
                      </a:r>
                      <a:endParaRPr lang="en-PK" sz="1800" b="0" kern="1200" dirty="0">
                        <a:solidFill>
                          <a:schemeClr val="tx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503210"/>
                  </a:ext>
                </a:extLst>
              </a:tr>
            </a:tbl>
          </a:graphicData>
        </a:graphic>
      </p:graphicFrame>
      <p:sp>
        <p:nvSpPr>
          <p:cNvPr id="8" name="TextBox 7">
            <a:extLst>
              <a:ext uri="{FF2B5EF4-FFF2-40B4-BE49-F238E27FC236}">
                <a16:creationId xmlns:a16="http://schemas.microsoft.com/office/drawing/2014/main" id="{D5927B77-9325-4C35-AAB5-2D9984A1EDDF}"/>
              </a:ext>
            </a:extLst>
          </p:cNvPr>
          <p:cNvSpPr txBox="1"/>
          <p:nvPr/>
        </p:nvSpPr>
        <p:spPr>
          <a:xfrm>
            <a:off x="983673" y="526473"/>
            <a:ext cx="1194558" cy="400110"/>
          </a:xfrm>
          <a:prstGeom prst="rect">
            <a:avLst/>
          </a:prstGeom>
          <a:noFill/>
        </p:spPr>
        <p:txBody>
          <a:bodyPr wrap="none" rtlCol="0">
            <a:spAutoFit/>
          </a:bodyPr>
          <a:lstStyle/>
          <a:p>
            <a:r>
              <a:rPr lang="en-US" sz="2000" b="1" dirty="0">
                <a:solidFill>
                  <a:srgbClr val="FF0000"/>
                </a:solidFill>
                <a:latin typeface="Bahnschrift Light SemiCondensed" panose="020B0502040204020203" pitchFamily="34" charset="0"/>
                <a:ea typeface="+mj-ea"/>
                <a:cs typeface="+mj-cs"/>
              </a:rPr>
              <a:t>Continue</a:t>
            </a:r>
            <a:r>
              <a:rPr lang="en-US" sz="2000" b="1" dirty="0">
                <a:solidFill>
                  <a:srgbClr val="427AF4"/>
                </a:solidFill>
                <a:latin typeface="Bahnschrift Light SemiCondensed" panose="020B0502040204020203" pitchFamily="34" charset="0"/>
                <a:ea typeface="+mj-ea"/>
                <a:cs typeface="+mj-cs"/>
              </a:rPr>
              <a:t>…</a:t>
            </a:r>
            <a:endParaRPr lang="en-PK" sz="2000" b="1" dirty="0">
              <a:solidFill>
                <a:srgbClr val="427AF4"/>
              </a:solidFill>
              <a:latin typeface="Bahnschrift Light SemiCondensed" panose="020B0502040204020203" pitchFamily="34" charset="0"/>
              <a:ea typeface="+mj-ea"/>
              <a:cs typeface="+mj-cs"/>
            </a:endParaRPr>
          </a:p>
        </p:txBody>
      </p:sp>
      <p:graphicFrame>
        <p:nvGraphicFramePr>
          <p:cNvPr id="9" name="Table 6">
            <a:extLst>
              <a:ext uri="{FF2B5EF4-FFF2-40B4-BE49-F238E27FC236}">
                <a16:creationId xmlns:a16="http://schemas.microsoft.com/office/drawing/2014/main" id="{54B55129-84C7-429D-9894-A138A2528C2A}"/>
              </a:ext>
            </a:extLst>
          </p:cNvPr>
          <p:cNvGraphicFramePr>
            <a:graphicFrameLocks noGrp="1"/>
          </p:cNvGraphicFramePr>
          <p:nvPr>
            <p:extLst>
              <p:ext uri="{D42A27DB-BD31-4B8C-83A1-F6EECF244321}">
                <p14:modId xmlns:p14="http://schemas.microsoft.com/office/powerpoint/2010/main" val="4025719325"/>
              </p:ext>
            </p:extLst>
          </p:nvPr>
        </p:nvGraphicFramePr>
        <p:xfrm>
          <a:off x="858981" y="3802446"/>
          <a:ext cx="9615053" cy="2021840"/>
        </p:xfrm>
        <a:graphic>
          <a:graphicData uri="http://schemas.openxmlformats.org/drawingml/2006/table">
            <a:tbl>
              <a:tblPr firstRow="1" bandRow="1">
                <a:tableStyleId>{5C22544A-7EE6-4342-B048-85BDC9FD1C3A}</a:tableStyleId>
              </a:tblPr>
              <a:tblGrid>
                <a:gridCol w="4378036">
                  <a:extLst>
                    <a:ext uri="{9D8B030D-6E8A-4147-A177-3AD203B41FA5}">
                      <a16:colId xmlns:a16="http://schemas.microsoft.com/office/drawing/2014/main" val="458136778"/>
                    </a:ext>
                  </a:extLst>
                </a:gridCol>
                <a:gridCol w="5237017">
                  <a:extLst>
                    <a:ext uri="{9D8B030D-6E8A-4147-A177-3AD203B41FA5}">
                      <a16:colId xmlns:a16="http://schemas.microsoft.com/office/drawing/2014/main" val="3288614046"/>
                    </a:ext>
                  </a:extLst>
                </a:gridCol>
              </a:tblGrid>
              <a:tr h="370840">
                <a:tc>
                  <a:txBody>
                    <a:bodyPr/>
                    <a:lstStyle/>
                    <a:p>
                      <a:pPr marL="0" algn="l" defTabSz="914400" rtl="0" eaLnBrk="1" fontAlgn="ctr" latinLnBrk="0" hangingPunct="1"/>
                      <a:r>
                        <a:rPr lang="en-US" sz="1800" b="0" i="0" kern="1200" dirty="0">
                          <a:solidFill>
                            <a:schemeClr val="lt1"/>
                          </a:solidFill>
                          <a:effectLst/>
                          <a:latin typeface="+mn-lt"/>
                          <a:ea typeface="+mn-ea"/>
                          <a:cs typeface="+mn-cs"/>
                        </a:rPr>
                        <a:t>Linux Foundation CKAD + Kubernetes for developers bundle -</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27AF4"/>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Verdana" panose="020B0604030504040204" pitchFamily="34" charset="0"/>
                          <a:ea typeface="+mn-ea"/>
                          <a:cs typeface="+mn-cs"/>
                        </a:rPr>
                        <a:t>https://training.linuxfoundation.org/...</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27AF4"/>
                    </a:solidFill>
                  </a:tcPr>
                </a:tc>
                <a:extLst>
                  <a:ext uri="{0D108BD9-81ED-4DB2-BD59-A6C34878D82A}">
                    <a16:rowId xmlns:a16="http://schemas.microsoft.com/office/drawing/2014/main" val="2932343812"/>
                  </a:ext>
                </a:extLst>
              </a:tr>
              <a:tr h="370840">
                <a:tc>
                  <a:txBody>
                    <a:bodyPr/>
                    <a:lstStyle/>
                    <a:p>
                      <a:pPr marL="0" algn="l" defTabSz="914400" rtl="0" eaLnBrk="1" fontAlgn="ctr" latinLnBrk="0" hangingPunct="1"/>
                      <a:r>
                        <a:rPr lang="en-US" sz="1800" b="0" i="0" kern="1200" dirty="0">
                          <a:solidFill>
                            <a:schemeClr val="dk1"/>
                          </a:solidFill>
                          <a:effectLst/>
                          <a:latin typeface="+mn-lt"/>
                          <a:ea typeface="+mn-ea"/>
                          <a:cs typeface="+mn-cs"/>
                        </a:rPr>
                        <a:t>Udemy Kubernetes Certified Application Developer (CKAD) with Tests </a:t>
                      </a:r>
                      <a:endParaRPr lang="en-PK" sz="1800" b="0" kern="1200" dirty="0">
                        <a:solidFill>
                          <a:schemeClr val="tx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Verdana" panose="020B0604030504040204" pitchFamily="34" charset="0"/>
                          <a:ea typeface="+mn-ea"/>
                          <a:cs typeface="+mn-cs"/>
                        </a:rPr>
                        <a:t> https://www.udemy.com/course/</a:t>
                      </a:r>
                      <a:r>
                        <a:rPr lang="en-US" sz="1800" b="0" kern="1200" dirty="0" err="1">
                          <a:solidFill>
                            <a:schemeClr val="tx1"/>
                          </a:solidFill>
                          <a:effectLst/>
                          <a:latin typeface="Verdana" panose="020B0604030504040204" pitchFamily="34" charset="0"/>
                          <a:ea typeface="+mn-ea"/>
                          <a:cs typeface="+mn-cs"/>
                        </a:rPr>
                        <a:t>certifie</a:t>
                      </a:r>
                      <a:r>
                        <a:rPr lang="en-US" sz="1800" b="0" kern="1200" dirty="0">
                          <a:solidFill>
                            <a:schemeClr val="tx1"/>
                          </a:solidFill>
                          <a:effectLst/>
                          <a:latin typeface="Verdana" panose="020B0604030504040204" pitchFamily="34" charset="0"/>
                          <a:ea typeface="+mn-ea"/>
                          <a:cs typeface="+mn-cs"/>
                        </a:rPr>
                        <a:t>...</a:t>
                      </a:r>
                      <a:endParaRPr lang="en-PK" sz="1800" b="0" kern="1200" dirty="0">
                        <a:solidFill>
                          <a:schemeClr val="tx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4345790"/>
                  </a:ext>
                </a:extLst>
              </a:tr>
              <a:tr h="370840">
                <a:tc>
                  <a:txBody>
                    <a:bodyPr/>
                    <a:lstStyle/>
                    <a:p>
                      <a:pPr marL="0" algn="l" defTabSz="914400" rtl="0" eaLnBrk="1" fontAlgn="ctr" latinLnBrk="0" hangingPunct="1"/>
                      <a:r>
                        <a:rPr lang="en-US" sz="1800" b="0" kern="1200" dirty="0" err="1">
                          <a:solidFill>
                            <a:schemeClr val="bg1"/>
                          </a:solidFill>
                          <a:effectLst/>
                          <a:latin typeface="Verdana" panose="020B0604030504040204" pitchFamily="34" charset="0"/>
                          <a:ea typeface="+mn-ea"/>
                          <a:cs typeface="+mn-cs"/>
                        </a:rPr>
                        <a:t>kubectl</a:t>
                      </a:r>
                      <a:r>
                        <a:rPr lang="en-US" sz="1800" b="0" kern="1200" dirty="0">
                          <a:solidFill>
                            <a:schemeClr val="bg1"/>
                          </a:solidFill>
                          <a:effectLst/>
                          <a:latin typeface="Verdana" panose="020B0604030504040204" pitchFamily="34" charset="0"/>
                          <a:ea typeface="+mn-ea"/>
                          <a:cs typeface="+mn-cs"/>
                        </a:rPr>
                        <a:t> </a:t>
                      </a:r>
                      <a:r>
                        <a:rPr lang="en-US" sz="1800" b="0" kern="1200" dirty="0" err="1">
                          <a:solidFill>
                            <a:schemeClr val="bg1"/>
                          </a:solidFill>
                          <a:effectLst/>
                          <a:latin typeface="Verdana" panose="020B0604030504040204" pitchFamily="34" charset="0"/>
                          <a:ea typeface="+mn-ea"/>
                          <a:cs typeface="+mn-cs"/>
                        </a:rPr>
                        <a:t>cheatsheet</a:t>
                      </a:r>
                      <a:r>
                        <a:rPr lang="en-US" sz="1800" b="0" kern="1200" dirty="0">
                          <a:solidFill>
                            <a:schemeClr val="bg1"/>
                          </a:solidFill>
                          <a:effectLst/>
                          <a:latin typeface="Verdana" panose="020B0604030504040204" pitchFamily="34" charset="0"/>
                          <a:ea typeface="+mn-ea"/>
                          <a:cs typeface="+mn-cs"/>
                        </a:rPr>
                        <a:t> </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solidFill>
                      <a:srgbClr val="427AF4"/>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https://kubernetes.io/docs/reference/...</a:t>
                      </a:r>
                      <a:r>
                        <a:rPr lang="en-US" sz="1800" b="0" kern="1200" dirty="0">
                          <a:solidFill>
                            <a:schemeClr val="bg1"/>
                          </a:solidFill>
                          <a:effectLst/>
                          <a:latin typeface="Verdana" panose="020B0604030504040204" pitchFamily="34" charset="0"/>
                          <a:ea typeface="+mn-ea"/>
                          <a:cs typeface="+mn-cs"/>
                        </a:rPr>
                        <a:t> </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solidFill>
                      <a:srgbClr val="427AF4"/>
                    </a:solidFill>
                  </a:tcPr>
                </a:tc>
                <a:extLst>
                  <a:ext uri="{0D108BD9-81ED-4DB2-BD59-A6C34878D82A}">
                    <a16:rowId xmlns:a16="http://schemas.microsoft.com/office/drawing/2014/main" val="218789993"/>
                  </a:ext>
                </a:extLst>
              </a:tr>
              <a:tr h="370840">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rPr>
                        <a:t>Kubernetes imperative commands </a:t>
                      </a:r>
                      <a:endParaRPr lang="en-PK" sz="1800" b="0" kern="1200" dirty="0">
                        <a:solidFill>
                          <a:schemeClr val="tx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https://youtu.be/QOv26a-yaq8</a:t>
                      </a:r>
                      <a:endParaRPr lang="en-PK" sz="1800" b="0" kern="1200" dirty="0">
                        <a:solidFill>
                          <a:schemeClr val="tx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503210"/>
                  </a:ext>
                </a:extLst>
              </a:tr>
            </a:tbl>
          </a:graphicData>
        </a:graphic>
      </p:graphicFrame>
      <p:sp>
        <p:nvSpPr>
          <p:cNvPr id="10" name="TextBox 9">
            <a:extLst>
              <a:ext uri="{FF2B5EF4-FFF2-40B4-BE49-F238E27FC236}">
                <a16:creationId xmlns:a16="http://schemas.microsoft.com/office/drawing/2014/main" id="{3805021A-5E31-481D-AB12-DC1BEAD36BAE}"/>
              </a:ext>
            </a:extLst>
          </p:cNvPr>
          <p:cNvSpPr txBox="1"/>
          <p:nvPr/>
        </p:nvSpPr>
        <p:spPr>
          <a:xfrm>
            <a:off x="872832" y="3147349"/>
            <a:ext cx="3948545" cy="400110"/>
          </a:xfrm>
          <a:prstGeom prst="rect">
            <a:avLst/>
          </a:prstGeom>
          <a:noFill/>
        </p:spPr>
        <p:txBody>
          <a:bodyPr wrap="square" rtlCol="0">
            <a:spAutoFit/>
          </a:bodyPr>
          <a:lstStyle/>
          <a:p>
            <a:r>
              <a:rPr lang="en-US" sz="2000" b="1" dirty="0">
                <a:solidFill>
                  <a:srgbClr val="FF0000"/>
                </a:solidFill>
                <a:latin typeface="Bahnschrift Light SemiCondensed" panose="020B0502040204020203" pitchFamily="34" charset="0"/>
                <a:ea typeface="+mj-ea"/>
                <a:cs typeface="+mj-cs"/>
              </a:rPr>
              <a:t>E Learning Resources</a:t>
            </a:r>
            <a:endParaRPr lang="en-PK" sz="2000" b="1" dirty="0">
              <a:solidFill>
                <a:srgbClr val="FF0000"/>
              </a:solidFill>
              <a:latin typeface="Bahnschrift Light SemiCondensed" panose="020B0502040204020203" pitchFamily="34" charset="0"/>
              <a:ea typeface="+mj-ea"/>
              <a:cs typeface="+mj-cs"/>
            </a:endParaRPr>
          </a:p>
        </p:txBody>
      </p:sp>
    </p:spTree>
    <p:extLst>
      <p:ext uri="{BB962C8B-B14F-4D97-AF65-F5344CB8AC3E}">
        <p14:creationId xmlns:p14="http://schemas.microsoft.com/office/powerpoint/2010/main" val="2681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63C67-E276-4978-8CAA-08A687D23CE2}"/>
              </a:ext>
            </a:extLst>
          </p:cNvPr>
          <p:cNvSpPr txBox="1"/>
          <p:nvPr/>
        </p:nvSpPr>
        <p:spPr>
          <a:xfrm>
            <a:off x="983673" y="258101"/>
            <a:ext cx="1194558" cy="400110"/>
          </a:xfrm>
          <a:prstGeom prst="rect">
            <a:avLst/>
          </a:prstGeom>
          <a:noFill/>
        </p:spPr>
        <p:txBody>
          <a:bodyPr wrap="none" rtlCol="0">
            <a:spAutoFit/>
          </a:bodyPr>
          <a:lstStyle/>
          <a:p>
            <a:r>
              <a:rPr lang="en-US" sz="2000" b="1" dirty="0">
                <a:solidFill>
                  <a:srgbClr val="FF0000"/>
                </a:solidFill>
                <a:latin typeface="Bahnschrift Light SemiCondensed" panose="020B0502040204020203" pitchFamily="34" charset="0"/>
                <a:ea typeface="+mj-ea"/>
                <a:cs typeface="+mj-cs"/>
              </a:rPr>
              <a:t>Continue</a:t>
            </a:r>
            <a:r>
              <a:rPr lang="en-US" sz="2000" b="1" dirty="0">
                <a:solidFill>
                  <a:srgbClr val="427AF4"/>
                </a:solidFill>
                <a:latin typeface="Bahnschrift Light SemiCondensed" panose="020B0502040204020203" pitchFamily="34" charset="0"/>
                <a:ea typeface="+mj-ea"/>
                <a:cs typeface="+mj-cs"/>
              </a:rPr>
              <a:t>…</a:t>
            </a:r>
            <a:endParaRPr lang="en-PK" sz="2000" b="1" dirty="0">
              <a:solidFill>
                <a:srgbClr val="427AF4"/>
              </a:solidFill>
              <a:latin typeface="Bahnschrift Light SemiCondensed" panose="020B0502040204020203" pitchFamily="34" charset="0"/>
              <a:ea typeface="+mj-ea"/>
              <a:cs typeface="+mj-cs"/>
            </a:endParaRPr>
          </a:p>
        </p:txBody>
      </p:sp>
      <p:pic>
        <p:nvPicPr>
          <p:cNvPr id="5" name="Picture 6" descr="Certified Kubernetes Application Developer (CKAD) | Cloud Native Computing  Foundation">
            <a:extLst>
              <a:ext uri="{FF2B5EF4-FFF2-40B4-BE49-F238E27FC236}">
                <a16:creationId xmlns:a16="http://schemas.microsoft.com/office/drawing/2014/main" id="{364A28E5-73D7-4AF0-8DE8-7CD07D2CB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ECE1848-F8C8-427C-B4FA-226223617052}"/>
              </a:ext>
            </a:extLst>
          </p:cNvPr>
          <p:cNvSpPr/>
          <p:nvPr/>
        </p:nvSpPr>
        <p:spPr>
          <a:xfrm>
            <a:off x="2064327" y="1066290"/>
            <a:ext cx="1500732" cy="400110"/>
          </a:xfrm>
          <a:prstGeom prst="rect">
            <a:avLst/>
          </a:prstGeom>
        </p:spPr>
        <p:txBody>
          <a:bodyPr wrap="none">
            <a:spAutoFit/>
          </a:bodyPr>
          <a:lstStyle/>
          <a:p>
            <a:r>
              <a:rPr lang="en-US" sz="2000" b="1" dirty="0" err="1">
                <a:solidFill>
                  <a:srgbClr val="FF0000"/>
                </a:solidFill>
                <a:latin typeface="Bahnschrift Light SemiCondensed" panose="020B0502040204020203" pitchFamily="34" charset="0"/>
              </a:rPr>
              <a:t>Github</a:t>
            </a:r>
            <a:r>
              <a:rPr lang="en-US" sz="2000" b="1" dirty="0">
                <a:solidFill>
                  <a:srgbClr val="FF0000"/>
                </a:solidFill>
                <a:latin typeface="Bahnschrift Light SemiCondensed" panose="020B0502040204020203" pitchFamily="34" charset="0"/>
              </a:rPr>
              <a:t> Repos</a:t>
            </a:r>
            <a:endParaRPr lang="en-PK" sz="2000" b="1" dirty="0">
              <a:solidFill>
                <a:srgbClr val="FF0000"/>
              </a:solidFill>
              <a:latin typeface="Bahnschrift Light SemiCondensed" panose="020B0502040204020203" pitchFamily="34" charset="0"/>
            </a:endParaRPr>
          </a:p>
        </p:txBody>
      </p:sp>
      <p:graphicFrame>
        <p:nvGraphicFramePr>
          <p:cNvPr id="7" name="Table 6">
            <a:extLst>
              <a:ext uri="{FF2B5EF4-FFF2-40B4-BE49-F238E27FC236}">
                <a16:creationId xmlns:a16="http://schemas.microsoft.com/office/drawing/2014/main" id="{1B477C8F-8D15-4535-97FF-EADA50AD0B8E}"/>
              </a:ext>
            </a:extLst>
          </p:cNvPr>
          <p:cNvGraphicFramePr>
            <a:graphicFrameLocks noGrp="1"/>
          </p:cNvGraphicFramePr>
          <p:nvPr>
            <p:extLst>
              <p:ext uri="{D42A27DB-BD31-4B8C-83A1-F6EECF244321}">
                <p14:modId xmlns:p14="http://schemas.microsoft.com/office/powerpoint/2010/main" val="113545848"/>
              </p:ext>
            </p:extLst>
          </p:nvPr>
        </p:nvGraphicFramePr>
        <p:xfrm>
          <a:off x="983673" y="1523259"/>
          <a:ext cx="9615053" cy="1483360"/>
        </p:xfrm>
        <a:graphic>
          <a:graphicData uri="http://schemas.openxmlformats.org/drawingml/2006/table">
            <a:tbl>
              <a:tblPr firstRow="1" bandRow="1">
                <a:tableStyleId>{5C22544A-7EE6-4342-B048-85BDC9FD1C3A}</a:tableStyleId>
              </a:tblPr>
              <a:tblGrid>
                <a:gridCol w="4322618">
                  <a:extLst>
                    <a:ext uri="{9D8B030D-6E8A-4147-A177-3AD203B41FA5}">
                      <a16:colId xmlns:a16="http://schemas.microsoft.com/office/drawing/2014/main" val="458136778"/>
                    </a:ext>
                  </a:extLst>
                </a:gridCol>
                <a:gridCol w="5292435">
                  <a:extLst>
                    <a:ext uri="{9D8B030D-6E8A-4147-A177-3AD203B41FA5}">
                      <a16:colId xmlns:a16="http://schemas.microsoft.com/office/drawing/2014/main" val="3288614046"/>
                    </a:ext>
                  </a:extLst>
                </a:gridCol>
              </a:tblGrid>
              <a:tr h="370840">
                <a:tc>
                  <a:txBody>
                    <a:bodyPr/>
                    <a:lstStyle/>
                    <a:p>
                      <a:pPr marL="0" algn="l" defTabSz="914400" rtl="0" eaLnBrk="1" fontAlgn="ctr" latinLnBrk="0" hangingPunct="1"/>
                      <a:r>
                        <a:rPr lang="en-US" sz="1800" b="0" kern="1200" dirty="0">
                          <a:solidFill>
                            <a:schemeClr val="bg1"/>
                          </a:solidFill>
                          <a:effectLst/>
                          <a:latin typeface="Verdana" panose="020B0604030504040204" pitchFamily="34" charset="0"/>
                          <a:ea typeface="+mn-ea"/>
                          <a:cs typeface="+mn-cs"/>
                        </a:rPr>
                        <a:t>CKAD Exercises</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427AF4"/>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Verdana" panose="020B0604030504040204" pitchFamily="34" charset="0"/>
                          <a:ea typeface="+mn-ea"/>
                          <a:cs typeface="+mn-cs"/>
                          <a:hlinkClick r:id="rId3">
                            <a:extLst>
                              <a:ext uri="{A12FA001-AC4F-418D-AE19-62706E023703}">
                                <ahyp:hlinkClr xmlns:ahyp="http://schemas.microsoft.com/office/drawing/2018/hyperlinkcolor" val="tx"/>
                              </a:ext>
                            </a:extLst>
                          </a:hlinkClick>
                        </a:rPr>
                        <a:t>https://github.com/</a:t>
                      </a:r>
                      <a:r>
                        <a:rPr lang="en-US" sz="1800" b="0" kern="1200" dirty="0" err="1">
                          <a:solidFill>
                            <a:schemeClr val="bg1"/>
                          </a:solidFill>
                          <a:effectLst/>
                          <a:latin typeface="Verdana" panose="020B0604030504040204" pitchFamily="34" charset="0"/>
                          <a:ea typeface="+mn-ea"/>
                          <a:cs typeface="+mn-cs"/>
                          <a:hlinkClick r:id="rId3">
                            <a:extLst>
                              <a:ext uri="{A12FA001-AC4F-418D-AE19-62706E023703}">
                                <ahyp:hlinkClr xmlns:ahyp="http://schemas.microsoft.com/office/drawing/2018/hyperlinkcolor" val="tx"/>
                              </a:ext>
                            </a:extLst>
                          </a:hlinkClick>
                        </a:rPr>
                        <a:t>dgkanatsios</a:t>
                      </a:r>
                      <a:r>
                        <a:rPr lang="en-US" sz="1800" b="0" kern="1200" dirty="0">
                          <a:solidFill>
                            <a:schemeClr val="bg1"/>
                          </a:solidFill>
                          <a:effectLst/>
                          <a:latin typeface="Verdana" panose="020B0604030504040204" pitchFamily="34" charset="0"/>
                          <a:ea typeface="+mn-ea"/>
                          <a:cs typeface="+mn-cs"/>
                          <a:hlinkClick r:id="rId3">
                            <a:extLst>
                              <a:ext uri="{A12FA001-AC4F-418D-AE19-62706E023703}">
                                <ahyp:hlinkClr xmlns:ahyp="http://schemas.microsoft.com/office/drawing/2018/hyperlinkcolor" val="tx"/>
                              </a:ext>
                            </a:extLst>
                          </a:hlinkClick>
                        </a:rPr>
                        <a:t>/CKAD-e...</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427AF4"/>
                    </a:solidFill>
                  </a:tcPr>
                </a:tc>
                <a:extLst>
                  <a:ext uri="{0D108BD9-81ED-4DB2-BD59-A6C34878D82A}">
                    <a16:rowId xmlns:a16="http://schemas.microsoft.com/office/drawing/2014/main" val="2932343812"/>
                  </a:ext>
                </a:extLst>
              </a:tr>
              <a:tr h="370840">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rPr>
                        <a:t>CKAD resources</a:t>
                      </a:r>
                      <a:endParaRPr lang="en-PK" sz="1800" b="0" kern="1200" dirty="0">
                        <a:solidFill>
                          <a:schemeClr val="tx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Verdana" panose="020B0604030504040204" pitchFamily="34" charset="0"/>
                          <a:ea typeface="+mn-ea"/>
                          <a:cs typeface="+mn-cs"/>
                          <a:hlinkClick r:id="rId4">
                            <a:extLst>
                              <a:ext uri="{A12FA001-AC4F-418D-AE19-62706E023703}">
                                <ahyp:hlinkClr xmlns:ahyp="http://schemas.microsoft.com/office/drawing/2018/hyperlinkcolor" val="tx"/>
                              </a:ext>
                            </a:extLst>
                          </a:hlinkClick>
                        </a:rPr>
                        <a:t>https://github.com/</a:t>
                      </a:r>
                      <a:r>
                        <a:rPr lang="en-US" sz="1800" b="0" kern="1200" dirty="0" err="1">
                          <a:solidFill>
                            <a:schemeClr val="tx1"/>
                          </a:solidFill>
                          <a:effectLst/>
                          <a:latin typeface="Verdana" panose="020B0604030504040204" pitchFamily="34" charset="0"/>
                          <a:ea typeface="+mn-ea"/>
                          <a:cs typeface="+mn-cs"/>
                          <a:hlinkClick r:id="rId4">
                            <a:extLst>
                              <a:ext uri="{A12FA001-AC4F-418D-AE19-62706E023703}">
                                <ahyp:hlinkClr xmlns:ahyp="http://schemas.microsoft.com/office/drawing/2018/hyperlinkcolor" val="tx"/>
                              </a:ext>
                            </a:extLst>
                          </a:hlinkClick>
                        </a:rPr>
                        <a:t>lucassha</a:t>
                      </a:r>
                      <a:r>
                        <a:rPr lang="en-US" sz="1800" b="0" kern="1200" dirty="0">
                          <a:solidFill>
                            <a:schemeClr val="tx1"/>
                          </a:solidFill>
                          <a:effectLst/>
                          <a:latin typeface="Verdana" panose="020B0604030504040204" pitchFamily="34" charset="0"/>
                          <a:ea typeface="+mn-ea"/>
                          <a:cs typeface="+mn-cs"/>
                          <a:hlinkClick r:id="rId4">
                            <a:extLst>
                              <a:ext uri="{A12FA001-AC4F-418D-AE19-62706E023703}">
                                <ahyp:hlinkClr xmlns:ahyp="http://schemas.microsoft.com/office/drawing/2018/hyperlinkcolor" val="tx"/>
                              </a:ext>
                            </a:extLst>
                          </a:hlinkClick>
                        </a:rPr>
                        <a:t>/CKAD-</a:t>
                      </a:r>
                      <a:r>
                        <a:rPr lang="en-US" sz="1800" b="0" kern="1200" dirty="0" err="1">
                          <a:solidFill>
                            <a:schemeClr val="tx1"/>
                          </a:solidFill>
                          <a:effectLst/>
                          <a:latin typeface="Verdana" panose="020B0604030504040204" pitchFamily="34" charset="0"/>
                          <a:ea typeface="+mn-ea"/>
                          <a:cs typeface="+mn-cs"/>
                          <a:hlinkClick r:id="rId4">
                            <a:extLst>
                              <a:ext uri="{A12FA001-AC4F-418D-AE19-62706E023703}">
                                <ahyp:hlinkClr xmlns:ahyp="http://schemas.microsoft.com/office/drawing/2018/hyperlinkcolor" val="tx"/>
                              </a:ext>
                            </a:extLst>
                          </a:hlinkClick>
                        </a:rPr>
                        <a:t>reso</a:t>
                      </a:r>
                      <a:r>
                        <a:rPr lang="en-US" sz="1800" b="0" kern="1200" dirty="0">
                          <a:solidFill>
                            <a:schemeClr val="tx1"/>
                          </a:solidFill>
                          <a:effectLst/>
                          <a:latin typeface="Verdana" panose="020B0604030504040204" pitchFamily="34" charset="0"/>
                          <a:ea typeface="+mn-ea"/>
                          <a:cs typeface="+mn-cs"/>
                          <a:hlinkClick r:id="rId4">
                            <a:extLst>
                              <a:ext uri="{A12FA001-AC4F-418D-AE19-62706E023703}">
                                <ahyp:hlinkClr xmlns:ahyp="http://schemas.microsoft.com/office/drawing/2018/hyperlinkcolor" val="tx"/>
                              </a:ext>
                            </a:extLst>
                          </a:hlinkClick>
                        </a:rPr>
                        <a:t>...</a:t>
                      </a:r>
                      <a:endParaRPr lang="en-PK" sz="1800" b="0" kern="1200" dirty="0">
                        <a:solidFill>
                          <a:schemeClr val="tx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4345790"/>
                  </a:ext>
                </a:extLst>
              </a:tr>
              <a:tr h="370840">
                <a:tc>
                  <a:txBody>
                    <a:bodyPr/>
                    <a:lstStyle/>
                    <a:p>
                      <a:pPr marL="0" algn="l" defTabSz="914400" rtl="0" eaLnBrk="1" fontAlgn="ctr" latinLnBrk="0" hangingPunct="1"/>
                      <a:r>
                        <a:rPr lang="en-US" sz="1800" b="0" kern="1200" dirty="0">
                          <a:solidFill>
                            <a:schemeClr val="bg1"/>
                          </a:solidFill>
                          <a:effectLst/>
                          <a:latin typeface="Verdana" panose="020B0604030504040204" pitchFamily="34" charset="0"/>
                          <a:ea typeface="+mn-ea"/>
                          <a:cs typeface="+mn-cs"/>
                        </a:rPr>
                        <a:t>Nilesh </a:t>
                      </a:r>
                      <a:r>
                        <a:rPr lang="en-US" sz="1800" b="0" kern="1200" dirty="0" err="1">
                          <a:solidFill>
                            <a:schemeClr val="bg1"/>
                          </a:solidFill>
                          <a:effectLst/>
                          <a:latin typeface="Verdana" panose="020B0604030504040204" pitchFamily="34" charset="0"/>
                          <a:ea typeface="+mn-ea"/>
                          <a:cs typeface="+mn-cs"/>
                        </a:rPr>
                        <a:t>Gule</a:t>
                      </a:r>
                      <a:r>
                        <a:rPr lang="en-US" sz="1800" b="0" kern="1200" dirty="0">
                          <a:solidFill>
                            <a:schemeClr val="bg1"/>
                          </a:solidFill>
                          <a:effectLst/>
                          <a:latin typeface="Verdana" panose="020B0604030504040204" pitchFamily="34" charset="0"/>
                          <a:ea typeface="+mn-ea"/>
                          <a:cs typeface="+mn-cs"/>
                        </a:rPr>
                        <a:t> CKAD exam prep</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solidFill>
                      <a:srgbClr val="427AF4"/>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https://github.com/</a:t>
                      </a:r>
                      <a:r>
                        <a:rPr lang="en-US" sz="1800" b="0" kern="1200" dirty="0" err="1">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NileshGule</a:t>
                      </a:r>
                      <a:r>
                        <a:rPr lang="en-US" sz="1800" b="0" kern="1200" dirty="0">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a:t>
                      </a:r>
                      <a:r>
                        <a:rPr lang="en-US" sz="1800" b="0" kern="1200" dirty="0" err="1">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ckad</a:t>
                      </a:r>
                      <a:r>
                        <a:rPr lang="en-US" sz="1800" b="0" kern="1200" dirty="0">
                          <a:solidFill>
                            <a:schemeClr val="bg1"/>
                          </a:solidFill>
                          <a:effectLst/>
                          <a:latin typeface="Verdana" panose="020B0604030504040204" pitchFamily="34" charset="0"/>
                          <a:ea typeface="+mn-ea"/>
                          <a:cs typeface="+mn-cs"/>
                          <a:hlinkClick r:id="rId5">
                            <a:extLst>
                              <a:ext uri="{A12FA001-AC4F-418D-AE19-62706E023703}">
                                <ahyp:hlinkClr xmlns:ahyp="http://schemas.microsoft.com/office/drawing/2018/hyperlinkcolor" val="tx"/>
                              </a:ext>
                            </a:extLst>
                          </a:hlinkClick>
                        </a:rPr>
                        <a:t>-ex...</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solidFill>
                      <a:srgbClr val="427AF4"/>
                    </a:solidFill>
                  </a:tcPr>
                </a:tc>
                <a:extLst>
                  <a:ext uri="{0D108BD9-81ED-4DB2-BD59-A6C34878D82A}">
                    <a16:rowId xmlns:a16="http://schemas.microsoft.com/office/drawing/2014/main" val="218789993"/>
                  </a:ext>
                </a:extLst>
              </a:tr>
              <a:tr h="370840">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rPr>
                        <a:t>Denny Zhang </a:t>
                      </a:r>
                      <a:r>
                        <a:rPr lang="en-US" sz="1800" b="0" kern="1200" dirty="0" err="1">
                          <a:solidFill>
                            <a:schemeClr val="tx1"/>
                          </a:solidFill>
                          <a:effectLst/>
                          <a:latin typeface="Verdana" panose="020B0604030504040204" pitchFamily="34" charset="0"/>
                          <a:ea typeface="+mn-ea"/>
                          <a:cs typeface="+mn-cs"/>
                        </a:rPr>
                        <a:t>kubectl</a:t>
                      </a:r>
                      <a:r>
                        <a:rPr lang="en-US" sz="1800" b="0" kern="1200" dirty="0">
                          <a:solidFill>
                            <a:schemeClr val="tx1"/>
                          </a:solidFill>
                          <a:effectLst/>
                          <a:latin typeface="Verdana" panose="020B0604030504040204" pitchFamily="34" charset="0"/>
                          <a:ea typeface="+mn-ea"/>
                          <a:cs typeface="+mn-cs"/>
                        </a:rPr>
                        <a:t> </a:t>
                      </a:r>
                      <a:r>
                        <a:rPr lang="en-US" sz="1800" b="0" kern="1200" dirty="0" err="1">
                          <a:solidFill>
                            <a:schemeClr val="tx1"/>
                          </a:solidFill>
                          <a:effectLst/>
                          <a:latin typeface="Verdana" panose="020B0604030504040204" pitchFamily="34" charset="0"/>
                          <a:ea typeface="+mn-ea"/>
                          <a:cs typeface="+mn-cs"/>
                        </a:rPr>
                        <a:t>cheatsheet</a:t>
                      </a:r>
                      <a:r>
                        <a:rPr lang="en-US" sz="1800" b="0" kern="1200" dirty="0">
                          <a:solidFill>
                            <a:schemeClr val="tx1"/>
                          </a:solidFill>
                          <a:effectLst/>
                          <a:latin typeface="Verdana" panose="020B0604030504040204" pitchFamily="34" charset="0"/>
                          <a:ea typeface="+mn-ea"/>
                          <a:cs typeface="+mn-cs"/>
                        </a:rPr>
                        <a:t> </a:t>
                      </a:r>
                      <a:endParaRPr lang="en-PK" sz="1800" b="0" kern="1200" dirty="0">
                        <a:solidFill>
                          <a:schemeClr val="tx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US" sz="1800" b="0" kern="1200" dirty="0">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https://github.com/</a:t>
                      </a:r>
                      <a:r>
                        <a:rPr lang="en-US" sz="1800" b="0" kern="1200" dirty="0" err="1">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dennyzhang</a:t>
                      </a:r>
                      <a:r>
                        <a:rPr lang="en-US" sz="1800" b="0" kern="1200" dirty="0">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a:t>
                      </a:r>
                      <a:r>
                        <a:rPr lang="en-US" sz="1800" b="0" kern="1200" dirty="0" err="1">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cheatsh</a:t>
                      </a:r>
                      <a:r>
                        <a:rPr lang="en-US" sz="1800" b="0" kern="1200" dirty="0">
                          <a:solidFill>
                            <a:schemeClr val="tx1"/>
                          </a:solidFill>
                          <a:effectLst/>
                          <a:latin typeface="Verdana" panose="020B0604030504040204" pitchFamily="34" charset="0"/>
                          <a:ea typeface="+mn-ea"/>
                          <a:cs typeface="+mn-cs"/>
                          <a:hlinkClick r:id="rId6">
                            <a:extLst>
                              <a:ext uri="{A12FA001-AC4F-418D-AE19-62706E023703}">
                                <ahyp:hlinkClr xmlns:ahyp="http://schemas.microsoft.com/office/drawing/2018/hyperlinkcolor" val="tx"/>
                              </a:ext>
                            </a:extLst>
                          </a:hlinkClick>
                        </a:rPr>
                        <a:t>...</a:t>
                      </a:r>
                      <a:endParaRPr lang="en-PK" sz="1800" b="0" kern="1200" dirty="0">
                        <a:solidFill>
                          <a:schemeClr val="tx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503210"/>
                  </a:ext>
                </a:extLst>
              </a:tr>
            </a:tbl>
          </a:graphicData>
        </a:graphic>
      </p:graphicFrame>
      <p:graphicFrame>
        <p:nvGraphicFramePr>
          <p:cNvPr id="8" name="Table 8">
            <a:extLst>
              <a:ext uri="{FF2B5EF4-FFF2-40B4-BE49-F238E27FC236}">
                <a16:creationId xmlns:a16="http://schemas.microsoft.com/office/drawing/2014/main" id="{8DB5A926-8026-44DA-85B2-A27D38871757}"/>
              </a:ext>
            </a:extLst>
          </p:cNvPr>
          <p:cNvGraphicFramePr>
            <a:graphicFrameLocks noGrp="1"/>
          </p:cNvGraphicFramePr>
          <p:nvPr>
            <p:extLst>
              <p:ext uri="{D42A27DB-BD31-4B8C-83A1-F6EECF244321}">
                <p14:modId xmlns:p14="http://schemas.microsoft.com/office/powerpoint/2010/main" val="2191324295"/>
              </p:ext>
            </p:extLst>
          </p:nvPr>
        </p:nvGraphicFramePr>
        <p:xfrm>
          <a:off x="955962" y="3034329"/>
          <a:ext cx="9670474" cy="640080"/>
        </p:xfrm>
        <a:graphic>
          <a:graphicData uri="http://schemas.openxmlformats.org/drawingml/2006/table">
            <a:tbl>
              <a:tblPr firstRow="1" bandRow="1">
                <a:tableStyleId>{5C22544A-7EE6-4342-B048-85BDC9FD1C3A}</a:tableStyleId>
              </a:tblPr>
              <a:tblGrid>
                <a:gridCol w="4319665">
                  <a:extLst>
                    <a:ext uri="{9D8B030D-6E8A-4147-A177-3AD203B41FA5}">
                      <a16:colId xmlns:a16="http://schemas.microsoft.com/office/drawing/2014/main" val="1353920501"/>
                    </a:ext>
                  </a:extLst>
                </a:gridCol>
                <a:gridCol w="5350809">
                  <a:extLst>
                    <a:ext uri="{9D8B030D-6E8A-4147-A177-3AD203B41FA5}">
                      <a16:colId xmlns:a16="http://schemas.microsoft.com/office/drawing/2014/main" val="1310640815"/>
                    </a:ext>
                  </a:extLst>
                </a:gridCol>
              </a:tblGrid>
              <a:tr h="370840">
                <a:tc>
                  <a:txBody>
                    <a:bodyPr/>
                    <a:lstStyle/>
                    <a:p>
                      <a:pPr marL="0" algn="l" defTabSz="914400" rtl="0" eaLnBrk="1" fontAlgn="ctr" latinLnBrk="0" hangingPunct="1"/>
                      <a:r>
                        <a:rPr lang="en-US" sz="1800" b="0" kern="1200" dirty="0">
                          <a:solidFill>
                            <a:schemeClr val="bg1"/>
                          </a:solidFill>
                          <a:effectLst/>
                          <a:latin typeface="Verdana" panose="020B0604030504040204" pitchFamily="34" charset="0"/>
                          <a:ea typeface="+mn-ea"/>
                          <a:cs typeface="+mn-cs"/>
                        </a:rPr>
                        <a:t>Ahmet Alp Balkan Kubernetes network policy recipes </a:t>
                      </a:r>
                      <a:endParaRPr lang="en-PK" sz="1800" b="0" kern="1200" dirty="0">
                        <a:solidFill>
                          <a:schemeClr val="bg1"/>
                        </a:solidFill>
                        <a:effectLst/>
                        <a:latin typeface="Verdana" panose="020B0604030504040204" pitchFamily="34" charset="0"/>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7AF4"/>
                    </a:solidFill>
                  </a:tcPr>
                </a:tc>
                <a:tc>
                  <a:txBody>
                    <a:bodyPr/>
                    <a:lstStyle/>
                    <a:p>
                      <a:pPr marL="0" algn="l" defTabSz="914400" rtl="0" eaLnBrk="1" fontAlgn="ctr" latinLnBrk="0" hangingPunct="1"/>
                      <a:r>
                        <a:rPr lang="en-US" sz="1800" b="0" kern="1200" dirty="0">
                          <a:solidFill>
                            <a:schemeClr val="bg1"/>
                          </a:solidFill>
                          <a:effectLst/>
                          <a:latin typeface="Verdana" panose="020B0604030504040204" pitchFamily="34" charset="0"/>
                          <a:ea typeface="+mn-ea"/>
                          <a:cs typeface="+mn-cs"/>
                          <a:hlinkClick r:id="rId7">
                            <a:extLst>
                              <a:ext uri="{A12FA001-AC4F-418D-AE19-62706E023703}">
                                <ahyp:hlinkClr xmlns:ahyp="http://schemas.microsoft.com/office/drawing/2018/hyperlinkcolor" val="tx"/>
                              </a:ext>
                            </a:extLst>
                          </a:hlinkClick>
                        </a:rPr>
                        <a:t>https://github.com/</a:t>
                      </a:r>
                      <a:r>
                        <a:rPr lang="en-US" sz="1800" b="0" kern="1200" dirty="0" err="1">
                          <a:solidFill>
                            <a:schemeClr val="bg1"/>
                          </a:solidFill>
                          <a:effectLst/>
                          <a:latin typeface="Verdana" panose="020B0604030504040204" pitchFamily="34" charset="0"/>
                          <a:ea typeface="+mn-ea"/>
                          <a:cs typeface="+mn-cs"/>
                          <a:hlinkClick r:id="rId7">
                            <a:extLst>
                              <a:ext uri="{A12FA001-AC4F-418D-AE19-62706E023703}">
                                <ahyp:hlinkClr xmlns:ahyp="http://schemas.microsoft.com/office/drawing/2018/hyperlinkcolor" val="tx"/>
                              </a:ext>
                            </a:extLst>
                          </a:hlinkClick>
                        </a:rPr>
                        <a:t>ahmetb</a:t>
                      </a:r>
                      <a:r>
                        <a:rPr lang="en-US" sz="1800" b="0" kern="1200" dirty="0">
                          <a:solidFill>
                            <a:schemeClr val="bg1"/>
                          </a:solidFill>
                          <a:effectLst/>
                          <a:latin typeface="Verdana" panose="020B0604030504040204" pitchFamily="34" charset="0"/>
                          <a:ea typeface="+mn-ea"/>
                          <a:cs typeface="+mn-cs"/>
                          <a:hlinkClick r:id="rId7">
                            <a:extLst>
                              <a:ext uri="{A12FA001-AC4F-418D-AE19-62706E023703}">
                                <ahyp:hlinkClr xmlns:ahyp="http://schemas.microsoft.com/office/drawing/2018/hyperlinkcolor" val="tx"/>
                              </a:ext>
                            </a:extLst>
                          </a:hlinkClick>
                        </a:rPr>
                        <a:t>/</a:t>
                      </a:r>
                      <a:r>
                        <a:rPr lang="en-US" sz="1800" b="0" kern="1200" dirty="0" err="1">
                          <a:solidFill>
                            <a:schemeClr val="bg1"/>
                          </a:solidFill>
                          <a:effectLst/>
                          <a:latin typeface="Verdana" panose="020B0604030504040204" pitchFamily="34" charset="0"/>
                          <a:ea typeface="+mn-ea"/>
                          <a:cs typeface="+mn-cs"/>
                          <a:hlinkClick r:id="rId7">
                            <a:extLst>
                              <a:ext uri="{A12FA001-AC4F-418D-AE19-62706E023703}">
                                <ahyp:hlinkClr xmlns:ahyp="http://schemas.microsoft.com/office/drawing/2018/hyperlinkcolor" val="tx"/>
                              </a:ext>
                            </a:extLst>
                          </a:hlinkClick>
                        </a:rPr>
                        <a:t>kubernetes</a:t>
                      </a:r>
                      <a:r>
                        <a:rPr lang="en-US" sz="1800" b="0" kern="1200" dirty="0">
                          <a:solidFill>
                            <a:schemeClr val="bg1"/>
                          </a:solidFill>
                          <a:effectLst/>
                          <a:latin typeface="Verdana" panose="020B0604030504040204" pitchFamily="34" charset="0"/>
                          <a:ea typeface="+mn-ea"/>
                          <a:cs typeface="+mn-cs"/>
                          <a:hlinkClick r:id="rId7">
                            <a:extLst>
                              <a:ext uri="{A12FA001-AC4F-418D-AE19-62706E023703}">
                                <ahyp:hlinkClr xmlns:ahyp="http://schemas.microsoft.com/office/drawing/2018/hyperlinkcolor" val="tx"/>
                              </a:ext>
                            </a:extLst>
                          </a:hlinkClick>
                        </a:rPr>
                        <a:t>-...</a:t>
                      </a:r>
                      <a:endParaRPr lang="en-PK" sz="1800" b="0" kern="1200" dirty="0">
                        <a:solidFill>
                          <a:schemeClr val="bg1"/>
                        </a:solidFill>
                        <a:effectLst/>
                        <a:latin typeface="Verdana" panose="020B0604030504040204" pitchFamily="34" charset="0"/>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7AF4"/>
                    </a:solidFill>
                  </a:tcPr>
                </a:tc>
                <a:extLst>
                  <a:ext uri="{0D108BD9-81ED-4DB2-BD59-A6C34878D82A}">
                    <a16:rowId xmlns:a16="http://schemas.microsoft.com/office/drawing/2014/main" val="916477414"/>
                  </a:ext>
                </a:extLst>
              </a:tr>
            </a:tbl>
          </a:graphicData>
        </a:graphic>
      </p:graphicFrame>
      <p:sp>
        <p:nvSpPr>
          <p:cNvPr id="11" name="Rectangle 10">
            <a:extLst>
              <a:ext uri="{FF2B5EF4-FFF2-40B4-BE49-F238E27FC236}">
                <a16:creationId xmlns:a16="http://schemas.microsoft.com/office/drawing/2014/main" id="{235EFC76-D4EC-49A0-B11A-1C967DFDAC6F}"/>
              </a:ext>
            </a:extLst>
          </p:cNvPr>
          <p:cNvSpPr/>
          <p:nvPr/>
        </p:nvSpPr>
        <p:spPr>
          <a:xfrm>
            <a:off x="2064327" y="4338145"/>
            <a:ext cx="739305" cy="400110"/>
          </a:xfrm>
          <a:prstGeom prst="rect">
            <a:avLst/>
          </a:prstGeom>
        </p:spPr>
        <p:txBody>
          <a:bodyPr wrap="none">
            <a:spAutoFit/>
          </a:bodyPr>
          <a:lstStyle/>
          <a:p>
            <a:r>
              <a:rPr lang="en-US" sz="2000" b="1" dirty="0">
                <a:solidFill>
                  <a:srgbClr val="FF0000"/>
                </a:solidFill>
                <a:latin typeface="Bahnschrift Light SemiCondensed" panose="020B0502040204020203" pitchFamily="34" charset="0"/>
              </a:rPr>
              <a:t>Blogs</a:t>
            </a:r>
            <a:endParaRPr lang="en-PK" sz="2000" b="1" dirty="0">
              <a:solidFill>
                <a:srgbClr val="FF0000"/>
              </a:solidFill>
              <a:latin typeface="Bahnschrift Light SemiCondensed" panose="020B0502040204020203" pitchFamily="34" charset="0"/>
            </a:endParaRPr>
          </a:p>
        </p:txBody>
      </p:sp>
      <p:pic>
        <p:nvPicPr>
          <p:cNvPr id="12" name="Picture 11">
            <a:extLst>
              <a:ext uri="{FF2B5EF4-FFF2-40B4-BE49-F238E27FC236}">
                <a16:creationId xmlns:a16="http://schemas.microsoft.com/office/drawing/2014/main" id="{A3AF9BEF-18FD-4CF4-984E-643F5824B7DD}"/>
              </a:ext>
            </a:extLst>
          </p:cNvPr>
          <p:cNvPicPr>
            <a:picLocks noChangeAspect="1"/>
          </p:cNvPicPr>
          <p:nvPr/>
        </p:nvPicPr>
        <p:blipFill>
          <a:blip r:embed="rId8"/>
          <a:stretch>
            <a:fillRect/>
          </a:stretch>
        </p:blipFill>
        <p:spPr>
          <a:xfrm>
            <a:off x="983674" y="723586"/>
            <a:ext cx="730514" cy="720859"/>
          </a:xfrm>
          <a:prstGeom prst="rect">
            <a:avLst/>
          </a:prstGeom>
        </p:spPr>
      </p:pic>
      <p:pic>
        <p:nvPicPr>
          <p:cNvPr id="13" name="Picture 12">
            <a:extLst>
              <a:ext uri="{FF2B5EF4-FFF2-40B4-BE49-F238E27FC236}">
                <a16:creationId xmlns:a16="http://schemas.microsoft.com/office/drawing/2014/main" id="{3A2833BE-B230-4789-84B1-8DD026A22A3A}"/>
              </a:ext>
            </a:extLst>
          </p:cNvPr>
          <p:cNvPicPr>
            <a:picLocks noChangeAspect="1"/>
          </p:cNvPicPr>
          <p:nvPr/>
        </p:nvPicPr>
        <p:blipFill>
          <a:blip r:embed="rId9"/>
          <a:stretch>
            <a:fillRect/>
          </a:stretch>
        </p:blipFill>
        <p:spPr>
          <a:xfrm>
            <a:off x="955962" y="3961048"/>
            <a:ext cx="780676" cy="777207"/>
          </a:xfrm>
          <a:prstGeom prst="rect">
            <a:avLst/>
          </a:prstGeom>
        </p:spPr>
      </p:pic>
      <p:sp>
        <p:nvSpPr>
          <p:cNvPr id="14" name="Rectangle 13">
            <a:extLst>
              <a:ext uri="{FF2B5EF4-FFF2-40B4-BE49-F238E27FC236}">
                <a16:creationId xmlns:a16="http://schemas.microsoft.com/office/drawing/2014/main" id="{E608FEBF-9C41-47AC-A441-D9C4B51058AF}"/>
              </a:ext>
            </a:extLst>
          </p:cNvPr>
          <p:cNvSpPr/>
          <p:nvPr/>
        </p:nvSpPr>
        <p:spPr>
          <a:xfrm>
            <a:off x="969816" y="5063880"/>
            <a:ext cx="10418620" cy="1200329"/>
          </a:xfrm>
          <a:prstGeom prst="rect">
            <a:avLst/>
          </a:prstGeom>
        </p:spPr>
        <p:txBody>
          <a:bodyPr wrap="square">
            <a:spAutoFit/>
          </a:bodyPr>
          <a:lstStyle/>
          <a:p>
            <a:r>
              <a:rPr lang="en-US" dirty="0">
                <a:solidFill>
                  <a:srgbClr val="FF0000"/>
                </a:solidFill>
                <a:latin typeface="Verdana" panose="020B0604030504040204" pitchFamily="34" charset="0"/>
              </a:rPr>
              <a:t>Be fast with </a:t>
            </a:r>
            <a:r>
              <a:rPr lang="en-US" dirty="0" err="1">
                <a:solidFill>
                  <a:srgbClr val="FF0000"/>
                </a:solidFill>
                <a:latin typeface="Verdana" panose="020B0604030504040204" pitchFamily="34" charset="0"/>
              </a:rPr>
              <a:t>kubectl</a:t>
            </a:r>
            <a:r>
              <a:rPr lang="en-US" dirty="0">
                <a:solidFill>
                  <a:srgbClr val="FF0000"/>
                </a:solidFill>
                <a:latin typeface="Verdana" panose="020B0604030504040204" pitchFamily="34" charset="0"/>
              </a:rPr>
              <a:t> - </a:t>
            </a:r>
            <a:r>
              <a:rPr lang="en-US" dirty="0">
                <a:latin typeface="Verdana" panose="020B0604030504040204" pitchFamily="34" charset="0"/>
                <a:hlinkClick r:id="rId10">
                  <a:extLst>
                    <a:ext uri="{A12FA001-AC4F-418D-AE19-62706E023703}">
                      <ahyp:hlinkClr xmlns:ahyp="http://schemas.microsoft.com/office/drawing/2018/hyperlinkcolor" val="tx"/>
                    </a:ext>
                  </a:extLst>
                </a:hlinkClick>
              </a:rPr>
              <a:t>https://faun.pub/be-fast-with-</a:t>
            </a:r>
            <a:r>
              <a:rPr lang="en-US" dirty="0" err="1">
                <a:latin typeface="Verdana" panose="020B0604030504040204" pitchFamily="34" charset="0"/>
                <a:hlinkClick r:id="rId10">
                  <a:extLst>
                    <a:ext uri="{A12FA001-AC4F-418D-AE19-62706E023703}">
                      <ahyp:hlinkClr xmlns:ahyp="http://schemas.microsoft.com/office/drawing/2018/hyperlinkcolor" val="tx"/>
                    </a:ext>
                  </a:extLst>
                </a:hlinkClick>
              </a:rPr>
              <a:t>kubectl</a:t>
            </a:r>
            <a:r>
              <a:rPr lang="en-US" dirty="0">
                <a:latin typeface="Verdana" panose="020B0604030504040204" pitchFamily="34" charset="0"/>
                <a:hlinkClick r:id="rId10">
                  <a:extLst>
                    <a:ext uri="{A12FA001-AC4F-418D-AE19-62706E023703}">
                      <ahyp:hlinkClr xmlns:ahyp="http://schemas.microsoft.com/office/drawing/2018/hyperlinkcolor" val="tx"/>
                    </a:ext>
                  </a:extLst>
                </a:hlinkClick>
              </a:rPr>
              <a:t>...</a:t>
            </a:r>
            <a:r>
              <a:rPr lang="en-US" dirty="0">
                <a:latin typeface="Verdana" panose="020B0604030504040204" pitchFamily="34" charset="0"/>
              </a:rPr>
              <a:t> </a:t>
            </a:r>
          </a:p>
          <a:p>
            <a:r>
              <a:rPr lang="en-US" dirty="0">
                <a:solidFill>
                  <a:srgbClr val="FF0000"/>
                </a:solidFill>
                <a:latin typeface="Verdana" panose="020B0604030504040204" pitchFamily="34" charset="0"/>
              </a:rPr>
              <a:t>How to nail Kubernetes certification exams </a:t>
            </a:r>
            <a:r>
              <a:rPr lang="en-US" dirty="0">
                <a:latin typeface="Verdana" panose="020B0604030504040204" pitchFamily="34" charset="0"/>
              </a:rPr>
              <a:t>- </a:t>
            </a:r>
            <a:r>
              <a:rPr lang="en-US" dirty="0">
                <a:latin typeface="Verdana" panose="020B0604030504040204" pitchFamily="34" charset="0"/>
                <a:hlinkClick r:id="rId11">
                  <a:extLst>
                    <a:ext uri="{A12FA001-AC4F-418D-AE19-62706E023703}">
                      <ahyp:hlinkClr xmlns:ahyp="http://schemas.microsoft.com/office/drawing/2018/hyperlinkcolor" val="tx"/>
                    </a:ext>
                  </a:extLst>
                </a:hlinkClick>
              </a:rPr>
              <a:t>https://www.infoworld.com/article/363...</a:t>
            </a:r>
            <a:r>
              <a:rPr lang="en-US" dirty="0">
                <a:latin typeface="Verdana" panose="020B0604030504040204" pitchFamily="34" charset="0"/>
              </a:rPr>
              <a:t> </a:t>
            </a:r>
            <a:r>
              <a:rPr lang="en-US" dirty="0" err="1">
                <a:solidFill>
                  <a:srgbClr val="FF0000"/>
                </a:solidFill>
                <a:latin typeface="Verdana" panose="020B0604030504040204" pitchFamily="34" charset="0"/>
              </a:rPr>
              <a:t>Codefresh</a:t>
            </a:r>
            <a:r>
              <a:rPr lang="en-US" dirty="0">
                <a:solidFill>
                  <a:srgbClr val="FF0000"/>
                </a:solidFill>
                <a:latin typeface="Verdana" panose="020B0604030504040204" pitchFamily="34" charset="0"/>
              </a:rPr>
              <a:t> Kubernetes </a:t>
            </a:r>
            <a:r>
              <a:rPr lang="en-US" dirty="0" err="1">
                <a:solidFill>
                  <a:srgbClr val="FF0000"/>
                </a:solidFill>
                <a:latin typeface="Verdana" panose="020B0604030504040204" pitchFamily="34" charset="0"/>
              </a:rPr>
              <a:t>cheatsheet</a:t>
            </a:r>
            <a:r>
              <a:rPr lang="en-US" dirty="0">
                <a:solidFill>
                  <a:srgbClr val="FF0000"/>
                </a:solidFill>
                <a:latin typeface="Verdana" panose="020B0604030504040204" pitchFamily="34" charset="0"/>
              </a:rPr>
              <a:t> - </a:t>
            </a:r>
            <a:r>
              <a:rPr lang="en-US" dirty="0">
                <a:latin typeface="Verdana" panose="020B0604030504040204" pitchFamily="34" charset="0"/>
                <a:hlinkClick r:id="rId12">
                  <a:extLst>
                    <a:ext uri="{A12FA001-AC4F-418D-AE19-62706E023703}">
                      <ahyp:hlinkClr xmlns:ahyp="http://schemas.microsoft.com/office/drawing/2018/hyperlinkcolor" val="tx"/>
                    </a:ext>
                  </a:extLst>
                </a:hlinkClick>
              </a:rPr>
              <a:t>https://codefresh.io/</a:t>
            </a:r>
            <a:r>
              <a:rPr lang="en-US" dirty="0" err="1">
                <a:latin typeface="Verdana" panose="020B0604030504040204" pitchFamily="34" charset="0"/>
                <a:hlinkClick r:id="rId12">
                  <a:extLst>
                    <a:ext uri="{A12FA001-AC4F-418D-AE19-62706E023703}">
                      <ahyp:hlinkClr xmlns:ahyp="http://schemas.microsoft.com/office/drawing/2018/hyperlinkcolor" val="tx"/>
                    </a:ext>
                  </a:extLst>
                </a:hlinkClick>
              </a:rPr>
              <a:t>kubernetes</a:t>
            </a:r>
            <a:r>
              <a:rPr lang="en-US" dirty="0">
                <a:latin typeface="Verdana" panose="020B0604030504040204" pitchFamily="34" charset="0"/>
                <a:hlinkClick r:id="rId12">
                  <a:extLst>
                    <a:ext uri="{A12FA001-AC4F-418D-AE19-62706E023703}">
                      <ahyp:hlinkClr xmlns:ahyp="http://schemas.microsoft.com/office/drawing/2018/hyperlinkcolor" val="tx"/>
                    </a:ext>
                  </a:extLst>
                </a:hlinkClick>
              </a:rPr>
              <a:t>-tutor...</a:t>
            </a:r>
            <a:r>
              <a:rPr lang="en-US" dirty="0">
                <a:latin typeface="Verdana" panose="020B0604030504040204" pitchFamily="34" charset="0"/>
              </a:rPr>
              <a:t> </a:t>
            </a:r>
          </a:p>
          <a:p>
            <a:r>
              <a:rPr lang="en-US" dirty="0">
                <a:solidFill>
                  <a:srgbClr val="FF0000"/>
                </a:solidFill>
                <a:latin typeface="Verdana" panose="020B0604030504040204" pitchFamily="34" charset="0"/>
              </a:rPr>
              <a:t>CKAD practical challenge series - </a:t>
            </a:r>
            <a:r>
              <a:rPr lang="en-US" dirty="0">
                <a:latin typeface="Verdana" panose="020B0604030504040204" pitchFamily="34" charset="0"/>
                <a:hlinkClick r:id="rId13">
                  <a:extLst>
                    <a:ext uri="{A12FA001-AC4F-418D-AE19-62706E023703}">
                      <ahyp:hlinkClr xmlns:ahyp="http://schemas.microsoft.com/office/drawing/2018/hyperlinkcolor" val="tx"/>
                    </a:ext>
                  </a:extLst>
                </a:hlinkClick>
              </a:rPr>
              <a:t>https://codeburst.io/</a:t>
            </a:r>
            <a:r>
              <a:rPr lang="en-US" dirty="0" err="1">
                <a:latin typeface="Verdana" panose="020B0604030504040204" pitchFamily="34" charset="0"/>
                <a:hlinkClick r:id="rId13">
                  <a:extLst>
                    <a:ext uri="{A12FA001-AC4F-418D-AE19-62706E023703}">
                      <ahyp:hlinkClr xmlns:ahyp="http://schemas.microsoft.com/office/drawing/2018/hyperlinkcolor" val="tx"/>
                    </a:ext>
                  </a:extLst>
                </a:hlinkClick>
              </a:rPr>
              <a:t>kubernetes</a:t>
            </a:r>
            <a:r>
              <a:rPr lang="en-US" dirty="0">
                <a:latin typeface="Verdana" panose="020B0604030504040204" pitchFamily="34" charset="0"/>
                <a:hlinkClick r:id="rId13">
                  <a:extLst>
                    <a:ext uri="{A12FA001-AC4F-418D-AE19-62706E023703}">
                      <ahyp:hlinkClr xmlns:ahyp="http://schemas.microsoft.com/office/drawing/2018/hyperlinkcolor" val="tx"/>
                    </a:ext>
                  </a:extLst>
                </a:hlinkClick>
              </a:rPr>
              <a:t>-</a:t>
            </a:r>
            <a:r>
              <a:rPr lang="en-US" dirty="0" err="1">
                <a:latin typeface="Verdana" panose="020B0604030504040204" pitchFamily="34" charset="0"/>
                <a:hlinkClick r:id="rId13">
                  <a:extLst>
                    <a:ext uri="{A12FA001-AC4F-418D-AE19-62706E023703}">
                      <ahyp:hlinkClr xmlns:ahyp="http://schemas.microsoft.com/office/drawing/2018/hyperlinkcolor" val="tx"/>
                    </a:ext>
                  </a:extLst>
                </a:hlinkClick>
              </a:rPr>
              <a:t>ckad</a:t>
            </a:r>
            <a:r>
              <a:rPr lang="en-US" dirty="0">
                <a:latin typeface="Verdana" panose="020B0604030504040204" pitchFamily="34" charset="0"/>
                <a:hlinkClick r:id="rId13">
                  <a:extLst>
                    <a:ext uri="{A12FA001-AC4F-418D-AE19-62706E023703}">
                      <ahyp:hlinkClr xmlns:ahyp="http://schemas.microsoft.com/office/drawing/2018/hyperlinkcolor" val="tx"/>
                    </a:ext>
                  </a:extLst>
                </a:hlinkClick>
              </a:rPr>
              <a:t>-...</a:t>
            </a:r>
            <a:endParaRPr lang="en-PK" dirty="0">
              <a:latin typeface="Verdana" panose="020B0604030504040204" pitchFamily="34" charset="0"/>
            </a:endParaRPr>
          </a:p>
        </p:txBody>
      </p:sp>
    </p:spTree>
    <p:extLst>
      <p:ext uri="{BB962C8B-B14F-4D97-AF65-F5344CB8AC3E}">
        <p14:creationId xmlns:p14="http://schemas.microsoft.com/office/powerpoint/2010/main" val="2743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250" fill="hold"/>
                                        <p:tgtEl>
                                          <p:spTgt spid="13"/>
                                        </p:tgtEl>
                                        <p:attrNameLst>
                                          <p:attrName>ppt_x</p:attrName>
                                        </p:attrNameLst>
                                      </p:cBhvr>
                                      <p:tavLst>
                                        <p:tav tm="0">
                                          <p:val>
                                            <p:strVal val="#ppt_x"/>
                                          </p:val>
                                        </p:tav>
                                        <p:tav tm="100000">
                                          <p:val>
                                            <p:strVal val="#ppt_x"/>
                                          </p:val>
                                        </p:tav>
                                      </p:tavLst>
                                    </p:anim>
                                    <p:anim calcmode="lin" valueType="num">
                                      <p:cBhvr additive="base">
                                        <p:cTn id="12" dur="12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0D0C36-5319-4071-B33C-D50CE963061D}"/>
              </a:ext>
            </a:extLst>
          </p:cNvPr>
          <p:cNvSpPr/>
          <p:nvPr/>
        </p:nvSpPr>
        <p:spPr>
          <a:xfrm>
            <a:off x="464126" y="520511"/>
            <a:ext cx="10550237" cy="6555641"/>
          </a:xfrm>
          <a:prstGeom prst="rect">
            <a:avLst/>
          </a:prstGeom>
        </p:spPr>
        <p:txBody>
          <a:bodyPr wrap="square">
            <a:spAutoFit/>
          </a:bodyPr>
          <a:lstStyle/>
          <a:p>
            <a:pPr marL="342900" indent="-342900">
              <a:buFont typeface="Wingdings" panose="05000000000000000000" pitchFamily="2" charset="2"/>
              <a:buChar char="v"/>
            </a:pPr>
            <a:r>
              <a:rPr lang="en-US" sz="2400" b="1" dirty="0">
                <a:solidFill>
                  <a:srgbClr val="292929"/>
                </a:solidFill>
                <a:latin typeface="sohne"/>
              </a:rPr>
              <a:t>Practice Enough With These 150 Questions for the CKAD Exam</a:t>
            </a:r>
          </a:p>
          <a:p>
            <a:r>
              <a:rPr lang="en-US" sz="2400" b="1" dirty="0">
                <a:solidFill>
                  <a:srgbClr val="FF0000"/>
                </a:solidFill>
                <a:latin typeface="sohne"/>
                <a:hlinkClick r:id="rId2">
                  <a:extLst>
                    <a:ext uri="{A12FA001-AC4F-418D-AE19-62706E023703}">
                      <ahyp:hlinkClr xmlns:ahyp="http://schemas.microsoft.com/office/drawing/2018/hyperlinkcolor" val="tx"/>
                    </a:ext>
                  </a:extLst>
                </a:hlinkClick>
              </a:rPr>
              <a:t>https://link.medium.com/9TsVOAsF5tb</a:t>
            </a:r>
            <a:endParaRPr lang="en-US" sz="2400" b="1" dirty="0">
              <a:solidFill>
                <a:srgbClr val="FF0000"/>
              </a:solidFill>
              <a:latin typeface="sohne"/>
            </a:endParaRPr>
          </a:p>
          <a:p>
            <a:endParaRPr lang="en-US" b="1" i="0" dirty="0">
              <a:solidFill>
                <a:srgbClr val="292929"/>
              </a:solidFill>
              <a:effectLst/>
              <a:latin typeface="sohne"/>
            </a:endParaRPr>
          </a:p>
          <a:p>
            <a:endParaRPr lang="en-US" b="1" dirty="0">
              <a:solidFill>
                <a:srgbClr val="292929"/>
              </a:solidFill>
              <a:latin typeface="sohne"/>
            </a:endParaRPr>
          </a:p>
          <a:p>
            <a:pPr marL="342900" indent="-342900">
              <a:buFont typeface="Wingdings" panose="05000000000000000000" pitchFamily="2" charset="2"/>
              <a:buChar char="v"/>
            </a:pPr>
            <a:r>
              <a:rPr lang="en-US" sz="2400" b="1" dirty="0">
                <a:solidFill>
                  <a:srgbClr val="292929"/>
                </a:solidFill>
                <a:latin typeface="sohne"/>
              </a:rPr>
              <a:t>Kubernetes CKAD Example Exam Questions Practical Challenge Series</a:t>
            </a:r>
          </a:p>
          <a:p>
            <a:r>
              <a:rPr lang="en-US" sz="2400" b="1" dirty="0">
                <a:solidFill>
                  <a:srgbClr val="FF0000"/>
                </a:solidFill>
                <a:latin typeface="sohne"/>
                <a:hlinkClick r:id="rId3">
                  <a:extLst>
                    <a:ext uri="{A12FA001-AC4F-418D-AE19-62706E023703}">
                      <ahyp:hlinkClr xmlns:ahyp="http://schemas.microsoft.com/office/drawing/2018/hyperlinkcolor" val="tx"/>
                    </a:ext>
                  </a:extLst>
                </a:hlinkClick>
              </a:rPr>
              <a:t>https://link.medium.com/ddYQUpeQZtb</a:t>
            </a:r>
            <a:endParaRPr lang="en-US" sz="2400" b="1" dirty="0">
              <a:solidFill>
                <a:srgbClr val="FF0000"/>
              </a:solidFill>
              <a:latin typeface="sohne"/>
            </a:endParaRPr>
          </a:p>
          <a:p>
            <a:endParaRPr lang="en-US" sz="2400" b="1" dirty="0">
              <a:solidFill>
                <a:srgbClr val="292929"/>
              </a:solidFill>
              <a:latin typeface="sohne"/>
            </a:endParaRPr>
          </a:p>
          <a:p>
            <a:pPr marL="342900" indent="-342900">
              <a:buFont typeface="Wingdings" panose="05000000000000000000" pitchFamily="2" charset="2"/>
              <a:buChar char="v"/>
            </a:pPr>
            <a:r>
              <a:rPr lang="en-US" sz="2400" b="1" dirty="0">
                <a:solidFill>
                  <a:srgbClr val="292929"/>
                </a:solidFill>
                <a:latin typeface="sohne"/>
              </a:rPr>
              <a:t>CKAD exam Preparation Notes and Practice Questions: Part 1</a:t>
            </a:r>
          </a:p>
          <a:p>
            <a:r>
              <a:rPr lang="en-US" sz="2400" b="1" dirty="0">
                <a:solidFill>
                  <a:srgbClr val="FF0000"/>
                </a:solidFill>
                <a:latin typeface="sohne"/>
                <a:hlinkClick r:id="rId4">
                  <a:extLst>
                    <a:ext uri="{A12FA001-AC4F-418D-AE19-62706E023703}">
                      <ahyp:hlinkClr xmlns:ahyp="http://schemas.microsoft.com/office/drawing/2018/hyperlinkcolor" val="tx"/>
                    </a:ext>
                  </a:extLst>
                </a:hlinkClick>
              </a:rPr>
              <a:t>https://link.medium.com/z6AB9foI8tb</a:t>
            </a:r>
            <a:endParaRPr lang="en-US" sz="2400" b="1" dirty="0">
              <a:solidFill>
                <a:srgbClr val="FF0000"/>
              </a:solidFill>
              <a:latin typeface="sohne"/>
            </a:endParaRPr>
          </a:p>
          <a:p>
            <a:endParaRPr lang="en-US" sz="2400" b="1" dirty="0">
              <a:solidFill>
                <a:srgbClr val="FF0000"/>
              </a:solidFill>
              <a:latin typeface="sohne"/>
            </a:endParaRPr>
          </a:p>
          <a:p>
            <a:pPr marL="342900" indent="-342900">
              <a:buFont typeface="Wingdings" panose="05000000000000000000" pitchFamily="2" charset="2"/>
              <a:buChar char="v"/>
            </a:pPr>
            <a:r>
              <a:rPr lang="en-US" sz="2400" b="1" dirty="0">
                <a:solidFill>
                  <a:srgbClr val="292929"/>
                </a:solidFill>
                <a:latin typeface="sohne"/>
              </a:rPr>
              <a:t>CKAD exam Preparation Notes and Practice Questions: Part 2</a:t>
            </a:r>
          </a:p>
          <a:p>
            <a:r>
              <a:rPr lang="en-US" sz="2400" b="1" dirty="0">
                <a:solidFill>
                  <a:srgbClr val="FF0000"/>
                </a:solidFill>
                <a:latin typeface="sohne"/>
                <a:hlinkClick r:id="rId5">
                  <a:extLst>
                    <a:ext uri="{A12FA001-AC4F-418D-AE19-62706E023703}">
                      <ahyp:hlinkClr xmlns:ahyp="http://schemas.microsoft.com/office/drawing/2018/hyperlinkcolor" val="tx"/>
                    </a:ext>
                  </a:extLst>
                </a:hlinkClick>
              </a:rPr>
              <a:t>https://blog.prateekjain.dev/ckad-exam-preparation-notes-and-practice-questions-part-2</a:t>
            </a:r>
            <a:endParaRPr lang="en-US" sz="2400" b="1" dirty="0">
              <a:solidFill>
                <a:srgbClr val="FF0000"/>
              </a:solidFill>
              <a:latin typeface="sohne"/>
            </a:endParaRPr>
          </a:p>
          <a:p>
            <a:endParaRPr lang="en-US" sz="2400" b="1" dirty="0">
              <a:solidFill>
                <a:srgbClr val="FF0000"/>
              </a:solidFill>
              <a:latin typeface="sohne"/>
            </a:endParaRPr>
          </a:p>
          <a:p>
            <a:pPr marL="342900" indent="-342900">
              <a:buFont typeface="Wingdings" panose="05000000000000000000" pitchFamily="2" charset="2"/>
              <a:buChar char="v"/>
            </a:pPr>
            <a:r>
              <a:rPr lang="en-US" sz="2400" b="1" dirty="0">
                <a:solidFill>
                  <a:srgbClr val="292929"/>
                </a:solidFill>
                <a:latin typeface="sohne"/>
              </a:rPr>
              <a:t>CKAD exam Preparation Notes and Practice Questions: Part 3</a:t>
            </a:r>
          </a:p>
          <a:p>
            <a:r>
              <a:rPr lang="en-US" sz="2400" b="1" dirty="0">
                <a:solidFill>
                  <a:srgbClr val="FF0000"/>
                </a:solidFill>
                <a:latin typeface="sohne"/>
              </a:rPr>
              <a:t>https://link.medium.com/7KzqqQWH8tb</a:t>
            </a:r>
          </a:p>
          <a:p>
            <a:endParaRPr lang="en-US" sz="2400" b="1" dirty="0">
              <a:solidFill>
                <a:srgbClr val="FF0000"/>
              </a:solidFill>
              <a:latin typeface="sohne"/>
            </a:endParaRPr>
          </a:p>
          <a:p>
            <a:endParaRPr lang="en-US" sz="2400" b="1" dirty="0">
              <a:solidFill>
                <a:srgbClr val="292929"/>
              </a:solidFill>
              <a:latin typeface="sohne"/>
            </a:endParaRPr>
          </a:p>
        </p:txBody>
      </p:sp>
      <p:pic>
        <p:nvPicPr>
          <p:cNvPr id="5" name="Picture 6" descr="Certified Kubernetes Application Developer (CKAD) | Cloud Native Computing  Foundation">
            <a:extLst>
              <a:ext uri="{FF2B5EF4-FFF2-40B4-BE49-F238E27FC236}">
                <a16:creationId xmlns:a16="http://schemas.microsoft.com/office/drawing/2014/main" id="{2F80794A-2711-4C11-80DE-1113E9AC1F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89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11C13449-C72A-4025-882E-462DC2484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394176A-A0D1-47EF-B93B-AC53E1A69023}"/>
              </a:ext>
            </a:extLst>
          </p:cNvPr>
          <p:cNvSpPr>
            <a:spLocks noGrp="1"/>
          </p:cNvSpPr>
          <p:nvPr>
            <p:ph idx="1"/>
          </p:nvPr>
        </p:nvSpPr>
        <p:spPr>
          <a:xfrm>
            <a:off x="838200" y="384313"/>
            <a:ext cx="10515600" cy="6361044"/>
          </a:xfrm>
        </p:spPr>
        <p:txBody>
          <a:bodyPr>
            <a:normAutofit lnSpcReduction="10000"/>
          </a:bodyPr>
          <a:lstStyle/>
          <a:p>
            <a:pPr marL="0" indent="0">
              <a:buNone/>
            </a:pPr>
            <a:r>
              <a:rPr lang="en-US" sz="3600" b="1" dirty="0">
                <a:solidFill>
                  <a:srgbClr val="427AF4"/>
                </a:solidFill>
                <a:latin typeface="Bahnschrift Light SemiCondensed" panose="020B0502040204020203" pitchFamily="34" charset="0"/>
              </a:rPr>
              <a:t>CKAD Exam Practice Lab Setups</a:t>
            </a:r>
          </a:p>
          <a:p>
            <a:pPr marL="0" indent="0">
              <a:buNone/>
            </a:pPr>
            <a:r>
              <a:rPr lang="en-US" sz="2600" dirty="0">
                <a:latin typeface="Bahnschrift Light SemiCondensed" panose="020B0502040204020203" pitchFamily="34" charset="0"/>
              </a:rPr>
              <a:t>The best way to prepare is to practice a lot! The below setups will give you a Kubernetes cluster where you can do all the required practice. The exam expects you to solve problems on a live cluster.</a:t>
            </a:r>
            <a:br>
              <a:rPr lang="en-US" sz="2600" dirty="0">
                <a:latin typeface="Bahnschrift Light SemiCondensed" panose="020B0502040204020203" pitchFamily="34" charset="0"/>
              </a:rPr>
            </a:br>
            <a:br>
              <a:rPr lang="en-US" sz="2600" dirty="0">
                <a:latin typeface="Bahnschrift Light SemiCondensed" panose="020B0502040204020203" pitchFamily="34" charset="0"/>
              </a:rPr>
            </a:br>
            <a:r>
              <a:rPr lang="en-US" sz="2600" dirty="0">
                <a:latin typeface="Bahnschrift Light SemiCondensed" panose="020B0502040204020203" pitchFamily="34" charset="0"/>
              </a:rPr>
              <a:t>CKAD does not have any MCQ-type format – so hands-on practice is a must.</a:t>
            </a:r>
          </a:p>
          <a:p>
            <a:r>
              <a:rPr lang="en-US" dirty="0" err="1">
                <a:solidFill>
                  <a:srgbClr val="FF000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Killercoda</a:t>
            </a:r>
            <a:endParaRPr lang="en-US" dirty="0">
              <a:solidFill>
                <a:srgbClr val="FF0000"/>
              </a:solidFill>
              <a:latin typeface="Bahnschrift Light SemiCondensed" panose="020B0502040204020203" pitchFamily="34" charset="0"/>
            </a:endParaRPr>
          </a:p>
          <a:p>
            <a:r>
              <a:rPr lang="en-US" dirty="0" err="1">
                <a:solidFill>
                  <a:srgbClr val="FF000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Minikube</a:t>
            </a:r>
            <a:endParaRPr lang="en-US" dirty="0">
              <a:solidFill>
                <a:srgbClr val="FF0000"/>
              </a:solidFill>
              <a:latin typeface="Bahnschrift Light SemiCondensed" panose="020B0502040204020203" pitchFamily="34" charset="0"/>
            </a:endParaRPr>
          </a:p>
          <a:p>
            <a:r>
              <a:rPr lang="en-US" dirty="0">
                <a:solidFill>
                  <a:srgbClr val="FF0000"/>
                </a:solidFill>
                <a:latin typeface="Bahnschrift Light SemiCondensed" panose="020B0502040204020203" pitchFamily="34" charset="0"/>
                <a:hlinkClick r:id="rId5">
                  <a:extLst>
                    <a:ext uri="{A12FA001-AC4F-418D-AE19-62706E023703}">
                      <ahyp:hlinkClr xmlns:ahyp="http://schemas.microsoft.com/office/drawing/2018/hyperlinkcolor" val="tx"/>
                    </a:ext>
                  </a:extLst>
                </a:hlinkClick>
              </a:rPr>
              <a:t>Kubernetes Setup using </a:t>
            </a:r>
            <a:r>
              <a:rPr lang="en-US" dirty="0" err="1">
                <a:solidFill>
                  <a:srgbClr val="FF0000"/>
                </a:solidFill>
                <a:latin typeface="Bahnschrift Light SemiCondensed" panose="020B0502040204020203" pitchFamily="34" charset="0"/>
                <a:hlinkClick r:id="rId5">
                  <a:extLst>
                    <a:ext uri="{A12FA001-AC4F-418D-AE19-62706E023703}">
                      <ahyp:hlinkClr xmlns:ahyp="http://schemas.microsoft.com/office/drawing/2018/hyperlinkcolor" val="tx"/>
                    </a:ext>
                  </a:extLst>
                </a:hlinkClick>
              </a:rPr>
              <a:t>Kubeadm</a:t>
            </a:r>
            <a:r>
              <a:rPr lang="en-US" dirty="0">
                <a:solidFill>
                  <a:srgbClr val="FF0000"/>
                </a:solidFill>
                <a:latin typeface="Bahnschrift Light SemiCondensed" panose="020B0502040204020203" pitchFamily="34" charset="0"/>
              </a:rPr>
              <a:t> </a:t>
            </a:r>
            <a:r>
              <a:rPr lang="en-US" dirty="0">
                <a:latin typeface="Bahnschrift Light SemiCondensed" panose="020B0502040204020203" pitchFamily="34" charset="0"/>
              </a:rPr>
              <a:t>[Detailed Guide]</a:t>
            </a:r>
          </a:p>
          <a:p>
            <a:r>
              <a:rPr lang="en-US" dirty="0">
                <a:solidFill>
                  <a:srgbClr val="FF0000"/>
                </a:solidFill>
                <a:latin typeface="Bahnschrift Light SemiCondensed" panose="020B0502040204020203" pitchFamily="34" charset="0"/>
                <a:hlinkClick r:id="rId6">
                  <a:extLst>
                    <a:ext uri="{A12FA001-AC4F-418D-AE19-62706E023703}">
                      <ahyp:hlinkClr xmlns:ahyp="http://schemas.microsoft.com/office/drawing/2018/hyperlinkcolor" val="tx"/>
                    </a:ext>
                  </a:extLst>
                </a:hlinkClick>
              </a:rPr>
              <a:t>Kubernetes Vagrant Setup using </a:t>
            </a:r>
            <a:r>
              <a:rPr lang="en-US" dirty="0" err="1">
                <a:solidFill>
                  <a:srgbClr val="FF0000"/>
                </a:solidFill>
                <a:latin typeface="Bahnschrift Light SemiCondensed" panose="020B0502040204020203" pitchFamily="34" charset="0"/>
                <a:hlinkClick r:id="rId6">
                  <a:extLst>
                    <a:ext uri="{A12FA001-AC4F-418D-AE19-62706E023703}">
                      <ahyp:hlinkClr xmlns:ahyp="http://schemas.microsoft.com/office/drawing/2018/hyperlinkcolor" val="tx"/>
                    </a:ext>
                  </a:extLst>
                </a:hlinkClick>
              </a:rPr>
              <a:t>Kubeadm</a:t>
            </a:r>
            <a:endParaRPr lang="en-US" dirty="0">
              <a:solidFill>
                <a:srgbClr val="FF0000"/>
              </a:solidFill>
              <a:latin typeface="Bahnschrift Light SemiCondensed" panose="020B0502040204020203" pitchFamily="34" charset="0"/>
            </a:endParaRPr>
          </a:p>
          <a:p>
            <a:r>
              <a:rPr lang="en-US" dirty="0">
                <a:solidFill>
                  <a:srgbClr val="FF0000"/>
                </a:solidFill>
                <a:latin typeface="Bahnschrift Light SemiCondensed" panose="020B0502040204020203" pitchFamily="34" charset="0"/>
                <a:hlinkClick r:id="rId7">
                  <a:extLst>
                    <a:ext uri="{A12FA001-AC4F-418D-AE19-62706E023703}">
                      <ahyp:hlinkClr xmlns:ahyp="http://schemas.microsoft.com/office/drawing/2018/hyperlinkcolor" val="tx"/>
                    </a:ext>
                  </a:extLst>
                </a:hlinkClick>
              </a:rPr>
              <a:t>GKE Cluster</a:t>
            </a:r>
            <a:r>
              <a:rPr lang="en-US" dirty="0">
                <a:solidFill>
                  <a:srgbClr val="FF0000"/>
                </a:solidFill>
                <a:latin typeface="Bahnschrift Light SemiCondensed" panose="020B0502040204020203" pitchFamily="34" charset="0"/>
              </a:rPr>
              <a:t> </a:t>
            </a:r>
            <a:r>
              <a:rPr lang="en-US" dirty="0">
                <a:latin typeface="Bahnschrift Light SemiCondensed" panose="020B0502040204020203" pitchFamily="34" charset="0"/>
              </a:rPr>
              <a:t>using free Google Cloud Credits</a:t>
            </a:r>
          </a:p>
          <a:p>
            <a:r>
              <a:rPr lang="en-US" dirty="0">
                <a:solidFill>
                  <a:srgbClr val="FF0000"/>
                </a:solidFill>
                <a:latin typeface="Bahnschrift Light SemiCondensed" panose="020B0502040204020203" pitchFamily="34" charset="0"/>
                <a:hlinkClick r:id="rId8">
                  <a:extLst>
                    <a:ext uri="{A12FA001-AC4F-418D-AE19-62706E023703}">
                      <ahyp:hlinkClr xmlns:ahyp="http://schemas.microsoft.com/office/drawing/2018/hyperlinkcolor" val="tx"/>
                    </a:ext>
                  </a:extLst>
                </a:hlinkClick>
              </a:rPr>
              <a:t>EKS Service on AWS</a:t>
            </a:r>
            <a:r>
              <a:rPr lang="en-US" dirty="0">
                <a:solidFill>
                  <a:srgbClr val="FF0000"/>
                </a:solidFill>
                <a:latin typeface="Bahnschrift Light SemiCondensed" panose="020B0502040204020203" pitchFamily="34" charset="0"/>
              </a:rPr>
              <a:t> </a:t>
            </a:r>
            <a:r>
              <a:rPr lang="en-US" dirty="0">
                <a:latin typeface="Bahnschrift Light SemiCondensed" panose="020B0502040204020203" pitchFamily="34" charset="0"/>
              </a:rPr>
              <a:t>using Free tier program</a:t>
            </a:r>
          </a:p>
          <a:p>
            <a:r>
              <a:rPr lang="en-US" dirty="0">
                <a:solidFill>
                  <a:srgbClr val="FF0000"/>
                </a:solidFill>
                <a:latin typeface="Bahnschrift Light SemiCondensed" panose="020B0502040204020203" pitchFamily="34" charset="0"/>
                <a:hlinkClick r:id="rId9">
                  <a:extLst>
                    <a:ext uri="{A12FA001-AC4F-418D-AE19-62706E023703}">
                      <ahyp:hlinkClr xmlns:ahyp="http://schemas.microsoft.com/office/drawing/2018/hyperlinkcolor" val="tx"/>
                    </a:ext>
                  </a:extLst>
                </a:hlinkClick>
              </a:rPr>
              <a:t>AKS service on Azure</a:t>
            </a:r>
            <a:r>
              <a:rPr lang="en-US" dirty="0">
                <a:solidFill>
                  <a:srgbClr val="FF0000"/>
                </a:solidFill>
                <a:latin typeface="Bahnschrift Light SemiCondensed" panose="020B0502040204020203" pitchFamily="34" charset="0"/>
              </a:rPr>
              <a:t> </a:t>
            </a:r>
            <a:r>
              <a:rPr lang="en-US" dirty="0">
                <a:latin typeface="Bahnschrift Light SemiCondensed" panose="020B0502040204020203" pitchFamily="34" charset="0"/>
              </a:rPr>
              <a:t>using free cloud credits</a:t>
            </a:r>
          </a:p>
          <a:p>
            <a:r>
              <a:rPr lang="en-US" dirty="0">
                <a:latin typeface="Bahnschrift Light SemiCondensed" panose="020B0502040204020203" pitchFamily="34" charset="0"/>
              </a:rPr>
              <a:t>Kubernetes Cluster on Digital Ocean[ </a:t>
            </a:r>
            <a:r>
              <a:rPr lang="en-US" dirty="0">
                <a:solidFill>
                  <a:srgbClr val="FF0000"/>
                </a:solidFill>
                <a:latin typeface="Bahnschrift Light SemiCondensed" panose="020B0502040204020203" pitchFamily="34" charset="0"/>
                <a:hlinkClick r:id="rId10">
                  <a:extLst>
                    <a:ext uri="{A12FA001-AC4F-418D-AE19-62706E023703}">
                      <ahyp:hlinkClr xmlns:ahyp="http://schemas.microsoft.com/office/drawing/2018/hyperlinkcolor" val="tx"/>
                    </a:ext>
                  </a:extLst>
                </a:hlinkClick>
              </a:rPr>
              <a:t>Get $100 Digital Ocean Free Credits</a:t>
            </a:r>
            <a:r>
              <a:rPr lang="en-US" dirty="0">
                <a:solidFill>
                  <a:srgbClr val="FF0000"/>
                </a:solidFill>
                <a:latin typeface="Bahnschrift Light SemiCondensed" panose="020B0502040204020203" pitchFamily="34" charset="0"/>
              </a:rPr>
              <a:t>]</a:t>
            </a:r>
          </a:p>
          <a:p>
            <a:endParaRPr lang="en-PK" dirty="0">
              <a:latin typeface="Bahnschrift Light SemiCondensed" panose="020B0502040204020203" pitchFamily="34" charset="0"/>
            </a:endParaRPr>
          </a:p>
        </p:txBody>
      </p:sp>
    </p:spTree>
    <p:extLst>
      <p:ext uri="{BB962C8B-B14F-4D97-AF65-F5344CB8AC3E}">
        <p14:creationId xmlns:p14="http://schemas.microsoft.com/office/powerpoint/2010/main" val="40231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531CC6A1-0AB2-4BEC-9AE9-8EF81F9BD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BB1CC50-8975-43BA-8501-A47459488A9C}"/>
              </a:ext>
            </a:extLst>
          </p:cNvPr>
          <p:cNvSpPr>
            <a:spLocks noGrp="1"/>
          </p:cNvSpPr>
          <p:nvPr>
            <p:ph type="title"/>
          </p:nvPr>
        </p:nvSpPr>
        <p:spPr>
          <a:xfrm>
            <a:off x="1824181" y="732071"/>
            <a:ext cx="1482436" cy="605086"/>
          </a:xfrm>
        </p:spPr>
        <p:txBody>
          <a:bodyPr>
            <a:noAutofit/>
          </a:bodyPr>
          <a:lstStyle/>
          <a:p>
            <a:r>
              <a:rPr lang="en-US" b="1" dirty="0">
                <a:solidFill>
                  <a:srgbClr val="427AF4"/>
                </a:solidFill>
                <a:latin typeface="Bahnschrift Light SemiCondensed" panose="020B0502040204020203" pitchFamily="34" charset="0"/>
              </a:rPr>
              <a:t>Tips</a:t>
            </a:r>
            <a:endParaRPr lang="en-PK" b="1" dirty="0">
              <a:solidFill>
                <a:srgbClr val="427AF4"/>
              </a:solidFill>
              <a:latin typeface="Bahnschrift Light SemiCondensed" panose="020B0502040204020203" pitchFamily="34" charset="0"/>
            </a:endParaRPr>
          </a:p>
        </p:txBody>
      </p:sp>
      <p:pic>
        <p:nvPicPr>
          <p:cNvPr id="7172" name="Picture 4" descr="Top tips - MyWorkpapers">
            <a:extLst>
              <a:ext uri="{FF2B5EF4-FFF2-40B4-BE49-F238E27FC236}">
                <a16:creationId xmlns:a16="http://schemas.microsoft.com/office/drawing/2014/main" id="{138F885C-2592-4754-8F61-DE2CBD11A8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1525" y="575267"/>
            <a:ext cx="746717" cy="7310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352057E-57C2-4614-B8E2-1C6B5876BBB5}"/>
              </a:ext>
            </a:extLst>
          </p:cNvPr>
          <p:cNvSpPr/>
          <p:nvPr/>
        </p:nvSpPr>
        <p:spPr>
          <a:xfrm>
            <a:off x="662132" y="1759808"/>
            <a:ext cx="10867736" cy="4493538"/>
          </a:xfrm>
          <a:prstGeom prst="rect">
            <a:avLst/>
          </a:prstGeom>
        </p:spPr>
        <p:txBody>
          <a:bodyPr wrap="square">
            <a:spAutoFit/>
          </a:bodyPr>
          <a:lstStyle/>
          <a:p>
            <a:pPr fontAlgn="base">
              <a:buFont typeface="+mj-lt"/>
              <a:buAutoNum type="arabicPeriod"/>
            </a:pPr>
            <a:r>
              <a:rPr lang="en-US" sz="2200" dirty="0">
                <a:solidFill>
                  <a:srgbClr val="FF0000"/>
                </a:solidFill>
                <a:latin typeface="Bahnschrift Light SemiCondensed" panose="020B0502040204020203" pitchFamily="34" charset="0"/>
              </a:rPr>
              <a:t>Identification</a:t>
            </a:r>
            <a:r>
              <a:rPr lang="en-US" sz="2200" dirty="0">
                <a:solidFill>
                  <a:srgbClr val="15171A"/>
                </a:solidFill>
                <a:latin typeface="Bahnschrift Light SemiCondensed" panose="020B0502040204020203" pitchFamily="34" charset="0"/>
              </a:rPr>
              <a:t> – before the exam, all candidates are supposed to present a photo identification that is issued by the government. In most cases, your international passport is sufficient. You can read the </a:t>
            </a:r>
            <a:r>
              <a:rPr lang="en-US" sz="2200" u="sng" dirty="0">
                <a:solidFill>
                  <a:srgbClr val="15171A"/>
                </a:solidFill>
                <a:latin typeface="Bahnschrift Light SemiCondensed" panose="020B0502040204020203" pitchFamily="34" charset="0"/>
                <a:hlinkClick r:id="rId4"/>
              </a:rPr>
              <a:t>Candidate Handbook</a:t>
            </a:r>
            <a:r>
              <a:rPr lang="en-US" sz="2200" dirty="0">
                <a:solidFill>
                  <a:srgbClr val="15171A"/>
                </a:solidFill>
                <a:latin typeface="Bahnschrift Light SemiCondensed" panose="020B0502040204020203" pitchFamily="34" charset="0"/>
              </a:rPr>
              <a:t> for more information.</a:t>
            </a:r>
          </a:p>
          <a:p>
            <a:pPr fontAlgn="base">
              <a:buFont typeface="+mj-lt"/>
              <a:buAutoNum type="arabicPeriod"/>
            </a:pPr>
            <a:endParaRPr lang="en-US" sz="2200" dirty="0">
              <a:solidFill>
                <a:srgbClr val="15171A"/>
              </a:solidFill>
              <a:latin typeface="Bahnschrift Light SemiCondensed" panose="020B0502040204020203" pitchFamily="34" charset="0"/>
            </a:endParaRPr>
          </a:p>
          <a:p>
            <a:pPr fontAlgn="base">
              <a:buFont typeface="+mj-lt"/>
              <a:buAutoNum type="arabicPeriod"/>
            </a:pPr>
            <a:r>
              <a:rPr lang="en-US" sz="2200" dirty="0">
                <a:solidFill>
                  <a:srgbClr val="FF0000"/>
                </a:solidFill>
                <a:latin typeface="Bahnschrift Light SemiCondensed" panose="020B0502040204020203" pitchFamily="34" charset="0"/>
              </a:rPr>
              <a:t>Testing Room – </a:t>
            </a:r>
            <a:r>
              <a:rPr lang="en-US" sz="2200" dirty="0">
                <a:solidFill>
                  <a:srgbClr val="15171A"/>
                </a:solidFill>
                <a:latin typeface="Bahnschrift Light SemiCondensed" panose="020B0502040204020203" pitchFamily="34" charset="0"/>
              </a:rPr>
              <a:t>for the test, you need to prepare a room. This room should be well-lit, private, and quiet.</a:t>
            </a:r>
          </a:p>
          <a:p>
            <a:pPr fontAlgn="base">
              <a:buFont typeface="+mj-lt"/>
              <a:buAutoNum type="arabicPeriod"/>
            </a:pPr>
            <a:endParaRPr lang="en-US" sz="2200" dirty="0">
              <a:solidFill>
                <a:srgbClr val="15171A"/>
              </a:solidFill>
              <a:latin typeface="Bahnschrift Light SemiCondensed" panose="020B0502040204020203" pitchFamily="34" charset="0"/>
            </a:endParaRPr>
          </a:p>
          <a:p>
            <a:pPr fontAlgn="base">
              <a:buFont typeface="+mj-lt"/>
              <a:buAutoNum type="arabicPeriod"/>
            </a:pPr>
            <a:r>
              <a:rPr lang="en-US" sz="2200" dirty="0">
                <a:solidFill>
                  <a:srgbClr val="FF0000"/>
                </a:solidFill>
                <a:latin typeface="Bahnschrift Light SemiCondensed" panose="020B0502040204020203" pitchFamily="34" charset="0"/>
              </a:rPr>
              <a:t>Virtual screen – </a:t>
            </a:r>
            <a:r>
              <a:rPr lang="en-US" sz="2200" dirty="0" err="1">
                <a:solidFill>
                  <a:srgbClr val="15171A"/>
                </a:solidFill>
                <a:latin typeface="Bahnschrift Light SemiCondensed" panose="020B0502040204020203" pitchFamily="34" charset="0"/>
              </a:rPr>
              <a:t>tmux</a:t>
            </a:r>
            <a:r>
              <a:rPr lang="en-US" sz="2200" dirty="0">
                <a:solidFill>
                  <a:srgbClr val="15171A"/>
                </a:solidFill>
                <a:latin typeface="Bahnschrift Light SemiCondensed" panose="020B0502040204020203" pitchFamily="34" charset="0"/>
              </a:rPr>
              <a:t> and screen is a virtual screen to get. The use of multiple monitors is going to be helpful to you. In such a situation, you can look up the Kubernetes resource state and log on to one screen while deploying Kubernetes resources on the other one.</a:t>
            </a:r>
          </a:p>
          <a:p>
            <a:pPr fontAlgn="base">
              <a:buFont typeface="+mj-lt"/>
              <a:buAutoNum type="arabicPeriod"/>
            </a:pPr>
            <a:endParaRPr lang="en-US" sz="2200" dirty="0">
              <a:solidFill>
                <a:srgbClr val="15171A"/>
              </a:solidFill>
              <a:latin typeface="Bahnschrift Light SemiCondensed" panose="020B0502040204020203" pitchFamily="34" charset="0"/>
            </a:endParaRPr>
          </a:p>
          <a:p>
            <a:pPr fontAlgn="base">
              <a:buFont typeface="+mj-lt"/>
              <a:buAutoNum type="arabicPeriod"/>
            </a:pPr>
            <a:r>
              <a:rPr lang="en-US" sz="2200" dirty="0">
                <a:solidFill>
                  <a:srgbClr val="FF0000"/>
                </a:solidFill>
                <a:latin typeface="Bahnschrift Light SemiCondensed" panose="020B0502040204020203" pitchFamily="34" charset="0"/>
              </a:rPr>
              <a:t>Command aliases – </a:t>
            </a:r>
            <a:r>
              <a:rPr lang="en-US" sz="2200" dirty="0">
                <a:solidFill>
                  <a:srgbClr val="15171A"/>
                </a:solidFill>
                <a:latin typeface="Bahnschrift Light SemiCondensed" panose="020B0502040204020203" pitchFamily="34" charset="0"/>
              </a:rPr>
              <a:t>to further reduce the time you require to type in commands, it is helpful to set up an alias or aliases.</a:t>
            </a:r>
            <a:endParaRPr lang="en-US" sz="2200" b="0" i="0" dirty="0">
              <a:solidFill>
                <a:srgbClr val="15171A"/>
              </a:solidFill>
              <a:effectLst/>
              <a:latin typeface="Bahnschrift Light SemiCondensed" panose="020B0502040204020203" pitchFamily="34" charset="0"/>
            </a:endParaRPr>
          </a:p>
        </p:txBody>
      </p:sp>
    </p:spTree>
    <p:extLst>
      <p:ext uri="{BB962C8B-B14F-4D97-AF65-F5344CB8AC3E}">
        <p14:creationId xmlns:p14="http://schemas.microsoft.com/office/powerpoint/2010/main" val="150619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7946B-FFA9-4FDA-B444-21E7213F316C}"/>
              </a:ext>
            </a:extLst>
          </p:cNvPr>
          <p:cNvSpPr>
            <a:spLocks noGrp="1"/>
          </p:cNvSpPr>
          <p:nvPr>
            <p:ph idx="1"/>
          </p:nvPr>
        </p:nvSpPr>
        <p:spPr/>
        <p:txBody>
          <a:bodyPr>
            <a:normAutofit/>
          </a:bodyPr>
          <a:lstStyle/>
          <a:p>
            <a:pPr marL="0" indent="0" fontAlgn="base">
              <a:buNone/>
            </a:pPr>
            <a:r>
              <a:rPr lang="en-US" sz="2200" dirty="0">
                <a:solidFill>
                  <a:srgbClr val="FF0000"/>
                </a:solidFill>
                <a:latin typeface="Bahnschrift Light SemiCondensed" panose="020B0502040204020203" pitchFamily="34" charset="0"/>
              </a:rPr>
              <a:t>5. Searchability – </a:t>
            </a:r>
            <a:r>
              <a:rPr lang="en-US" sz="2200" dirty="0">
                <a:solidFill>
                  <a:srgbClr val="15171A"/>
                </a:solidFill>
                <a:latin typeface="Bahnschrift Light SemiCondensed" panose="020B0502040204020203" pitchFamily="34" charset="0"/>
              </a:rPr>
              <a:t>you can search and make use of the Kubernetes.io pages. Never give up when you do not have an idea on any of the exam questions. Search through the Kubernetes.io pages by typing some keywords and searching. On this website, you could get lucky with discovering some right answers or hints.</a:t>
            </a:r>
          </a:p>
          <a:p>
            <a:pPr marL="0" indent="0" fontAlgn="base">
              <a:buNone/>
            </a:pPr>
            <a:endParaRPr lang="en-US" sz="2200" dirty="0">
              <a:solidFill>
                <a:srgbClr val="15171A"/>
              </a:solidFill>
              <a:latin typeface="Bahnschrift Light SemiCondensed" panose="020B0502040204020203" pitchFamily="34" charset="0"/>
            </a:endParaRPr>
          </a:p>
          <a:p>
            <a:pPr marL="0" indent="0" fontAlgn="base">
              <a:buNone/>
            </a:pPr>
            <a:r>
              <a:rPr lang="en-US" sz="2200" dirty="0">
                <a:solidFill>
                  <a:srgbClr val="FF0000"/>
                </a:solidFill>
                <a:latin typeface="Bahnschrift Light SemiCondensed" panose="020B0502040204020203" pitchFamily="34" charset="0"/>
              </a:rPr>
              <a:t>6. Manage your time well – </a:t>
            </a:r>
            <a:r>
              <a:rPr lang="en-US" sz="2200" dirty="0">
                <a:solidFill>
                  <a:srgbClr val="15171A"/>
                </a:solidFill>
                <a:latin typeface="Bahnschrift Light SemiCondensed" panose="020B0502040204020203" pitchFamily="34" charset="0"/>
              </a:rPr>
              <a:t>avoid awkward questions. In other words, save your time and do not waste time on any questionable items. You can spend the remaining time you have on these difficult questions. However, it would be best if you endeavored to attempt all the easy questions first. To pass the exam, you do not have to beat everything. Passing the exam requires scores of at least 66% in the CKAD and at least 74% in the CKA.</a:t>
            </a:r>
          </a:p>
          <a:p>
            <a:endParaRPr lang="en-PK" dirty="0"/>
          </a:p>
        </p:txBody>
      </p:sp>
      <p:pic>
        <p:nvPicPr>
          <p:cNvPr id="4" name="Picture 6" descr="Certified Kubernetes Application Developer (CKAD) | Cloud Native Computing  Foundation">
            <a:extLst>
              <a:ext uri="{FF2B5EF4-FFF2-40B4-BE49-F238E27FC236}">
                <a16:creationId xmlns:a16="http://schemas.microsoft.com/office/drawing/2014/main" id="{9E4BA6E2-4F44-4D9D-8C0A-C3DA051C0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79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416304-BAFD-4135-B0E6-441C2CD24E26}"/>
              </a:ext>
            </a:extLst>
          </p:cNvPr>
          <p:cNvPicPr>
            <a:picLocks noChangeAspect="1"/>
          </p:cNvPicPr>
          <p:nvPr/>
        </p:nvPicPr>
        <p:blipFill>
          <a:blip r:embed="rId2"/>
          <a:stretch>
            <a:fillRect/>
          </a:stretch>
        </p:blipFill>
        <p:spPr>
          <a:xfrm>
            <a:off x="0" y="0"/>
            <a:ext cx="12192000" cy="7124700"/>
          </a:xfrm>
          <a:prstGeom prst="rect">
            <a:avLst/>
          </a:prstGeom>
        </p:spPr>
      </p:pic>
    </p:spTree>
    <p:extLst>
      <p:ext uri="{BB962C8B-B14F-4D97-AF65-F5344CB8AC3E}">
        <p14:creationId xmlns:p14="http://schemas.microsoft.com/office/powerpoint/2010/main" val="1657380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A7B4F-503C-47FE-BA66-492B5604F303}"/>
              </a:ext>
            </a:extLst>
          </p:cNvPr>
          <p:cNvSpPr>
            <a:spLocks noGrp="1"/>
          </p:cNvSpPr>
          <p:nvPr>
            <p:ph idx="1"/>
          </p:nvPr>
        </p:nvSpPr>
        <p:spPr>
          <a:xfrm>
            <a:off x="838199" y="1507573"/>
            <a:ext cx="11022497" cy="4351338"/>
          </a:xfrm>
        </p:spPr>
        <p:txBody>
          <a:bodyPr/>
          <a:lstStyle/>
          <a:p>
            <a:r>
              <a:rPr lang="en-US" b="1" dirty="0">
                <a:solidFill>
                  <a:srgbClr val="427AF4"/>
                </a:solidFill>
                <a:latin typeface="Bahnschrift Light SemiCondensed" panose="020B0502040204020203" pitchFamily="34" charset="0"/>
              </a:rPr>
              <a:t>Imperative commands the best friend.</a:t>
            </a:r>
          </a:p>
          <a:p>
            <a:pPr marL="0" indent="0">
              <a:buNone/>
            </a:pPr>
            <a:r>
              <a:rPr lang="en-US" dirty="0">
                <a:latin typeface="Bahnschrift Light SemiCondensed" panose="020B0502040204020203" pitchFamily="34" charset="0"/>
              </a:rPr>
              <a:t>Practice more and more with the </a:t>
            </a:r>
            <a:r>
              <a:rPr lang="en-US" dirty="0" err="1">
                <a:latin typeface="Bahnschrift Light SemiCondensed" panose="020B0502040204020203" pitchFamily="34" charset="0"/>
              </a:rPr>
              <a:t>kubernetes</a:t>
            </a:r>
            <a:r>
              <a:rPr lang="en-US" dirty="0">
                <a:latin typeface="Bahnschrift Light SemiCondensed" panose="020B0502040204020203" pitchFamily="34" charset="0"/>
              </a:rPr>
              <a:t> imperative commands rather than the declarative approach.</a:t>
            </a:r>
          </a:p>
          <a:p>
            <a:pPr marL="0" indent="0">
              <a:buNone/>
            </a:pPr>
            <a:r>
              <a:rPr lang="en-US" dirty="0">
                <a:latin typeface="Bahnschrift Light SemiCondensed" panose="020B0502040204020203" pitchFamily="34" charset="0"/>
              </a:rPr>
              <a:t>It always saves time and always helps you solve problems efficiently.</a:t>
            </a:r>
          </a:p>
          <a:p>
            <a:pPr marL="0" indent="0">
              <a:buNone/>
            </a:pPr>
            <a:r>
              <a:rPr lang="en-US" dirty="0">
                <a:latin typeface="Bahnschrift Light SemiCondensed" panose="020B0502040204020203" pitchFamily="34" charset="0"/>
              </a:rPr>
              <a:t>For more details on imperative commands and be fast with </a:t>
            </a:r>
            <a:r>
              <a:rPr lang="en-US" dirty="0" err="1">
                <a:latin typeface="Bahnschrift Light SemiCondensed" panose="020B0502040204020203" pitchFamily="34" charset="0"/>
              </a:rPr>
              <a:t>kubectl</a:t>
            </a:r>
            <a:r>
              <a:rPr lang="en-US" dirty="0">
                <a:latin typeface="Bahnschrift Light SemiCondensed" panose="020B0502040204020203" pitchFamily="34" charset="0"/>
              </a:rPr>
              <a:t>.</a:t>
            </a:r>
          </a:p>
          <a:p>
            <a:pPr marL="0" indent="0">
              <a:buNone/>
            </a:pPr>
            <a:r>
              <a:rPr lang="en-US" b="1" dirty="0">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Be fast with </a:t>
            </a:r>
            <a:r>
              <a:rPr lang="en-US" b="1" dirty="0" err="1">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Kubectl</a:t>
            </a:r>
            <a:r>
              <a:rPr lang="en-US" b="1" dirty="0">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 1.18 (CKAD/CKA)</a:t>
            </a:r>
          </a:p>
          <a:p>
            <a:pPr marL="0" indent="0">
              <a:buNone/>
            </a:pPr>
            <a:endParaRPr lang="en-US" b="1" dirty="0">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endParaRPr>
          </a:p>
          <a:p>
            <a:pPr marL="0" indent="0">
              <a:buNone/>
            </a:pPr>
            <a:r>
              <a:rPr lang="en-US" sz="2400" dirty="0">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Collection of the fastest ways to create k8s resources using </a:t>
            </a:r>
            <a:r>
              <a:rPr lang="en-US" sz="2400" dirty="0" err="1">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kubectl</a:t>
            </a:r>
            <a:r>
              <a:rPr lang="en-US" sz="2400" dirty="0">
                <a:solidFill>
                  <a:srgbClr val="5F5F5F"/>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 ≥ 1.18medium</a:t>
            </a:r>
            <a:r>
              <a:rPr lang="en-US" sz="2400" dirty="0">
                <a:solidFill>
                  <a:srgbClr val="FF0000"/>
                </a:solidFill>
                <a:latin typeface="Bahnschrift Light SemiCondensed" panose="020B0502040204020203" pitchFamily="34" charset="0"/>
                <a:hlinkClick r:id="rId2">
                  <a:extLst>
                    <a:ext uri="{A12FA001-AC4F-418D-AE19-62706E023703}">
                      <ahyp:hlinkClr xmlns:ahyp="http://schemas.microsoft.com/office/drawing/2018/hyperlinkcolor" val="tx"/>
                    </a:ext>
                  </a:extLst>
                </a:hlinkClick>
              </a:rPr>
              <a:t>.com</a:t>
            </a:r>
          </a:p>
          <a:p>
            <a:endParaRPr lang="en-PK" dirty="0"/>
          </a:p>
        </p:txBody>
      </p:sp>
      <p:sp>
        <p:nvSpPr>
          <p:cNvPr id="4" name="Title 4">
            <a:extLst>
              <a:ext uri="{FF2B5EF4-FFF2-40B4-BE49-F238E27FC236}">
                <a16:creationId xmlns:a16="http://schemas.microsoft.com/office/drawing/2014/main" id="{CFD17DA2-8608-44AC-84D2-936F6F6E347D}"/>
              </a:ext>
            </a:extLst>
          </p:cNvPr>
          <p:cNvSpPr>
            <a:spLocks noGrp="1"/>
          </p:cNvSpPr>
          <p:nvPr>
            <p:ph type="title"/>
          </p:nvPr>
        </p:nvSpPr>
        <p:spPr>
          <a:xfrm>
            <a:off x="710998" y="240636"/>
            <a:ext cx="2496028" cy="605086"/>
          </a:xfrm>
        </p:spPr>
        <p:txBody>
          <a:bodyPr>
            <a:noAutofit/>
          </a:bodyPr>
          <a:lstStyle/>
          <a:p>
            <a:r>
              <a:rPr lang="en-US" sz="3600" b="1" dirty="0">
                <a:solidFill>
                  <a:srgbClr val="427AF4"/>
                </a:solidFill>
                <a:latin typeface="Bahnschrift Light SemiCondensed" panose="020B0502040204020203" pitchFamily="34" charset="0"/>
              </a:rPr>
              <a:t>Tips </a:t>
            </a:r>
            <a:r>
              <a:rPr lang="en-US" sz="3600" b="1" dirty="0" err="1">
                <a:solidFill>
                  <a:srgbClr val="427AF4"/>
                </a:solidFill>
                <a:latin typeface="Bahnschrift Light SemiCondensed" panose="020B0502040204020203" pitchFamily="34" charset="0"/>
              </a:rPr>
              <a:t>cont</a:t>
            </a:r>
            <a:r>
              <a:rPr lang="en-US" sz="3600" b="1" dirty="0">
                <a:solidFill>
                  <a:srgbClr val="427AF4"/>
                </a:solidFill>
                <a:latin typeface="Bahnschrift Light SemiCondensed" panose="020B0502040204020203" pitchFamily="34" charset="0"/>
              </a:rPr>
              <a:t>…</a:t>
            </a:r>
            <a:endParaRPr lang="en-PK" sz="3600" b="1" dirty="0">
              <a:solidFill>
                <a:srgbClr val="427AF4"/>
              </a:solidFill>
              <a:latin typeface="Bahnschrift Light SemiCondensed" panose="020B0502040204020203" pitchFamily="34" charset="0"/>
            </a:endParaRPr>
          </a:p>
        </p:txBody>
      </p:sp>
      <p:pic>
        <p:nvPicPr>
          <p:cNvPr id="5" name="Picture 6" descr="Certified Kubernetes Application Developer (CKAD) | Cloud Native Computing  Foundation">
            <a:extLst>
              <a:ext uri="{FF2B5EF4-FFF2-40B4-BE49-F238E27FC236}">
                <a16:creationId xmlns:a16="http://schemas.microsoft.com/office/drawing/2014/main" id="{EB427E5A-D83E-4F23-9A97-6D229032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8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2E40-125C-4C2A-9A2D-02CA57439DC8}"/>
              </a:ext>
            </a:extLst>
          </p:cNvPr>
          <p:cNvSpPr>
            <a:spLocks noGrp="1"/>
          </p:cNvSpPr>
          <p:nvPr>
            <p:ph type="title"/>
          </p:nvPr>
        </p:nvSpPr>
        <p:spPr>
          <a:xfrm>
            <a:off x="2477123" y="941872"/>
            <a:ext cx="2567609" cy="1079362"/>
          </a:xfrm>
        </p:spPr>
        <p:txBody>
          <a:bodyPr>
            <a:normAutofit fontScale="90000"/>
          </a:bodyPr>
          <a:lstStyle/>
          <a:p>
            <a:r>
              <a:rPr lang="en-US" b="1" dirty="0">
                <a:solidFill>
                  <a:srgbClr val="427AF4"/>
                </a:solidFill>
                <a:latin typeface="Bahnschrift Light SemiCondensed" panose="020B0502040204020203" pitchFamily="34" charset="0"/>
              </a:rPr>
              <a:t>CKAD Do’s</a:t>
            </a:r>
            <a:br>
              <a:rPr lang="en-US" b="1" dirty="0"/>
            </a:br>
            <a:endParaRPr lang="en-PK" dirty="0"/>
          </a:p>
        </p:txBody>
      </p:sp>
      <p:sp>
        <p:nvSpPr>
          <p:cNvPr id="3" name="Content Placeholder 2">
            <a:extLst>
              <a:ext uri="{FF2B5EF4-FFF2-40B4-BE49-F238E27FC236}">
                <a16:creationId xmlns:a16="http://schemas.microsoft.com/office/drawing/2014/main" id="{BE6B8EB9-57A5-44FA-9B03-CAD7F9C9DA2B}"/>
              </a:ext>
            </a:extLst>
          </p:cNvPr>
          <p:cNvSpPr>
            <a:spLocks noGrp="1"/>
          </p:cNvSpPr>
          <p:nvPr>
            <p:ph idx="1"/>
          </p:nvPr>
        </p:nvSpPr>
        <p:spPr>
          <a:xfrm>
            <a:off x="838200" y="1802296"/>
            <a:ext cx="10515600" cy="5287617"/>
          </a:xfrm>
        </p:spPr>
        <p:txBody>
          <a:bodyPr/>
          <a:lstStyle/>
          <a:p>
            <a:pPr>
              <a:buFont typeface="Wingdings" panose="05000000000000000000" pitchFamily="2" charset="2"/>
              <a:buChar char="v"/>
            </a:pPr>
            <a:r>
              <a:rPr lang="en-US" dirty="0">
                <a:latin typeface="Bahnschrift Light SemiCondensed" panose="020B0502040204020203" pitchFamily="34" charset="0"/>
              </a:rPr>
              <a:t>While giving practice exams, try to wrap up 15 minutes before the deadline – it will give you additional time to revise the solutions.</a:t>
            </a:r>
          </a:p>
          <a:p>
            <a:pPr>
              <a:buFont typeface="Wingdings" panose="05000000000000000000" pitchFamily="2" charset="2"/>
              <a:buChar char="v"/>
            </a:pPr>
            <a:r>
              <a:rPr lang="en-US" dirty="0">
                <a:latin typeface="Bahnschrift Light SemiCondensed" panose="020B0502040204020203" pitchFamily="34" charset="0"/>
              </a:rPr>
              <a:t>Give a lot of practice exams, identify your weak topics and spend more time on those.</a:t>
            </a:r>
          </a:p>
          <a:p>
            <a:pPr>
              <a:buFont typeface="Wingdings" panose="05000000000000000000" pitchFamily="2" charset="2"/>
              <a:buChar char="v"/>
            </a:pPr>
            <a:r>
              <a:rPr lang="en-US" dirty="0">
                <a:latin typeface="Bahnschrift Light SemiCondensed" panose="020B0502040204020203" pitchFamily="34" charset="0"/>
              </a:rPr>
              <a:t>On the exam day, keep an alternative internet source handy in case of Wi-Fi internet goes down. We don’t want all our hands works to be wasted, do we?</a:t>
            </a:r>
          </a:p>
          <a:p>
            <a:pPr>
              <a:buFont typeface="Wingdings" panose="05000000000000000000" pitchFamily="2" charset="2"/>
              <a:buChar char="v"/>
            </a:pPr>
            <a:r>
              <a:rPr lang="en-US" dirty="0">
                <a:latin typeface="Bahnschrift Light SemiCondensed" panose="020B0502040204020203" pitchFamily="34" charset="0"/>
              </a:rPr>
              <a:t>If any particular question is going to take more than 6-7 mins to solve, flag/mark it to solve for later and come back once you solve the rest.</a:t>
            </a:r>
          </a:p>
          <a:p>
            <a:endParaRPr lang="en-PK" dirty="0"/>
          </a:p>
        </p:txBody>
      </p:sp>
      <p:pic>
        <p:nvPicPr>
          <p:cNvPr id="5" name="Picture 6" descr="Certified Kubernetes Application Developer (CKAD) | Cloud Native Computing  Foundation">
            <a:extLst>
              <a:ext uri="{FF2B5EF4-FFF2-40B4-BE49-F238E27FC236}">
                <a16:creationId xmlns:a16="http://schemas.microsoft.com/office/drawing/2014/main" id="{F6D55177-3732-47BF-A409-CEE080B5A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C7AD061-FB58-43BF-ABF9-AC55F408D1AC}"/>
              </a:ext>
            </a:extLst>
          </p:cNvPr>
          <p:cNvPicPr>
            <a:picLocks noChangeAspect="1"/>
          </p:cNvPicPr>
          <p:nvPr/>
        </p:nvPicPr>
        <p:blipFill>
          <a:blip r:embed="rId3"/>
          <a:stretch>
            <a:fillRect/>
          </a:stretch>
        </p:blipFill>
        <p:spPr>
          <a:xfrm>
            <a:off x="1051478" y="424278"/>
            <a:ext cx="971550" cy="1057275"/>
          </a:xfrm>
          <a:prstGeom prst="rect">
            <a:avLst/>
          </a:prstGeom>
        </p:spPr>
      </p:pic>
    </p:spTree>
    <p:extLst>
      <p:ext uri="{BB962C8B-B14F-4D97-AF65-F5344CB8AC3E}">
        <p14:creationId xmlns:p14="http://schemas.microsoft.com/office/powerpoint/2010/main" val="354728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DF1A-8E40-40D1-97BD-A8F080523995}"/>
              </a:ext>
            </a:extLst>
          </p:cNvPr>
          <p:cNvSpPr>
            <a:spLocks noGrp="1"/>
          </p:cNvSpPr>
          <p:nvPr>
            <p:ph type="title"/>
          </p:nvPr>
        </p:nvSpPr>
        <p:spPr>
          <a:xfrm>
            <a:off x="2044148" y="819391"/>
            <a:ext cx="3018183" cy="1132371"/>
          </a:xfrm>
        </p:spPr>
        <p:txBody>
          <a:bodyPr>
            <a:normAutofit fontScale="90000"/>
          </a:bodyPr>
          <a:lstStyle/>
          <a:p>
            <a:r>
              <a:rPr lang="en-US" b="1" dirty="0">
                <a:solidFill>
                  <a:srgbClr val="427AF4"/>
                </a:solidFill>
                <a:latin typeface="Bahnschrift Light SemiCondensed" panose="020B0502040204020203" pitchFamily="34" charset="0"/>
              </a:rPr>
              <a:t>CKAD </a:t>
            </a:r>
            <a:r>
              <a:rPr lang="en-US" b="1" dirty="0" err="1">
                <a:solidFill>
                  <a:srgbClr val="427AF4"/>
                </a:solidFill>
                <a:latin typeface="Bahnschrift Light SemiCondensed" panose="020B0502040204020203" pitchFamily="34" charset="0"/>
              </a:rPr>
              <a:t>Dont’s</a:t>
            </a:r>
            <a:br>
              <a:rPr lang="en-US" b="1" dirty="0"/>
            </a:br>
            <a:endParaRPr lang="en-PK" dirty="0"/>
          </a:p>
        </p:txBody>
      </p:sp>
      <p:pic>
        <p:nvPicPr>
          <p:cNvPr id="4" name="Picture 3">
            <a:extLst>
              <a:ext uri="{FF2B5EF4-FFF2-40B4-BE49-F238E27FC236}">
                <a16:creationId xmlns:a16="http://schemas.microsoft.com/office/drawing/2014/main" id="{5A5F6B94-604F-44E9-AE70-35AFF1BBE8C1}"/>
              </a:ext>
            </a:extLst>
          </p:cNvPr>
          <p:cNvPicPr>
            <a:picLocks noChangeAspect="1"/>
          </p:cNvPicPr>
          <p:nvPr/>
        </p:nvPicPr>
        <p:blipFill>
          <a:blip r:embed="rId2"/>
          <a:stretch>
            <a:fillRect/>
          </a:stretch>
        </p:blipFill>
        <p:spPr>
          <a:xfrm>
            <a:off x="898249" y="319329"/>
            <a:ext cx="1000125" cy="1000125"/>
          </a:xfrm>
          <a:prstGeom prst="rect">
            <a:avLst/>
          </a:prstGeom>
        </p:spPr>
      </p:pic>
      <p:pic>
        <p:nvPicPr>
          <p:cNvPr id="5" name="Picture 6" descr="Certified Kubernetes Application Developer (CKAD) | Cloud Native Computing  Foundation">
            <a:extLst>
              <a:ext uri="{FF2B5EF4-FFF2-40B4-BE49-F238E27FC236}">
                <a16:creationId xmlns:a16="http://schemas.microsoft.com/office/drawing/2014/main" id="{17BA3E28-B629-4507-8A2B-56D6654F4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4E2E287-02CA-40E2-B9BB-3A2FE5658CAE}"/>
              </a:ext>
            </a:extLst>
          </p:cNvPr>
          <p:cNvSpPr>
            <a:spLocks noGrp="1" noChangeArrowheads="1"/>
          </p:cNvSpPr>
          <p:nvPr>
            <p:ph idx="1"/>
          </p:nvPr>
        </p:nvSpPr>
        <p:spPr bwMode="auto">
          <a:xfrm>
            <a:off x="838200" y="1712297"/>
            <a:ext cx="10327105" cy="4577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8566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PK" altLang="en-PK" dirty="0">
                <a:latin typeface="Bahnschrift Light SemiCondensed" panose="020B0502040204020203" pitchFamily="34" charset="0"/>
              </a:rPr>
              <a:t>Most people don’t even use an alias. So no need to overwhelm yourself with an alias for everything.</a:t>
            </a:r>
            <a:endParaRPr lang="en-US" altLang="en-PK" dirty="0">
              <a:latin typeface="Bahnschrift Light Semi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PK" altLang="en-PK" dirty="0">
              <a:latin typeface="Bahnschrift Light Semi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PK" altLang="en-PK" dirty="0">
                <a:latin typeface="Bahnschrift Light SemiCondensed" panose="020B0502040204020203" pitchFamily="34" charset="0"/>
              </a:rPr>
              <a:t>Don’t give the exam on the last day. The idea is to give it in a pressure-free environment.</a:t>
            </a:r>
            <a:endParaRPr lang="en-US" altLang="en-PK" dirty="0">
              <a:latin typeface="Bahnschrift Light Semi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PK" altLang="en-PK" dirty="0">
              <a:latin typeface="Bahnschrift Light Semi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PK" altLang="en-PK" dirty="0">
                <a:latin typeface="Bahnschrift Light SemiCondensed" panose="020B0502040204020203" pitchFamily="34" charset="0"/>
              </a:rPr>
              <a:t>At the time of the exam, you shouldn’t have anything on the table other than your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92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r>
              <a:rPr lang="en-US" b="1" dirty="0">
                <a:solidFill>
                  <a:srgbClr val="427AF4"/>
                </a:solidFill>
                <a:latin typeface="Bahnschrift SemiBold" panose="020B0502040204020203" pitchFamily="34" charset="0"/>
              </a:rPr>
              <a:t>AGENDA</a:t>
            </a:r>
            <a:r>
              <a:rPr lang="en-US" dirty="0"/>
              <a:t> </a:t>
            </a:r>
          </a:p>
        </p:txBody>
      </p:sp>
      <p:pic>
        <p:nvPicPr>
          <p:cNvPr id="2054" name="Picture 6" descr="Certified Kubernetes Application Developer (CKAD) | Cloud Native Computing  Foundation">
            <a:extLst>
              <a:ext uri="{FF2B5EF4-FFF2-40B4-BE49-F238E27FC236}">
                <a16:creationId xmlns:a16="http://schemas.microsoft.com/office/drawing/2014/main" id="{226EA68E-1922-46F8-AE99-E7DE047BA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552" y="0"/>
            <a:ext cx="2162175" cy="2114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E15CFE9-47A6-4193-A52D-E12162C865E0}"/>
              </a:ext>
            </a:extLst>
          </p:cNvPr>
          <p:cNvSpPr txBox="1"/>
          <p:nvPr/>
        </p:nvSpPr>
        <p:spPr>
          <a:xfrm flipH="1">
            <a:off x="988431" y="2055813"/>
            <a:ext cx="8142317" cy="498598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latin typeface="Bahnschrift Light SemiCondensed" panose="020B0502040204020203" pitchFamily="34" charset="0"/>
              </a:rPr>
              <a:t>Why do you need an CKAD exam?</a:t>
            </a:r>
          </a:p>
          <a:p>
            <a:pPr marL="285750" indent="-285750">
              <a:buFont typeface="Wingdings" panose="05000000000000000000" pitchFamily="2" charset="2"/>
              <a:buChar char="v"/>
            </a:pPr>
            <a:r>
              <a:rPr lang="en-US" sz="2400" dirty="0">
                <a:latin typeface="Bahnschrift Light SemiCondensed" panose="020B0502040204020203" pitchFamily="34" charset="0"/>
              </a:rPr>
              <a:t>Is the CKAD exam difficult?</a:t>
            </a:r>
          </a:p>
          <a:p>
            <a:pPr marL="285750" indent="-285750">
              <a:buFont typeface="Wingdings" panose="05000000000000000000" pitchFamily="2" charset="2"/>
              <a:buChar char="v"/>
            </a:pPr>
            <a:r>
              <a:rPr lang="en-US" sz="2400" dirty="0">
                <a:latin typeface="Bahnschrift Light SemiCondensed" panose="020B0502040204020203" pitchFamily="34" charset="0"/>
              </a:rPr>
              <a:t>CKAD Exam prerequisites ?</a:t>
            </a:r>
          </a:p>
          <a:p>
            <a:pPr marL="285750" indent="-285750">
              <a:buFont typeface="Wingdings" panose="05000000000000000000" pitchFamily="2" charset="2"/>
              <a:buChar char="v"/>
            </a:pPr>
            <a:r>
              <a:rPr lang="en-US" sz="2400" dirty="0">
                <a:latin typeface="Bahnschrift Light SemiCondensed" panose="020B0502040204020203" pitchFamily="34" charset="0"/>
              </a:rPr>
              <a:t> What are Exam Details ?</a:t>
            </a:r>
          </a:p>
          <a:p>
            <a:pPr marL="285750" indent="-285750">
              <a:buFont typeface="Wingdings" panose="05000000000000000000" pitchFamily="2" charset="2"/>
              <a:buChar char="v"/>
            </a:pPr>
            <a:r>
              <a:rPr lang="en-US" sz="2400" dirty="0">
                <a:latin typeface="Bahnschrift Light SemiCondensed" panose="020B0502040204020203" pitchFamily="34" charset="0"/>
              </a:rPr>
              <a:t>What are Exam Resources ?</a:t>
            </a:r>
          </a:p>
          <a:p>
            <a:pPr marL="285750" indent="-285750">
              <a:buFont typeface="Wingdings" panose="05000000000000000000" pitchFamily="2" charset="2"/>
              <a:buChar char="v"/>
            </a:pPr>
            <a:r>
              <a:rPr lang="en-US" sz="2400" dirty="0">
                <a:latin typeface="Bahnschrift Light SemiCondensed" panose="020B0502040204020203" pitchFamily="34" charset="0"/>
              </a:rPr>
              <a:t>We will Discuss Exam Syllabus </a:t>
            </a:r>
          </a:p>
          <a:p>
            <a:pPr marL="285750" indent="-285750">
              <a:buFont typeface="Wingdings" panose="05000000000000000000" pitchFamily="2" charset="2"/>
              <a:buChar char="v"/>
            </a:pPr>
            <a:r>
              <a:rPr lang="en-US" sz="2400" dirty="0">
                <a:latin typeface="Bahnschrift Light SemiCondensed" panose="020B0502040204020203" pitchFamily="34" charset="0"/>
              </a:rPr>
              <a:t>Best Exam Practice Lab Setup</a:t>
            </a:r>
          </a:p>
          <a:p>
            <a:pPr marL="285750" indent="-285750">
              <a:buFont typeface="Wingdings" panose="05000000000000000000" pitchFamily="2" charset="2"/>
              <a:buChar char="v"/>
            </a:pPr>
            <a:r>
              <a:rPr lang="en-US" sz="2400" dirty="0">
                <a:latin typeface="Bahnschrift Light SemiCondensed" panose="020B0502040204020203" pitchFamily="34" charset="0"/>
              </a:rPr>
              <a:t>What are Best CKAD preparation Courses</a:t>
            </a:r>
          </a:p>
          <a:p>
            <a:pPr marL="285750" indent="-285750">
              <a:buFont typeface="Wingdings" panose="05000000000000000000" pitchFamily="2" charset="2"/>
              <a:buChar char="v"/>
            </a:pPr>
            <a:r>
              <a:rPr lang="en-US" sz="2400" dirty="0">
                <a:latin typeface="Bahnschrift Light SemiCondensed" panose="020B0502040204020203" pitchFamily="34" charset="0"/>
              </a:rPr>
              <a:t>Necessary environment for Exam</a:t>
            </a:r>
          </a:p>
          <a:p>
            <a:pPr marL="285750" indent="-285750">
              <a:buFont typeface="Wingdings" panose="05000000000000000000" pitchFamily="2" charset="2"/>
              <a:buChar char="v"/>
            </a:pPr>
            <a:r>
              <a:rPr lang="en-US" sz="2400" dirty="0">
                <a:latin typeface="Bahnschrift Light SemiCondensed" panose="020B0502040204020203" pitchFamily="34" charset="0"/>
              </a:rPr>
              <a:t>What Strategy need to follow to pass the Exam</a:t>
            </a:r>
          </a:p>
          <a:p>
            <a:pPr marL="285750" indent="-285750">
              <a:buFont typeface="Wingdings" panose="05000000000000000000" pitchFamily="2" charset="2"/>
              <a:buChar char="v"/>
            </a:pPr>
            <a:r>
              <a:rPr lang="en-US" sz="2400" dirty="0">
                <a:latin typeface="Bahnschrift Light SemiCondensed" panose="020B0502040204020203" pitchFamily="34" charset="0"/>
              </a:rPr>
              <a:t>How do I register for the exam?</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PK" dirty="0"/>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9E035-9F4C-4C63-95D8-C9B5D2E51C54}"/>
              </a:ext>
            </a:extLst>
          </p:cNvPr>
          <p:cNvSpPr>
            <a:spLocks noGrp="1"/>
          </p:cNvSpPr>
          <p:nvPr>
            <p:ph idx="1"/>
          </p:nvPr>
        </p:nvSpPr>
        <p:spPr>
          <a:xfrm>
            <a:off x="838200" y="1573834"/>
            <a:ext cx="10515600" cy="4351338"/>
          </a:xfrm>
        </p:spPr>
        <p:txBody>
          <a:bodyPr/>
          <a:lstStyle/>
          <a:p>
            <a:r>
              <a:rPr lang="en-US" b="1" dirty="0">
                <a:solidFill>
                  <a:srgbClr val="427AF4"/>
                </a:solidFill>
                <a:latin typeface="Bahnschrift Light SemiCondensed" panose="020B0502040204020203" pitchFamily="34" charset="0"/>
              </a:rPr>
              <a:t>Practice, practice and practice.</a:t>
            </a:r>
          </a:p>
          <a:p>
            <a:endParaRPr lang="en-US" b="1" dirty="0">
              <a:solidFill>
                <a:srgbClr val="427AF4"/>
              </a:solidFill>
              <a:latin typeface="Bahnschrift Light SemiCondensed" panose="020B0502040204020203" pitchFamily="34" charset="0"/>
            </a:endParaRPr>
          </a:p>
          <a:p>
            <a:r>
              <a:rPr lang="en-US" dirty="0">
                <a:latin typeface="Bahnschrift Light SemiCondensed" panose="020B0502040204020203" pitchFamily="34" charset="0"/>
              </a:rPr>
              <a:t>Make sure you practice all the topics and all the labs on the </a:t>
            </a:r>
            <a:r>
              <a:rPr lang="en-US" dirty="0" err="1">
                <a:latin typeface="Bahnschrift Light SemiCondensed" panose="020B0502040204020203" pitchFamily="34" charset="0"/>
              </a:rPr>
              <a:t>Kodecloud</a:t>
            </a:r>
            <a:r>
              <a:rPr lang="en-US" dirty="0">
                <a:latin typeface="Bahnschrift Light SemiCondensed" panose="020B0502040204020203" pitchFamily="34" charset="0"/>
              </a:rPr>
              <a:t> as shared by </a:t>
            </a:r>
            <a:r>
              <a:rPr lang="en-US" u="sng" dirty="0">
                <a:latin typeface="Bahnschrift Light SemiCondensed" panose="020B0502040204020203" pitchFamily="34" charset="0"/>
                <a:hlinkClick r:id="rId2"/>
              </a:rPr>
              <a:t>Mumshad </a:t>
            </a:r>
            <a:r>
              <a:rPr lang="en-US" u="sng" dirty="0" err="1">
                <a:latin typeface="Bahnschrift Light SemiCondensed" panose="020B0502040204020203" pitchFamily="34" charset="0"/>
                <a:hlinkClick r:id="rId2"/>
              </a:rPr>
              <a:t>Mannambeth</a:t>
            </a:r>
            <a:r>
              <a:rPr lang="en-US" dirty="0" err="1">
                <a:latin typeface="Bahnschrift Light SemiCondensed" panose="020B0502040204020203" pitchFamily="34" charset="0"/>
              </a:rPr>
              <a:t>’s</a:t>
            </a:r>
            <a:r>
              <a:rPr lang="en-US" dirty="0">
                <a:latin typeface="Bahnschrift Light SemiCondensed" panose="020B0502040204020203" pitchFamily="34" charset="0"/>
              </a:rPr>
              <a:t> course.</a:t>
            </a:r>
          </a:p>
          <a:p>
            <a:r>
              <a:rPr lang="en-US" dirty="0">
                <a:latin typeface="Bahnschrift Light SemiCondensed" panose="020B0502040204020203" pitchFamily="34" charset="0"/>
              </a:rPr>
              <a:t>Whenever you get any question on any topic, just practice and learn it by doing.</a:t>
            </a:r>
          </a:p>
          <a:p>
            <a:r>
              <a:rPr lang="en-US" dirty="0">
                <a:latin typeface="Bahnschrift Light SemiCondensed" panose="020B0502040204020203" pitchFamily="34" charset="0"/>
              </a:rPr>
              <a:t>Look out for videos again if there is any confusion in mind.</a:t>
            </a:r>
          </a:p>
          <a:p>
            <a:endParaRPr lang="en-PK" dirty="0"/>
          </a:p>
        </p:txBody>
      </p:sp>
      <p:pic>
        <p:nvPicPr>
          <p:cNvPr id="4" name="Picture 6" descr="Certified Kubernetes Application Developer (CKAD) | Cloud Native Computing  Foundation">
            <a:extLst>
              <a:ext uri="{FF2B5EF4-FFF2-40B4-BE49-F238E27FC236}">
                <a16:creationId xmlns:a16="http://schemas.microsoft.com/office/drawing/2014/main" id="{3AE5FF00-A531-4DF5-A4CD-88384F14C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5F852B-E3D0-4768-86BA-25F9A9106AFA}"/>
              </a:ext>
            </a:extLst>
          </p:cNvPr>
          <p:cNvPicPr>
            <a:picLocks noChangeAspect="1"/>
          </p:cNvPicPr>
          <p:nvPr/>
        </p:nvPicPr>
        <p:blipFill>
          <a:blip r:embed="rId4"/>
          <a:stretch>
            <a:fillRect/>
          </a:stretch>
        </p:blipFill>
        <p:spPr>
          <a:xfrm>
            <a:off x="1070309" y="447053"/>
            <a:ext cx="971550" cy="971550"/>
          </a:xfrm>
          <a:prstGeom prst="rect">
            <a:avLst/>
          </a:prstGeom>
        </p:spPr>
      </p:pic>
      <p:pic>
        <p:nvPicPr>
          <p:cNvPr id="6" name="Picture 5">
            <a:extLst>
              <a:ext uri="{FF2B5EF4-FFF2-40B4-BE49-F238E27FC236}">
                <a16:creationId xmlns:a16="http://schemas.microsoft.com/office/drawing/2014/main" id="{ECB8E803-D8A3-49FC-B3D7-4D1C6E3BCCB9}"/>
              </a:ext>
            </a:extLst>
          </p:cNvPr>
          <p:cNvPicPr>
            <a:picLocks noChangeAspect="1"/>
          </p:cNvPicPr>
          <p:nvPr/>
        </p:nvPicPr>
        <p:blipFill>
          <a:blip r:embed="rId5"/>
          <a:stretch>
            <a:fillRect/>
          </a:stretch>
        </p:blipFill>
        <p:spPr>
          <a:xfrm>
            <a:off x="2041859" y="447053"/>
            <a:ext cx="920054" cy="971550"/>
          </a:xfrm>
          <a:prstGeom prst="rect">
            <a:avLst/>
          </a:prstGeom>
        </p:spPr>
      </p:pic>
      <p:pic>
        <p:nvPicPr>
          <p:cNvPr id="7" name="Picture 6">
            <a:extLst>
              <a:ext uri="{FF2B5EF4-FFF2-40B4-BE49-F238E27FC236}">
                <a16:creationId xmlns:a16="http://schemas.microsoft.com/office/drawing/2014/main" id="{ABED3B60-F042-4DDC-A0E2-44CFF4CD90C2}"/>
              </a:ext>
            </a:extLst>
          </p:cNvPr>
          <p:cNvPicPr>
            <a:picLocks noChangeAspect="1"/>
          </p:cNvPicPr>
          <p:nvPr/>
        </p:nvPicPr>
        <p:blipFill>
          <a:blip r:embed="rId6"/>
          <a:stretch>
            <a:fillRect/>
          </a:stretch>
        </p:blipFill>
        <p:spPr>
          <a:xfrm>
            <a:off x="2961914" y="451293"/>
            <a:ext cx="971549" cy="954912"/>
          </a:xfrm>
          <a:prstGeom prst="rect">
            <a:avLst/>
          </a:prstGeom>
        </p:spPr>
      </p:pic>
    </p:spTree>
    <p:extLst>
      <p:ext uri="{BB962C8B-B14F-4D97-AF65-F5344CB8AC3E}">
        <p14:creationId xmlns:p14="http://schemas.microsoft.com/office/powerpoint/2010/main" val="370826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546E7-5329-4C5B-88BD-2B27691F44E3}"/>
              </a:ext>
            </a:extLst>
          </p:cNvPr>
          <p:cNvSpPr>
            <a:spLocks noGrp="1"/>
          </p:cNvSpPr>
          <p:nvPr>
            <p:ph idx="1"/>
          </p:nvPr>
        </p:nvSpPr>
        <p:spPr>
          <a:xfrm>
            <a:off x="838200" y="346364"/>
            <a:ext cx="10515600" cy="6109854"/>
          </a:xfrm>
        </p:spPr>
        <p:txBody>
          <a:bodyPr>
            <a:normAutofit fontScale="92500" lnSpcReduction="10000"/>
          </a:bodyPr>
          <a:lstStyle/>
          <a:p>
            <a:pPr marL="0" indent="0">
              <a:buNone/>
            </a:pPr>
            <a:r>
              <a:rPr lang="en-US" sz="3900" u="sng" dirty="0">
                <a:solidFill>
                  <a:srgbClr val="427AF4"/>
                </a:solidFill>
                <a:latin typeface="Bahnschrift Light SemiCondensed" panose="020B0502040204020203" pitchFamily="34" charset="0"/>
              </a:rPr>
              <a:t>Frequently asked Questions about CKAD Exam</a:t>
            </a:r>
          </a:p>
          <a:p>
            <a:pPr marL="0" indent="0">
              <a:buNone/>
            </a:pPr>
            <a:endParaRPr lang="en-US" dirty="0">
              <a:solidFill>
                <a:srgbClr val="427AF4"/>
              </a:solidFill>
              <a:latin typeface="Bahnschrift Light SemiCondensed" panose="020B0502040204020203" pitchFamily="34" charset="0"/>
            </a:endParaRPr>
          </a:p>
          <a:p>
            <a:pPr marL="0" indent="0">
              <a:buNone/>
            </a:pPr>
            <a:r>
              <a:rPr lang="en-US" dirty="0">
                <a:solidFill>
                  <a:srgbClr val="427AF4"/>
                </a:solidFill>
                <a:latin typeface="Bahnschrift Light SemiCondensed" panose="020B0502040204020203" pitchFamily="34" charset="0"/>
              </a:rPr>
              <a:t>Q1. Can we bookmark some links for use during the exam?</a:t>
            </a:r>
          </a:p>
          <a:p>
            <a:pPr marL="0" indent="0">
              <a:buNone/>
            </a:pPr>
            <a:r>
              <a:rPr lang="en-US" dirty="0">
                <a:latin typeface="Bahnschrift Light SemiCondensed" panose="020B0502040204020203" pitchFamily="34" charset="0"/>
              </a:rPr>
              <a:t>Yes, as long as you are using the links from official Kubernetes docs.</a:t>
            </a:r>
          </a:p>
          <a:p>
            <a:pPr marL="0" indent="0">
              <a:buNone/>
            </a:pPr>
            <a:r>
              <a:rPr lang="en-US" dirty="0">
                <a:solidFill>
                  <a:srgbClr val="427AF4"/>
                </a:solidFill>
                <a:latin typeface="Bahnschrift Light SemiCondensed" panose="020B0502040204020203" pitchFamily="34" charset="0"/>
              </a:rPr>
              <a:t>Q2. What if the internet connection goes down suddenly?</a:t>
            </a:r>
          </a:p>
          <a:p>
            <a:pPr marL="0" indent="0">
              <a:buNone/>
            </a:pPr>
            <a:r>
              <a:rPr lang="en-US" dirty="0">
                <a:latin typeface="Bahnschrift Light SemiCondensed" panose="020B0502040204020203" pitchFamily="34" charset="0"/>
              </a:rPr>
              <a:t>The exam software saves your progress at frequent intervals, so you won’t lose all your work.</a:t>
            </a:r>
          </a:p>
          <a:p>
            <a:pPr marL="0" indent="0">
              <a:buNone/>
            </a:pPr>
            <a:r>
              <a:rPr lang="en-US" dirty="0">
                <a:solidFill>
                  <a:srgbClr val="427AF4"/>
                </a:solidFill>
                <a:latin typeface="Bahnschrift Light SemiCondensed" panose="020B0502040204020203" pitchFamily="34" charset="0"/>
              </a:rPr>
              <a:t>Q3. How many questions does the exam have?</a:t>
            </a:r>
          </a:p>
          <a:p>
            <a:pPr marL="0" indent="0">
              <a:buNone/>
            </a:pPr>
            <a:r>
              <a:rPr lang="en-US" dirty="0">
                <a:latin typeface="Bahnschrift Light SemiCondensed" panose="020B0502040204020203" pitchFamily="34" charset="0"/>
              </a:rPr>
              <a:t>Around 17-20 questions, based on the figures by multiple candidates.</a:t>
            </a:r>
          </a:p>
          <a:p>
            <a:pPr marL="0" indent="0">
              <a:buNone/>
            </a:pPr>
            <a:r>
              <a:rPr lang="en-US" dirty="0">
                <a:solidFill>
                  <a:srgbClr val="427AF4"/>
                </a:solidFill>
                <a:latin typeface="Bahnschrift Light SemiCondensed" panose="020B0502040204020203" pitchFamily="34" charset="0"/>
              </a:rPr>
              <a:t>Q4. Does each question carry equal weightage?</a:t>
            </a:r>
          </a:p>
          <a:p>
            <a:pPr marL="0" indent="0">
              <a:buNone/>
            </a:pPr>
            <a:r>
              <a:rPr lang="en-US" dirty="0">
                <a:latin typeface="Bahnschrift Light SemiCondensed" panose="020B0502040204020203" pitchFamily="34" charset="0"/>
              </a:rPr>
              <a:t>No, the weightage of questions varies from 2% to 13%.</a:t>
            </a:r>
          </a:p>
          <a:p>
            <a:pPr marL="0" indent="0">
              <a:buNone/>
            </a:pPr>
            <a:r>
              <a:rPr lang="en-US" dirty="0">
                <a:solidFill>
                  <a:srgbClr val="427AF4"/>
                </a:solidFill>
                <a:latin typeface="Bahnschrift Light SemiCondensed" panose="020B0502040204020203" pitchFamily="34" charset="0"/>
              </a:rPr>
              <a:t>Q5. How do we keep a track of time during the exam?</a:t>
            </a:r>
          </a:p>
          <a:p>
            <a:pPr marL="0" indent="0">
              <a:buNone/>
            </a:pPr>
            <a:r>
              <a:rPr lang="en-US" dirty="0">
                <a:latin typeface="Bahnschrift Light SemiCondensed" panose="020B0502040204020203" pitchFamily="34" charset="0"/>
              </a:rPr>
              <a:t>The exam software displays a timer on the top of the screen at all times.</a:t>
            </a:r>
          </a:p>
          <a:p>
            <a:endParaRPr lang="en-PK" dirty="0"/>
          </a:p>
        </p:txBody>
      </p:sp>
      <p:pic>
        <p:nvPicPr>
          <p:cNvPr id="4" name="Picture 6" descr="Certified Kubernetes Application Developer (CKAD) | Cloud Native Computing  Foundation">
            <a:extLst>
              <a:ext uri="{FF2B5EF4-FFF2-40B4-BE49-F238E27FC236}">
                <a16:creationId xmlns:a16="http://schemas.microsoft.com/office/drawing/2014/main" id="{C35563A2-EEE5-49C4-9282-345FC2A70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21035"/>
            <a:ext cx="1482436" cy="14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4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54202771-1B6A-4579-81AE-61DEBFD2E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972" y="119271"/>
            <a:ext cx="3801568" cy="37178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7A71329-5217-4827-97E8-2E402E7F1EF7}"/>
              </a:ext>
            </a:extLst>
          </p:cNvPr>
          <p:cNvSpPr>
            <a:spLocks noGrp="1"/>
          </p:cNvSpPr>
          <p:nvPr>
            <p:ph idx="1"/>
          </p:nvPr>
        </p:nvSpPr>
        <p:spPr>
          <a:xfrm>
            <a:off x="838200" y="4025485"/>
            <a:ext cx="10515600" cy="4351338"/>
          </a:xfrm>
        </p:spPr>
        <p:txBody>
          <a:bodyPr>
            <a:normAutofit/>
          </a:bodyPr>
          <a:lstStyle/>
          <a:p>
            <a:pPr marL="0" indent="0" algn="ctr">
              <a:buNone/>
            </a:pPr>
            <a:r>
              <a:rPr lang="en-US" sz="5400" dirty="0">
                <a:solidFill>
                  <a:srgbClr val="427AF4"/>
                </a:solidFill>
                <a:latin typeface="Bahnschrift Light SemiCondensed" panose="020B0502040204020203" pitchFamily="34" charset="0"/>
              </a:rPr>
              <a:t>I hope this helps everyone who is looking to pass the exam.</a:t>
            </a:r>
            <a:br>
              <a:rPr lang="en-US" sz="5400" dirty="0">
                <a:solidFill>
                  <a:srgbClr val="427AF4"/>
                </a:solidFill>
                <a:latin typeface="Bahnschrift Light SemiCondensed" panose="020B0502040204020203" pitchFamily="34" charset="0"/>
              </a:rPr>
            </a:br>
            <a:r>
              <a:rPr lang="en-US" sz="5400" dirty="0">
                <a:solidFill>
                  <a:srgbClr val="427AF4"/>
                </a:solidFill>
                <a:latin typeface="Bahnschrift Light SemiCondensed" panose="020B0502040204020203" pitchFamily="34" charset="0"/>
              </a:rPr>
              <a:t>Happy Learning!!!</a:t>
            </a:r>
            <a:endParaRPr lang="en-PK" sz="5400" dirty="0">
              <a:solidFill>
                <a:srgbClr val="427AF4"/>
              </a:solidFill>
              <a:latin typeface="Bahnschrift Light SemiCondensed" panose="020B0502040204020203" pitchFamily="34" charset="0"/>
            </a:endParaRPr>
          </a:p>
        </p:txBody>
      </p:sp>
    </p:spTree>
    <p:extLst>
      <p:ext uri="{BB962C8B-B14F-4D97-AF65-F5344CB8AC3E}">
        <p14:creationId xmlns:p14="http://schemas.microsoft.com/office/powerpoint/2010/main" val="215945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250" fill="hold"/>
                                        <p:tgtEl>
                                          <p:spTgt spid="4"/>
                                        </p:tgtEl>
                                        <p:attrNameLst>
                                          <p:attrName>ppt_w</p:attrName>
                                        </p:attrNameLst>
                                      </p:cBhvr>
                                      <p:tavLst>
                                        <p:tav tm="0">
                                          <p:val>
                                            <p:fltVal val="0"/>
                                          </p:val>
                                        </p:tav>
                                        <p:tav tm="100000">
                                          <p:val>
                                            <p:strVal val="#ppt_w"/>
                                          </p:val>
                                        </p:tav>
                                      </p:tavLst>
                                    </p:anim>
                                    <p:anim calcmode="lin" valueType="num">
                                      <p:cBhvr>
                                        <p:cTn id="8" dur="2250" fill="hold"/>
                                        <p:tgtEl>
                                          <p:spTgt spid="4"/>
                                        </p:tgtEl>
                                        <p:attrNameLst>
                                          <p:attrName>ppt_h</p:attrName>
                                        </p:attrNameLst>
                                      </p:cBhvr>
                                      <p:tavLst>
                                        <p:tav tm="0">
                                          <p:val>
                                            <p:fltVal val="0"/>
                                          </p:val>
                                        </p:tav>
                                        <p:tav tm="100000">
                                          <p:val>
                                            <p:strVal val="#ppt_h"/>
                                          </p:val>
                                        </p:tav>
                                      </p:tavLst>
                                    </p:anim>
                                    <p:anim calcmode="lin" valueType="num">
                                      <p:cBhvr>
                                        <p:cTn id="9" dur="2250" fill="hold"/>
                                        <p:tgtEl>
                                          <p:spTgt spid="4"/>
                                        </p:tgtEl>
                                        <p:attrNameLst>
                                          <p:attrName>style.rotation</p:attrName>
                                        </p:attrNameLst>
                                      </p:cBhvr>
                                      <p:tavLst>
                                        <p:tav tm="0">
                                          <p:val>
                                            <p:fltVal val="90"/>
                                          </p:val>
                                        </p:tav>
                                        <p:tav tm="100000">
                                          <p:val>
                                            <p:fltVal val="0"/>
                                          </p:val>
                                        </p:tav>
                                      </p:tavLst>
                                    </p:anim>
                                    <p:animEffect transition="in" filter="fade">
                                      <p:cBhvr>
                                        <p:cTn id="10" dur="2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F14E-7BE7-4837-AE59-3B77DE2A2AE7}"/>
              </a:ext>
            </a:extLst>
          </p:cNvPr>
          <p:cNvSpPr>
            <a:spLocks noGrp="1"/>
          </p:cNvSpPr>
          <p:nvPr>
            <p:ph type="title"/>
          </p:nvPr>
        </p:nvSpPr>
        <p:spPr>
          <a:xfrm>
            <a:off x="838200" y="1092185"/>
            <a:ext cx="7815470" cy="456510"/>
          </a:xfrm>
        </p:spPr>
        <p:txBody>
          <a:bodyPr>
            <a:normAutofit fontScale="90000"/>
          </a:bodyPr>
          <a:lstStyle/>
          <a:p>
            <a:r>
              <a:rPr lang="en-US" sz="4000" b="1" dirty="0">
                <a:solidFill>
                  <a:srgbClr val="427AF4"/>
                </a:solidFill>
                <a:latin typeface="Bahnschrift Light SemiCondensed" panose="020B0502040204020203" pitchFamily="34" charset="0"/>
              </a:rPr>
              <a:t>Why do you need an CKAD exam?</a:t>
            </a:r>
            <a:br>
              <a:rPr lang="en-US" sz="4000" b="1" dirty="0">
                <a:solidFill>
                  <a:srgbClr val="427AF4"/>
                </a:solidFill>
                <a:latin typeface="Bahnschrift Light SemiCondensed" panose="020B0502040204020203" pitchFamily="34" charset="0"/>
              </a:rPr>
            </a:br>
            <a:endParaRPr lang="en-PK" sz="4000" b="1" dirty="0">
              <a:solidFill>
                <a:srgbClr val="427AF4"/>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1296721C-B57C-469C-86F7-AD1830DE8EF2}"/>
              </a:ext>
            </a:extLst>
          </p:cNvPr>
          <p:cNvSpPr>
            <a:spLocks noGrp="1"/>
          </p:cNvSpPr>
          <p:nvPr>
            <p:ph idx="1"/>
          </p:nvPr>
        </p:nvSpPr>
        <p:spPr>
          <a:xfrm>
            <a:off x="838200" y="2024407"/>
            <a:ext cx="10515600" cy="4351338"/>
          </a:xfrm>
        </p:spPr>
        <p:txBody>
          <a:bodyPr>
            <a:normAutofit/>
          </a:bodyPr>
          <a:lstStyle/>
          <a:p>
            <a:r>
              <a:rPr lang="en-US" sz="2400" dirty="0">
                <a:latin typeface="Bahnschrift Light SemiCondensed" panose="020B0502040204020203" pitchFamily="34" charset="0"/>
              </a:rPr>
              <a:t>Kubernetes is the future of infrastructure and almost every company is adopting nowadays. This is one of the most sought after skills that companies need right now. </a:t>
            </a:r>
          </a:p>
          <a:p>
            <a:r>
              <a:rPr lang="en-US" sz="2400" dirty="0">
                <a:latin typeface="Bahnschrift Light SemiCondensed" panose="020B0502040204020203" pitchFamily="34" charset="0"/>
              </a:rPr>
              <a:t>Almost every company is either converting their legacy applications into cloud-native apps or building new apps which are cloud-native. Kubernetes is the only container </a:t>
            </a:r>
            <a:r>
              <a:rPr lang="en-US" sz="2400" dirty="0">
                <a:latin typeface="Bahnschrift Light SemiCondensed" panose="020B0502040204020203" pitchFamily="34" charset="0"/>
                <a:cs typeface="Calibri" panose="020F0502020204030204" pitchFamily="34" charset="0"/>
              </a:rPr>
              <a:t>orchestration framework available in the market other than docker swarm when it comes to deployment of these apps. </a:t>
            </a:r>
          </a:p>
          <a:p>
            <a:r>
              <a:rPr lang="en-US" sz="2400" dirty="0">
                <a:latin typeface="Bahnschrift Light SemiCondensed" panose="020B0502040204020203" pitchFamily="34" charset="0"/>
                <a:cs typeface="Calibri" panose="020F0502020204030204" pitchFamily="34" charset="0"/>
              </a:rPr>
              <a:t>So, this is the right time for anyone to take this exam not only prove their expertise in this field but also strengthen your Kubernetes skills.</a:t>
            </a:r>
            <a:endParaRPr lang="en-PK" sz="2400" dirty="0">
              <a:latin typeface="Bahnschrift Light SemiCondensed" panose="020B0502040204020203" pitchFamily="34" charset="0"/>
              <a:cs typeface="Calibri" panose="020F0502020204030204" pitchFamily="34" charset="0"/>
            </a:endParaRPr>
          </a:p>
        </p:txBody>
      </p:sp>
      <p:pic>
        <p:nvPicPr>
          <p:cNvPr id="4" name="Picture 6" descr="Certified Kubernetes Application Developer (CKAD) | Cloud Native Computing  Foundation">
            <a:extLst>
              <a:ext uri="{FF2B5EF4-FFF2-40B4-BE49-F238E27FC236}">
                <a16:creationId xmlns:a16="http://schemas.microsoft.com/office/drawing/2014/main" id="{94659985-98F3-446A-84FD-1F8E2DB13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144" y="90309"/>
            <a:ext cx="1674856" cy="163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80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AF3AFD0B-55AA-43CC-8EB4-45D7597A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3926" y="0"/>
            <a:ext cx="1626869" cy="1591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DA8A39-6908-417C-A5FB-5A1B12E4C8FA}"/>
              </a:ext>
            </a:extLst>
          </p:cNvPr>
          <p:cNvSpPr>
            <a:spLocks noGrp="1"/>
          </p:cNvSpPr>
          <p:nvPr>
            <p:ph type="title"/>
          </p:nvPr>
        </p:nvSpPr>
        <p:spPr>
          <a:xfrm>
            <a:off x="754638" y="523294"/>
            <a:ext cx="6116782" cy="604693"/>
          </a:xfrm>
        </p:spPr>
        <p:txBody>
          <a:bodyPr>
            <a:normAutofit fontScale="90000"/>
          </a:bodyPr>
          <a:lstStyle/>
          <a:p>
            <a:r>
              <a:rPr lang="en-US" b="1" dirty="0">
                <a:solidFill>
                  <a:srgbClr val="427AF4"/>
                </a:solidFill>
              </a:rPr>
              <a:t>Is the CKAD exam difficult?</a:t>
            </a:r>
            <a:br>
              <a:rPr lang="en-US" b="1" dirty="0">
                <a:solidFill>
                  <a:srgbClr val="427AF4"/>
                </a:solidFill>
              </a:rPr>
            </a:br>
            <a:endParaRPr lang="en-PK" dirty="0">
              <a:solidFill>
                <a:srgbClr val="427AF4"/>
              </a:solidFill>
            </a:endParaRPr>
          </a:p>
        </p:txBody>
      </p:sp>
      <p:sp>
        <p:nvSpPr>
          <p:cNvPr id="3" name="Content Placeholder 2">
            <a:extLst>
              <a:ext uri="{FF2B5EF4-FFF2-40B4-BE49-F238E27FC236}">
                <a16:creationId xmlns:a16="http://schemas.microsoft.com/office/drawing/2014/main" id="{F6E6FAB2-BCAD-4B6A-BCB4-8DBF2A0A8BCF}"/>
              </a:ext>
            </a:extLst>
          </p:cNvPr>
          <p:cNvSpPr>
            <a:spLocks noGrp="1"/>
          </p:cNvSpPr>
          <p:nvPr>
            <p:ph idx="1"/>
          </p:nvPr>
        </p:nvSpPr>
        <p:spPr>
          <a:xfrm>
            <a:off x="754639" y="935897"/>
            <a:ext cx="10515600" cy="4351338"/>
          </a:xfrm>
        </p:spPr>
        <p:txBody>
          <a:bodyPr>
            <a:normAutofit/>
          </a:bodyPr>
          <a:lstStyle/>
          <a:p>
            <a:pPr marL="0" indent="0" defTabSz="457200">
              <a:buNone/>
            </a:pPr>
            <a:r>
              <a:rPr lang="en-US" sz="2300" dirty="0">
                <a:solidFill>
                  <a:srgbClr val="3C3C3A"/>
                </a:solidFill>
                <a:latin typeface="Bahnschrift Light SemiCondensed" panose="020B0502040204020203" pitchFamily="34" charset="0"/>
              </a:rPr>
              <a:t>Yes, Kubernetes and passing the CKAD exam can be difficult. But with the right resources and time, any developer can get up to speed with Kubernetes and pass the CKAD exam.</a:t>
            </a:r>
            <a:endParaRPr lang="en-PK" sz="2300" dirty="0">
              <a:solidFill>
                <a:srgbClr val="3C3C3A"/>
              </a:solidFill>
              <a:latin typeface="Bahnschrift Light SemiCondensed" panose="020B0502040204020203" pitchFamily="34" charset="0"/>
            </a:endParaRPr>
          </a:p>
        </p:txBody>
      </p:sp>
      <p:sp>
        <p:nvSpPr>
          <p:cNvPr id="5" name="TextBox 4">
            <a:extLst>
              <a:ext uri="{FF2B5EF4-FFF2-40B4-BE49-F238E27FC236}">
                <a16:creationId xmlns:a16="http://schemas.microsoft.com/office/drawing/2014/main" id="{A2F4571E-9E7C-4A5D-B491-709EF74D2B9F}"/>
              </a:ext>
            </a:extLst>
          </p:cNvPr>
          <p:cNvSpPr txBox="1"/>
          <p:nvPr/>
        </p:nvSpPr>
        <p:spPr>
          <a:xfrm flipH="1">
            <a:off x="754638" y="1547957"/>
            <a:ext cx="5846615" cy="984885"/>
          </a:xfrm>
          <a:prstGeom prst="rect">
            <a:avLst/>
          </a:prstGeom>
          <a:noFill/>
        </p:spPr>
        <p:txBody>
          <a:bodyPr wrap="square" rtlCol="0">
            <a:spAutoFit/>
          </a:bodyPr>
          <a:lstStyle/>
          <a:p>
            <a:r>
              <a:rPr lang="en-US" sz="4000" b="1" dirty="0">
                <a:solidFill>
                  <a:srgbClr val="427AF4"/>
                </a:solidFill>
                <a:latin typeface="+mj-lt"/>
                <a:ea typeface="+mj-ea"/>
                <a:cs typeface="+mj-cs"/>
              </a:rPr>
              <a:t>CKAD Exam prerequisites ?</a:t>
            </a:r>
          </a:p>
          <a:p>
            <a:endParaRPr lang="en-PK" dirty="0"/>
          </a:p>
        </p:txBody>
      </p:sp>
      <p:sp>
        <p:nvSpPr>
          <p:cNvPr id="7" name="Rectangle 6">
            <a:extLst>
              <a:ext uri="{FF2B5EF4-FFF2-40B4-BE49-F238E27FC236}">
                <a16:creationId xmlns:a16="http://schemas.microsoft.com/office/drawing/2014/main" id="{510C3055-759D-47FB-8432-D0DF7FA838FD}"/>
              </a:ext>
            </a:extLst>
          </p:cNvPr>
          <p:cNvSpPr/>
          <p:nvPr/>
        </p:nvSpPr>
        <p:spPr>
          <a:xfrm>
            <a:off x="754639" y="2200315"/>
            <a:ext cx="10515600" cy="4693593"/>
          </a:xfrm>
          <a:prstGeom prst="rect">
            <a:avLst/>
          </a:prstGeom>
        </p:spPr>
        <p:txBody>
          <a:bodyPr wrap="square">
            <a:spAutoFit/>
          </a:bodyPr>
          <a:lstStyle/>
          <a:p>
            <a:pPr>
              <a:buFont typeface="+mj-lt"/>
              <a:buAutoNum type="arabicPeriod"/>
            </a:pPr>
            <a:r>
              <a:rPr lang="en-US" sz="2300" b="1" dirty="0">
                <a:solidFill>
                  <a:srgbClr val="427AF4"/>
                </a:solidFill>
                <a:latin typeface="Bahnschrift Light SemiCondensed" panose="020B0502040204020203" pitchFamily="34" charset="0"/>
              </a:rPr>
              <a:t>YAML/JSON knowledge</a:t>
            </a:r>
            <a:r>
              <a:rPr lang="en-US" sz="2300" dirty="0">
                <a:solidFill>
                  <a:srgbClr val="427AF4"/>
                </a:solidFill>
                <a:latin typeface="Bahnschrift Light SemiCondensed" panose="020B0502040204020203" pitchFamily="34" charset="0"/>
              </a:rPr>
              <a:t>: </a:t>
            </a:r>
            <a:r>
              <a:rPr lang="en-US" sz="2300" dirty="0">
                <a:latin typeface="Bahnschrift Light SemiCondensed" panose="020B0502040204020203" pitchFamily="34" charset="0"/>
              </a:rPr>
              <a:t>All Kubernetes objects can be created via YAML or JSON files. But YAML is widely used since its simple. So it is good to have YAML knowledge.</a:t>
            </a:r>
          </a:p>
          <a:p>
            <a:pPr>
              <a:buFont typeface="+mj-lt"/>
              <a:buAutoNum type="arabicPeriod"/>
            </a:pPr>
            <a:r>
              <a:rPr lang="en-US" sz="2300" b="1" dirty="0">
                <a:solidFill>
                  <a:srgbClr val="427AF4"/>
                </a:solidFill>
                <a:latin typeface="Bahnschrift Light SemiCondensed" panose="020B0502040204020203" pitchFamily="34" charset="0"/>
              </a:rPr>
              <a:t>Linux Knowledge</a:t>
            </a:r>
            <a:r>
              <a:rPr lang="en-US" sz="2300" dirty="0">
                <a:solidFill>
                  <a:srgbClr val="427AF4"/>
                </a:solidFill>
                <a:latin typeface="Bahnschrift Light SemiCondensed" panose="020B0502040204020203" pitchFamily="34" charset="0"/>
              </a:rPr>
              <a:t>: </a:t>
            </a:r>
            <a:r>
              <a:rPr lang="en-US" sz="2300" dirty="0">
                <a:latin typeface="Bahnschrift Light SemiCondensed" panose="020B0502040204020203" pitchFamily="34" charset="0"/>
              </a:rPr>
              <a:t>For the ones who never worked on Linux based OS, it’s highly recommended to take Beginners course of Linux, knowledge of networking in Linux is also required to some extent if you are going for CKAD.</a:t>
            </a:r>
          </a:p>
          <a:p>
            <a:pPr>
              <a:buFont typeface="+mj-lt"/>
              <a:buAutoNum type="arabicPeriod"/>
            </a:pPr>
            <a:r>
              <a:rPr lang="en-US" sz="2300" b="1" dirty="0">
                <a:solidFill>
                  <a:srgbClr val="427AF4"/>
                </a:solidFill>
                <a:latin typeface="Bahnschrift Light SemiCondensed" panose="020B0502040204020203" pitchFamily="34" charset="0"/>
              </a:rPr>
              <a:t>Vim editor</a:t>
            </a:r>
            <a:r>
              <a:rPr lang="en-US" sz="2300" dirty="0">
                <a:solidFill>
                  <a:srgbClr val="427AF4"/>
                </a:solidFill>
                <a:latin typeface="Bahnschrift Light SemiCondensed" panose="020B0502040204020203" pitchFamily="34" charset="0"/>
              </a:rPr>
              <a:t>: </a:t>
            </a:r>
            <a:r>
              <a:rPr lang="en-US" sz="2300" dirty="0">
                <a:latin typeface="Bahnschrift Light SemiCondensed" panose="020B0502040204020203" pitchFamily="34" charset="0"/>
              </a:rPr>
              <a:t>While preparing for the exam, you will quite often need to create and modify files. If you are new to Vim, check below:</a:t>
            </a:r>
            <a:br>
              <a:rPr lang="en-US" sz="2300" dirty="0">
                <a:solidFill>
                  <a:srgbClr val="3C3C3A"/>
                </a:solidFill>
                <a:latin typeface="Bahnschrift Light SemiCondensed" panose="020B0502040204020203" pitchFamily="34" charset="0"/>
              </a:rPr>
            </a:br>
            <a:r>
              <a:rPr lang="en-US" sz="2300" dirty="0">
                <a:latin typeface="Bahnschrift Light SemiCondensed" panose="020B0502040204020203" pitchFamily="34" charset="0"/>
              </a:rPr>
              <a:t>Practice Vim: </a:t>
            </a:r>
            <a:r>
              <a:rPr lang="en-US" sz="2300" u="sng" dirty="0">
                <a:solidFill>
                  <a:srgbClr val="F8485E"/>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https://github.com/damassi/learn-vim</a:t>
            </a:r>
            <a:br>
              <a:rPr lang="en-US" sz="2300" dirty="0">
                <a:solidFill>
                  <a:srgbClr val="3C3C3A"/>
                </a:solidFill>
                <a:latin typeface="Bahnschrift Light SemiCondensed" panose="020B0502040204020203" pitchFamily="34" charset="0"/>
              </a:rPr>
            </a:br>
            <a:r>
              <a:rPr lang="en-US" sz="2300" dirty="0">
                <a:latin typeface="Bahnschrift Light SemiCondensed" panose="020B0502040204020203" pitchFamily="34" charset="0"/>
              </a:rPr>
              <a:t>Vim cheat sheet: </a:t>
            </a:r>
            <a:r>
              <a:rPr lang="en-US" sz="2300" u="sng" dirty="0">
                <a:solidFill>
                  <a:srgbClr val="F8485E"/>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https://devhints.io/vim</a:t>
            </a:r>
            <a:endParaRPr lang="en-US" sz="2300" dirty="0">
              <a:solidFill>
                <a:srgbClr val="3C3C3A"/>
              </a:solidFill>
              <a:latin typeface="Bahnschrift Light SemiCondensed" panose="020B0502040204020203" pitchFamily="34" charset="0"/>
            </a:endParaRPr>
          </a:p>
          <a:p>
            <a:pPr>
              <a:buFont typeface="+mj-lt"/>
              <a:buAutoNum type="arabicPeriod"/>
            </a:pPr>
            <a:r>
              <a:rPr lang="en-US" sz="2300" b="1" dirty="0">
                <a:solidFill>
                  <a:srgbClr val="427AF4"/>
                </a:solidFill>
                <a:latin typeface="Bahnschrift Light SemiCondensed" panose="020B0502040204020203" pitchFamily="34" charset="0"/>
              </a:rPr>
              <a:t>Docker Knowledge</a:t>
            </a:r>
            <a:r>
              <a:rPr lang="en-US" sz="2300" dirty="0">
                <a:solidFill>
                  <a:srgbClr val="427AF4"/>
                </a:solidFill>
                <a:latin typeface="Bahnschrift Light SemiCondensed" panose="020B0502040204020203" pitchFamily="34" charset="0"/>
              </a:rPr>
              <a:t>: </a:t>
            </a:r>
            <a:r>
              <a:rPr lang="en-US" sz="2300" dirty="0">
                <a:latin typeface="Bahnschrift Light SemiCondensed" panose="020B0502040204020203" pitchFamily="34" charset="0"/>
              </a:rPr>
              <a:t>As Kubernetes is a container orchestrator; before you start preparing for CKAD or CKA, having prior knowledge of docker is a must. If you are new to the container world, I’d advise you to take a course on one of the following learning portals: Udacity, Udemy, edX.</a:t>
            </a:r>
          </a:p>
        </p:txBody>
      </p:sp>
    </p:spTree>
    <p:extLst>
      <p:ext uri="{BB962C8B-B14F-4D97-AF65-F5344CB8AC3E}">
        <p14:creationId xmlns:p14="http://schemas.microsoft.com/office/powerpoint/2010/main" val="34390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45439D6F-9959-4BE3-9D2A-0836F4945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144" y="76455"/>
            <a:ext cx="1674856" cy="16379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91B418-BA43-44BE-AD29-606EB1F16427}"/>
              </a:ext>
            </a:extLst>
          </p:cNvPr>
          <p:cNvSpPr>
            <a:spLocks noGrp="1"/>
          </p:cNvSpPr>
          <p:nvPr>
            <p:ph type="title"/>
          </p:nvPr>
        </p:nvSpPr>
        <p:spPr>
          <a:xfrm>
            <a:off x="838200" y="365125"/>
            <a:ext cx="8398565" cy="1026353"/>
          </a:xfrm>
        </p:spPr>
        <p:txBody>
          <a:bodyPr>
            <a:normAutofit fontScale="90000"/>
          </a:bodyPr>
          <a:lstStyle/>
          <a:p>
            <a:r>
              <a:rPr lang="en-US" dirty="0"/>
              <a:t> </a:t>
            </a:r>
            <a:r>
              <a:rPr lang="en-US" b="1" dirty="0">
                <a:solidFill>
                  <a:srgbClr val="427AF4"/>
                </a:solidFill>
                <a:latin typeface="Bahnschrift Light SemiCondensed" panose="020B0502040204020203" pitchFamily="34" charset="0"/>
              </a:rPr>
              <a:t>What are Exam Details ?</a:t>
            </a:r>
            <a:br>
              <a:rPr lang="en-US" b="1" dirty="0">
                <a:solidFill>
                  <a:srgbClr val="427AF4"/>
                </a:solidFill>
                <a:latin typeface="Bahnschrift Light SemiCondensed" panose="020B0502040204020203" pitchFamily="34" charset="0"/>
              </a:rPr>
            </a:br>
            <a:endParaRPr lang="en-PK" b="1" dirty="0">
              <a:solidFill>
                <a:srgbClr val="427AF4"/>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D0D6C605-71BF-405D-B457-018BEAFD9A4D}"/>
              </a:ext>
            </a:extLst>
          </p:cNvPr>
          <p:cNvSpPr>
            <a:spLocks noGrp="1"/>
          </p:cNvSpPr>
          <p:nvPr>
            <p:ph idx="1"/>
          </p:nvPr>
        </p:nvSpPr>
        <p:spPr>
          <a:xfrm>
            <a:off x="838200" y="1484243"/>
            <a:ext cx="10515600" cy="5168348"/>
          </a:xfrm>
        </p:spPr>
        <p:txBody>
          <a:bodyPr/>
          <a:lstStyle/>
          <a:p>
            <a:r>
              <a:rPr lang="en-US" dirty="0">
                <a:latin typeface="Bahnschrift Light SemiCondensed" panose="020B0502040204020203" pitchFamily="34" charset="0"/>
              </a:rPr>
              <a:t>This exam is a performance-based exam, it doesn’t have any multiple-choice questions. </a:t>
            </a:r>
          </a:p>
          <a:p>
            <a:r>
              <a:rPr lang="en-US" dirty="0">
                <a:latin typeface="Bahnschrift Light SemiCondensed" panose="020B0502040204020203" pitchFamily="34" charset="0"/>
              </a:rPr>
              <a:t>You will be given a set of performance-based problems to be solved in a command line and is expected to take approximately two hours to complete. </a:t>
            </a:r>
          </a:p>
          <a:p>
            <a:r>
              <a:rPr lang="en-US" dirty="0">
                <a:latin typeface="Bahnschrift Light SemiCondensed" panose="020B0502040204020203" pitchFamily="34" charset="0"/>
              </a:rPr>
              <a:t>You should solve </a:t>
            </a:r>
            <a:r>
              <a:rPr lang="en-US" b="1" dirty="0">
                <a:latin typeface="Bahnschrift Light SemiCondensed" panose="020B0502040204020203" pitchFamily="34" charset="0"/>
              </a:rPr>
              <a:t>19 questions in 2 hours</a:t>
            </a:r>
            <a:r>
              <a:rPr lang="en-US" dirty="0">
                <a:latin typeface="Bahnschrift Light SemiCondensed" panose="020B0502040204020203" pitchFamily="34" charset="0"/>
              </a:rPr>
              <a:t> and every question has a different weight. </a:t>
            </a:r>
          </a:p>
          <a:p>
            <a:r>
              <a:rPr lang="en-US" b="1" dirty="0">
                <a:latin typeface="Bahnschrift Light SemiCondensed" panose="020B0502040204020203" pitchFamily="34" charset="0"/>
              </a:rPr>
              <a:t>The passing score for this exam is 66%.</a:t>
            </a:r>
            <a:r>
              <a:rPr lang="en-US" dirty="0">
                <a:latin typeface="Bahnschrift Light SemiCondensed" panose="020B0502040204020203" pitchFamily="34" charset="0"/>
              </a:rPr>
              <a:t> The cost of this exam is </a:t>
            </a:r>
            <a:r>
              <a:rPr lang="en-US" b="1" dirty="0">
                <a:latin typeface="Bahnschrift Light SemiCondensed" panose="020B0502040204020203" pitchFamily="34" charset="0"/>
              </a:rPr>
              <a:t>$395 USD</a:t>
            </a:r>
            <a:r>
              <a:rPr lang="en-US" dirty="0">
                <a:latin typeface="Bahnschrift Light SemiCondensed" panose="020B0502040204020203" pitchFamily="34" charset="0"/>
              </a:rPr>
              <a:t> and you will get one free retake and it is valid for 2 years. The exam includes questions from the following topics:</a:t>
            </a:r>
            <a:endParaRPr lang="en-PK" dirty="0">
              <a:latin typeface="Bahnschrift Light SemiCondensed" panose="020B0502040204020203" pitchFamily="34" charset="0"/>
            </a:endParaRPr>
          </a:p>
        </p:txBody>
      </p:sp>
    </p:spTree>
    <p:extLst>
      <p:ext uri="{BB962C8B-B14F-4D97-AF65-F5344CB8AC3E}">
        <p14:creationId xmlns:p14="http://schemas.microsoft.com/office/powerpoint/2010/main" val="194335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ertified Kubernetes Application Developer (CKAD) | Cloud Native Computing  Foundation">
            <a:extLst>
              <a:ext uri="{FF2B5EF4-FFF2-40B4-BE49-F238E27FC236}">
                <a16:creationId xmlns:a16="http://schemas.microsoft.com/office/drawing/2014/main" id="{C1C0E49B-E22B-420B-BD09-47D22E379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6455"/>
            <a:ext cx="1482436" cy="14497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5195D1-F46F-470A-A283-6A27D7928F91}"/>
              </a:ext>
            </a:extLst>
          </p:cNvPr>
          <p:cNvSpPr/>
          <p:nvPr/>
        </p:nvSpPr>
        <p:spPr>
          <a:xfrm>
            <a:off x="900545" y="349046"/>
            <a:ext cx="8936182" cy="7317324"/>
          </a:xfrm>
          <a:prstGeom prst="rect">
            <a:avLst/>
          </a:prstGeom>
        </p:spPr>
        <p:txBody>
          <a:bodyPr wrap="square">
            <a:spAutoFit/>
          </a:bodyPr>
          <a:lstStyle/>
          <a:p>
            <a:r>
              <a:rPr lang="en-US" sz="3200" dirty="0">
                <a:solidFill>
                  <a:srgbClr val="292929"/>
                </a:solidFill>
                <a:latin typeface="Bahnschrift Light SemiCondensed" panose="020B0502040204020203" pitchFamily="34" charset="0"/>
              </a:rPr>
              <a:t>The exam includes questions from the following topics</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Core Concepts </a:t>
            </a:r>
            <a:r>
              <a:rPr lang="en-US" sz="3200" b="1" dirty="0">
                <a:solidFill>
                  <a:srgbClr val="427AF4"/>
                </a:solidFill>
                <a:latin typeface="Bahnschrift Light SemiCondensed" panose="020B0502040204020203" pitchFamily="34" charset="0"/>
              </a:rPr>
              <a:t>(13%)</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Configuration </a:t>
            </a:r>
            <a:r>
              <a:rPr lang="en-US" sz="3200" b="1" dirty="0">
                <a:solidFill>
                  <a:srgbClr val="427AF4"/>
                </a:solidFill>
                <a:latin typeface="Bahnschrift Light SemiCondensed" panose="020B0502040204020203" pitchFamily="34" charset="0"/>
              </a:rPr>
              <a:t>(18%)</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Multi-Container Pods </a:t>
            </a:r>
            <a:r>
              <a:rPr lang="en-US" sz="3200" b="1" dirty="0">
                <a:solidFill>
                  <a:srgbClr val="427AF4"/>
                </a:solidFill>
                <a:latin typeface="Bahnschrift Light SemiCondensed" panose="020B0502040204020203" pitchFamily="34" charset="0"/>
              </a:rPr>
              <a:t>(10%)</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Observability </a:t>
            </a:r>
            <a:r>
              <a:rPr lang="en-US" sz="3200" b="1" dirty="0">
                <a:solidFill>
                  <a:srgbClr val="427AF4"/>
                </a:solidFill>
                <a:latin typeface="Bahnschrift Light SemiCondensed" panose="020B0502040204020203" pitchFamily="34" charset="0"/>
              </a:rPr>
              <a:t>(18%)</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Pod Design </a:t>
            </a:r>
            <a:r>
              <a:rPr lang="en-US" sz="3200" b="1" dirty="0">
                <a:solidFill>
                  <a:srgbClr val="427AF4"/>
                </a:solidFill>
                <a:latin typeface="Bahnschrift Light SemiCondensed" panose="020B0502040204020203" pitchFamily="34" charset="0"/>
              </a:rPr>
              <a:t>(20%)</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Services &amp; Networking </a:t>
            </a:r>
            <a:r>
              <a:rPr lang="en-US" sz="3200" b="1" dirty="0">
                <a:solidFill>
                  <a:srgbClr val="427AF4"/>
                </a:solidFill>
                <a:latin typeface="Bahnschrift Light SemiCondensed" panose="020B0502040204020203" pitchFamily="34" charset="0"/>
              </a:rPr>
              <a:t>(13%)</a:t>
            </a:r>
          </a:p>
          <a:p>
            <a:pPr marL="285750" indent="-285750">
              <a:lnSpc>
                <a:spcPct val="150000"/>
              </a:lnSpc>
              <a:buFont typeface="Wingdings" panose="05000000000000000000" pitchFamily="2" charset="2"/>
              <a:buChar char="v"/>
            </a:pPr>
            <a:r>
              <a:rPr lang="en-US" sz="3200" dirty="0">
                <a:solidFill>
                  <a:srgbClr val="292929"/>
                </a:solidFill>
                <a:latin typeface="Bahnschrift Light SemiCondensed" panose="020B0502040204020203" pitchFamily="34" charset="0"/>
              </a:rPr>
              <a:t>State Persistence </a:t>
            </a:r>
            <a:r>
              <a:rPr lang="en-US" sz="3200" b="1" dirty="0">
                <a:solidFill>
                  <a:srgbClr val="427AF4"/>
                </a:solidFill>
                <a:latin typeface="Bahnschrift Light SemiCondensed" panose="020B0502040204020203" pitchFamily="34" charset="0"/>
              </a:rPr>
              <a:t>(8%)</a:t>
            </a:r>
          </a:p>
          <a:p>
            <a:pPr>
              <a:lnSpc>
                <a:spcPct val="150000"/>
              </a:lnSpc>
            </a:pPr>
            <a:r>
              <a:rPr lang="en-US" sz="2000" dirty="0">
                <a:solidFill>
                  <a:srgbClr val="FF0000"/>
                </a:solidFill>
                <a:latin typeface="Bahnschrift Light SemiCondensed" panose="020B0502040204020203" pitchFamily="34" charset="0"/>
                <a:hlinkClick r:id="rId3">
                  <a:extLst>
                    <a:ext uri="{A12FA001-AC4F-418D-AE19-62706E023703}">
                      <ahyp:hlinkClr xmlns:ahyp="http://schemas.microsoft.com/office/drawing/2018/hyperlinkcolor" val="tx"/>
                    </a:ext>
                  </a:extLst>
                </a:hlinkClick>
              </a:rPr>
              <a:t>https://github.com/dgkanatsios/CKAD-exercises</a:t>
            </a:r>
            <a:endParaRPr lang="en-US" sz="2000" dirty="0">
              <a:solidFill>
                <a:srgbClr val="FF0000"/>
              </a:solidFill>
              <a:latin typeface="Bahnschrift Light SemiCondensed" panose="020B0502040204020203" pitchFamily="34" charset="0"/>
            </a:endParaRPr>
          </a:p>
          <a:p>
            <a:pPr>
              <a:lnSpc>
                <a:spcPct val="150000"/>
              </a:lnSpc>
            </a:pPr>
            <a:r>
              <a:rPr lang="en-US" sz="2000" u="sng" dirty="0">
                <a:solidFill>
                  <a:srgbClr val="FF0000"/>
                </a:solidFill>
                <a:latin typeface="Bahnschrift Light SemiCondensed" panose="020B0502040204020203" pitchFamily="34" charset="0"/>
                <a:hlinkClick r:id="rId4">
                  <a:extLst>
                    <a:ext uri="{A12FA001-AC4F-418D-AE19-62706E023703}">
                      <ahyp:hlinkClr xmlns:ahyp="http://schemas.microsoft.com/office/drawing/2018/hyperlinkcolor" val="tx"/>
                    </a:ext>
                  </a:extLst>
                </a:hlinkClick>
              </a:rPr>
              <a:t>https://rudimartinsen.com/ckad-resources</a:t>
            </a:r>
            <a:endParaRPr lang="en-US" sz="2000" u="sng" dirty="0">
              <a:solidFill>
                <a:srgbClr val="FF0000"/>
              </a:solidFill>
              <a:latin typeface="Bahnschrift Light SemiCondensed" panose="020B0502040204020203" pitchFamily="34" charset="0"/>
            </a:endParaRPr>
          </a:p>
          <a:p>
            <a:pPr>
              <a:lnSpc>
                <a:spcPct val="150000"/>
              </a:lnSpc>
            </a:pPr>
            <a:endParaRPr lang="en-US" sz="3200" i="0" dirty="0">
              <a:effectLst/>
              <a:latin typeface="Bahnschrift Light SemiCondensed" panose="020B0502040204020203" pitchFamily="34" charset="0"/>
            </a:endParaRPr>
          </a:p>
        </p:txBody>
      </p:sp>
    </p:spTree>
    <p:extLst>
      <p:ext uri="{BB962C8B-B14F-4D97-AF65-F5344CB8AC3E}">
        <p14:creationId xmlns:p14="http://schemas.microsoft.com/office/powerpoint/2010/main" val="238770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660F-1043-4461-90EA-AD930A69F10F}"/>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0ABDA48C-038E-4778-A75D-761AE4053D8C}"/>
              </a:ext>
            </a:extLst>
          </p:cNvPr>
          <p:cNvSpPr>
            <a:spLocks noGrp="1"/>
          </p:cNvSpPr>
          <p:nvPr>
            <p:ph idx="1"/>
          </p:nvPr>
        </p:nvSpPr>
        <p:spPr/>
        <p:txBody>
          <a:bodyPr/>
          <a:lstStyle/>
          <a:p>
            <a:endParaRPr lang="en-PK"/>
          </a:p>
        </p:txBody>
      </p:sp>
      <p:pic>
        <p:nvPicPr>
          <p:cNvPr id="2050" name="Picture 2" descr="cksg 0101">
            <a:extLst>
              <a:ext uri="{FF2B5EF4-FFF2-40B4-BE49-F238E27FC236}">
                <a16:creationId xmlns:a16="http://schemas.microsoft.com/office/drawing/2014/main" id="{8C4D1D3F-6A5D-454B-8F2D-2E9E2021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 y="0"/>
            <a:ext cx="1217814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ertified Kubernetes Application Developer (CKAD) | Cloud Native Computing  Foundation">
            <a:extLst>
              <a:ext uri="{FF2B5EF4-FFF2-40B4-BE49-F238E27FC236}">
                <a16:creationId xmlns:a16="http://schemas.microsoft.com/office/drawing/2014/main" id="{F3471969-3BCC-457C-8C34-9C1519E99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5710" y="0"/>
            <a:ext cx="1482436" cy="14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56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D399-6D29-4966-9E81-85ABED781587}"/>
              </a:ext>
            </a:extLst>
          </p:cNvPr>
          <p:cNvSpPr>
            <a:spLocks noGrp="1"/>
          </p:cNvSpPr>
          <p:nvPr>
            <p:ph type="title"/>
          </p:nvPr>
        </p:nvSpPr>
        <p:spPr>
          <a:xfrm>
            <a:off x="3085736" y="797839"/>
            <a:ext cx="6712527" cy="549275"/>
          </a:xfrm>
        </p:spPr>
        <p:txBody>
          <a:bodyPr>
            <a:normAutofit fontScale="90000"/>
          </a:bodyPr>
          <a:lstStyle/>
          <a:p>
            <a:r>
              <a:rPr lang="en-US" b="1" dirty="0">
                <a:solidFill>
                  <a:srgbClr val="427AF4"/>
                </a:solidFill>
                <a:latin typeface="Bahnschrift Light SemiCondensed" panose="020B0502040204020203" pitchFamily="34" charset="0"/>
              </a:rPr>
              <a:t>Time Management</a:t>
            </a:r>
            <a:br>
              <a:rPr lang="en-US" dirty="0"/>
            </a:br>
            <a:endParaRPr lang="en-PK" dirty="0"/>
          </a:p>
        </p:txBody>
      </p:sp>
      <p:pic>
        <p:nvPicPr>
          <p:cNvPr id="4100" name="Picture 4" descr="cka-ckad-flowchart">
            <a:extLst>
              <a:ext uri="{FF2B5EF4-FFF2-40B4-BE49-F238E27FC236}">
                <a16:creationId xmlns:a16="http://schemas.microsoft.com/office/drawing/2014/main" id="{DF1B4362-66FA-40B5-9005-164A291FA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63" y="1136073"/>
            <a:ext cx="10522527" cy="572192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FE2F9BA4-8701-4DBF-868D-D40DE6BD4EC9}"/>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7364" y="27876"/>
            <a:ext cx="1447072" cy="145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ertified Kubernetes Application Developer (CKAD) | Cloud Native Computing  Foundation">
            <a:extLst>
              <a:ext uri="{FF2B5EF4-FFF2-40B4-BE49-F238E27FC236}">
                <a16:creationId xmlns:a16="http://schemas.microsoft.com/office/drawing/2014/main" id="{6FBD7172-C324-4931-BAD1-3A5898013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9564" y="76455"/>
            <a:ext cx="1482436" cy="144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4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3256-5A9E-4DA6-88DA-DD3B0519A2F1}"/>
              </a:ext>
            </a:extLst>
          </p:cNvPr>
          <p:cNvSpPr>
            <a:spLocks noGrp="1"/>
          </p:cNvSpPr>
          <p:nvPr>
            <p:ph type="title"/>
          </p:nvPr>
        </p:nvSpPr>
        <p:spPr>
          <a:xfrm>
            <a:off x="838200" y="365125"/>
            <a:ext cx="8042564" cy="757093"/>
          </a:xfrm>
        </p:spPr>
        <p:txBody>
          <a:bodyPr/>
          <a:lstStyle/>
          <a:p>
            <a:r>
              <a:rPr lang="en-US" b="1" dirty="0">
                <a:solidFill>
                  <a:srgbClr val="427AF4"/>
                </a:solidFill>
                <a:latin typeface="Bahnschrift Light SemiCondensed" panose="020B0502040204020203" pitchFamily="34" charset="0"/>
              </a:rPr>
              <a:t>CKAD Exam Resources</a:t>
            </a:r>
            <a:endParaRPr lang="en-PK" b="1" dirty="0">
              <a:solidFill>
                <a:srgbClr val="427AF4"/>
              </a:solidFill>
              <a:latin typeface="Bahnschrift Light SemiCondensed" panose="020B0502040204020203" pitchFamily="34" charset="0"/>
            </a:endParaRPr>
          </a:p>
        </p:txBody>
      </p:sp>
      <p:pic>
        <p:nvPicPr>
          <p:cNvPr id="4" name="Picture 6" descr="Certified Kubernetes Application Developer (CKAD) | Cloud Native Computing  Foundation">
            <a:extLst>
              <a:ext uri="{FF2B5EF4-FFF2-40B4-BE49-F238E27FC236}">
                <a16:creationId xmlns:a16="http://schemas.microsoft.com/office/drawing/2014/main" id="{AE1BC128-B7E9-48FB-B92F-1F2B6FF27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9564" y="7180"/>
            <a:ext cx="1482436" cy="144978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2A572AC-7BCD-4C59-9CCC-0FCB765145BF}"/>
              </a:ext>
            </a:extLst>
          </p:cNvPr>
          <p:cNvSpPr/>
          <p:nvPr/>
        </p:nvSpPr>
        <p:spPr>
          <a:xfrm>
            <a:off x="838200" y="1456963"/>
            <a:ext cx="4471096" cy="400110"/>
          </a:xfrm>
          <a:prstGeom prst="rect">
            <a:avLst/>
          </a:prstGeom>
        </p:spPr>
        <p:txBody>
          <a:bodyPr wrap="none">
            <a:spAutoFit/>
          </a:bodyPr>
          <a:lstStyle/>
          <a:p>
            <a:r>
              <a:rPr lang="en-US" sz="2000" b="1" dirty="0">
                <a:solidFill>
                  <a:srgbClr val="FF0000"/>
                </a:solidFill>
                <a:latin typeface="Bahnschrift Light SemiCondensed" panose="020B0502040204020203" pitchFamily="34" charset="0"/>
              </a:rPr>
              <a:t>CKAD Kubernetes Developer Online Course</a:t>
            </a:r>
            <a:endParaRPr lang="en-US" sz="2000" b="1" i="0" dirty="0">
              <a:solidFill>
                <a:srgbClr val="FF0000"/>
              </a:solidFill>
              <a:effectLst/>
              <a:latin typeface="Bahnschrift Light SemiCondensed" panose="020B0502040204020203" pitchFamily="34" charset="0"/>
            </a:endParaRPr>
          </a:p>
        </p:txBody>
      </p:sp>
      <p:graphicFrame>
        <p:nvGraphicFramePr>
          <p:cNvPr id="14" name="Table 13">
            <a:extLst>
              <a:ext uri="{FF2B5EF4-FFF2-40B4-BE49-F238E27FC236}">
                <a16:creationId xmlns:a16="http://schemas.microsoft.com/office/drawing/2014/main" id="{C1FC3DB0-8565-49F9-A0A0-664AF3C9266C}"/>
              </a:ext>
            </a:extLst>
          </p:cNvPr>
          <p:cNvGraphicFramePr>
            <a:graphicFrameLocks noGrp="1"/>
          </p:cNvGraphicFramePr>
          <p:nvPr>
            <p:extLst>
              <p:ext uri="{D42A27DB-BD31-4B8C-83A1-F6EECF244321}">
                <p14:modId xmlns:p14="http://schemas.microsoft.com/office/powerpoint/2010/main" val="209054515"/>
              </p:ext>
            </p:extLst>
          </p:nvPr>
        </p:nvGraphicFramePr>
        <p:xfrm>
          <a:off x="858982" y="1951514"/>
          <a:ext cx="9933709" cy="1478280"/>
        </p:xfrm>
        <a:graphic>
          <a:graphicData uri="http://schemas.openxmlformats.org/drawingml/2006/table">
            <a:tbl>
              <a:tblPr/>
              <a:tblGrid>
                <a:gridCol w="3927716">
                  <a:extLst>
                    <a:ext uri="{9D8B030D-6E8A-4147-A177-3AD203B41FA5}">
                      <a16:colId xmlns:a16="http://schemas.microsoft.com/office/drawing/2014/main" val="4188169"/>
                    </a:ext>
                  </a:extLst>
                </a:gridCol>
                <a:gridCol w="6005993">
                  <a:extLst>
                    <a:ext uri="{9D8B030D-6E8A-4147-A177-3AD203B41FA5}">
                      <a16:colId xmlns:a16="http://schemas.microsoft.com/office/drawing/2014/main" val="4278109254"/>
                    </a:ext>
                  </a:extLst>
                </a:gridCol>
              </a:tblGrid>
              <a:tr h="0">
                <a:tc>
                  <a:txBody>
                    <a:bodyPr/>
                    <a:lstStyle/>
                    <a:p>
                      <a:pPr algn="l" fontAlgn="ctr"/>
                      <a:r>
                        <a:rPr lang="en-US" b="0" dirty="0">
                          <a:solidFill>
                            <a:schemeClr val="bg1"/>
                          </a:solidFill>
                          <a:effectLst/>
                          <a:latin typeface="Verdana" panose="020B0604030504040204" pitchFamily="34" charset="0"/>
                        </a:rPr>
                        <a:t>LinkedIn Learning (Free trial)</a:t>
                      </a:r>
                    </a:p>
                  </a:txBody>
                  <a:tcPr marR="47625" marT="47625" marB="47625"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B83272"/>
                      </a:solidFill>
                      <a:prstDash val="solid"/>
                      <a:round/>
                      <a:headEnd type="none" w="med" len="med"/>
                      <a:tailEnd type="none" w="med" len="med"/>
                    </a:lnB>
                    <a:solidFill>
                      <a:srgbClr val="427AF4"/>
                    </a:solidFill>
                  </a:tcPr>
                </a:tc>
                <a:tc>
                  <a:txBody>
                    <a:bodyPr/>
                    <a:lstStyle/>
                    <a:p>
                      <a:pPr algn="l" fontAlgn="ctr"/>
                      <a:r>
                        <a:rPr lang="en-US" b="0" u="sng" dirty="0">
                          <a:solidFill>
                            <a:schemeClr val="bg1"/>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Kubernetes Dev. Cert. Preparation Exam Tips</a:t>
                      </a:r>
                      <a:endParaRPr lang="en-US" b="0" dirty="0">
                        <a:solidFill>
                          <a:schemeClr val="bg1"/>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183872"/>
                      </a:solidFill>
                      <a:prstDash val="solid"/>
                      <a:round/>
                      <a:headEnd type="none" w="med" len="med"/>
                      <a:tailEnd type="none" w="med" len="med"/>
                    </a:lnB>
                    <a:solidFill>
                      <a:srgbClr val="427AF4"/>
                    </a:solidFill>
                  </a:tcPr>
                </a:tc>
                <a:extLst>
                  <a:ext uri="{0D108BD9-81ED-4DB2-BD59-A6C34878D82A}">
                    <a16:rowId xmlns:a16="http://schemas.microsoft.com/office/drawing/2014/main" val="791883127"/>
                  </a:ext>
                </a:extLst>
              </a:tr>
              <a:tr h="0">
                <a:tc>
                  <a:txBody>
                    <a:bodyPr/>
                    <a:lstStyle/>
                    <a:p>
                      <a:pPr algn="l" fontAlgn="ctr"/>
                      <a:r>
                        <a:rPr lang="en-US" b="0">
                          <a:solidFill>
                            <a:srgbClr val="161616"/>
                          </a:solidFill>
                          <a:effectLst/>
                          <a:latin typeface="Verdana" panose="020B0604030504040204" pitchFamily="34" charset="0"/>
                        </a:rPr>
                        <a:t>Pluralsight</a:t>
                      </a:r>
                    </a:p>
                  </a:txBody>
                  <a:tcPr marR="47625" marT="47625" marB="47625" anchor="ctr">
                    <a:lnL w="12700" cap="flat" cmpd="sng" algn="ctr">
                      <a:solidFill>
                        <a:schemeClr val="tx1"/>
                      </a:solidFill>
                      <a:prstDash val="solid"/>
                      <a:round/>
                      <a:headEnd type="none" w="med" len="med"/>
                      <a:tailEnd type="none" w="med" len="med"/>
                    </a:lnL>
                    <a:lnR>
                      <a:noFill/>
                    </a:lnR>
                    <a:lnT w="9525" cap="flat" cmpd="sng" algn="ctr">
                      <a:solidFill>
                        <a:srgbClr val="B83272"/>
                      </a:solidFill>
                      <a:prstDash val="solid"/>
                      <a:round/>
                      <a:headEnd type="none" w="med" len="med"/>
                      <a:tailEnd type="none" w="med" len="med"/>
                    </a:lnT>
                    <a:lnB w="9525" cap="flat" cmpd="sng" algn="ctr">
                      <a:solidFill>
                        <a:srgbClr val="B83B72"/>
                      </a:solidFill>
                      <a:prstDash val="solid"/>
                      <a:round/>
                      <a:headEnd type="none" w="med" len="med"/>
                      <a:tailEnd type="none" w="med" len="med"/>
                    </a:lnB>
                    <a:noFill/>
                  </a:tcPr>
                </a:tc>
                <a:tc>
                  <a:txBody>
                    <a:bodyPr/>
                    <a:lstStyle/>
                    <a:p>
                      <a:pPr algn="l" fontAlgn="ctr"/>
                      <a:r>
                        <a:rPr lang="en-US" b="0" u="sng" dirty="0">
                          <a:solidFill>
                            <a:srgbClr val="1212E3"/>
                          </a:solidFill>
                          <a:effectLst/>
                          <a:latin typeface="Verdana" panose="020B0604030504040204" pitchFamily="34" charset="0"/>
                          <a:hlinkClick r:id="rId4"/>
                        </a:rPr>
                        <a:t>Learning Path: Developer Certificate Exam</a:t>
                      </a:r>
                      <a:endParaRPr lang="en-US" b="0" dirty="0">
                        <a:solidFill>
                          <a:srgbClr val="161616"/>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9525" cap="flat" cmpd="sng" algn="ctr">
                      <a:solidFill>
                        <a:srgbClr val="183872"/>
                      </a:solidFill>
                      <a:prstDash val="solid"/>
                      <a:round/>
                      <a:headEnd type="none" w="med" len="med"/>
                      <a:tailEnd type="none" w="med" len="med"/>
                    </a:lnT>
                    <a:lnB w="9525" cap="flat" cmpd="sng" algn="ctr">
                      <a:solidFill>
                        <a:srgbClr val="F84172"/>
                      </a:solidFill>
                      <a:prstDash val="solid"/>
                      <a:round/>
                      <a:headEnd type="none" w="med" len="med"/>
                      <a:tailEnd type="none" w="med" len="med"/>
                    </a:lnB>
                    <a:noFill/>
                  </a:tcPr>
                </a:tc>
                <a:extLst>
                  <a:ext uri="{0D108BD9-81ED-4DB2-BD59-A6C34878D82A}">
                    <a16:rowId xmlns:a16="http://schemas.microsoft.com/office/drawing/2014/main" val="1643039713"/>
                  </a:ext>
                </a:extLst>
              </a:tr>
              <a:tr h="0">
                <a:tc>
                  <a:txBody>
                    <a:bodyPr/>
                    <a:lstStyle/>
                    <a:p>
                      <a:pPr algn="l" fontAlgn="ctr"/>
                      <a:r>
                        <a:rPr lang="en-US" b="0">
                          <a:solidFill>
                            <a:schemeClr val="bg1"/>
                          </a:solidFill>
                          <a:effectLst/>
                          <a:latin typeface="Verdana" panose="020B0604030504040204" pitchFamily="34" charset="0"/>
                        </a:rPr>
                        <a:t>Whizlabs</a:t>
                      </a:r>
                    </a:p>
                  </a:txBody>
                  <a:tcPr marR="47625" marT="47625" marB="47625" anchor="ctr">
                    <a:lnL w="12700" cap="flat" cmpd="sng" algn="ctr">
                      <a:solidFill>
                        <a:schemeClr val="tx1"/>
                      </a:solidFill>
                      <a:prstDash val="solid"/>
                      <a:round/>
                      <a:headEnd type="none" w="med" len="med"/>
                      <a:tailEnd type="none" w="med" len="med"/>
                    </a:lnL>
                    <a:lnR>
                      <a:noFill/>
                    </a:lnR>
                    <a:lnT w="9525" cap="flat" cmpd="sng" algn="ctr">
                      <a:solidFill>
                        <a:srgbClr val="B83B72"/>
                      </a:solidFill>
                      <a:prstDash val="solid"/>
                      <a:round/>
                      <a:headEnd type="none" w="med" len="med"/>
                      <a:tailEnd type="none" w="med" len="med"/>
                    </a:lnT>
                    <a:lnB w="9525" cap="flat" cmpd="sng" algn="ctr">
                      <a:solidFill>
                        <a:srgbClr val="B83F72"/>
                      </a:solidFill>
                      <a:prstDash val="solid"/>
                      <a:round/>
                      <a:headEnd type="none" w="med" len="med"/>
                      <a:tailEnd type="none" w="med" len="med"/>
                    </a:lnB>
                    <a:solidFill>
                      <a:srgbClr val="427AF4"/>
                    </a:solidFill>
                  </a:tcPr>
                </a:tc>
                <a:tc>
                  <a:txBody>
                    <a:bodyPr/>
                    <a:lstStyle/>
                    <a:p>
                      <a:pPr algn="l" fontAlgn="ctr"/>
                      <a:r>
                        <a:rPr lang="en-US" b="0" u="sng" dirty="0">
                          <a:solidFill>
                            <a:schemeClr val="bg1"/>
                          </a:solidFill>
                          <a:effectLst/>
                          <a:latin typeface="Verdana" panose="020B0604030504040204" pitchFamily="34" charset="0"/>
                          <a:hlinkClick r:id="rId5">
                            <a:extLst>
                              <a:ext uri="{A12FA001-AC4F-418D-AE19-62706E023703}">
                                <ahyp:hlinkClr xmlns:ahyp="http://schemas.microsoft.com/office/drawing/2018/hyperlinkcolor" val="tx"/>
                              </a:ext>
                            </a:extLst>
                          </a:hlinkClick>
                        </a:rPr>
                        <a:t>Kubernetes App Developer Course</a:t>
                      </a:r>
                      <a:endParaRPr lang="en-US" b="0" dirty="0">
                        <a:solidFill>
                          <a:schemeClr val="bg1"/>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9525" cap="flat" cmpd="sng" algn="ctr">
                      <a:solidFill>
                        <a:srgbClr val="F84172"/>
                      </a:solidFill>
                      <a:prstDash val="solid"/>
                      <a:round/>
                      <a:headEnd type="none" w="med" len="med"/>
                      <a:tailEnd type="none" w="med" len="med"/>
                    </a:lnT>
                    <a:lnB w="9525" cap="flat" cmpd="sng" algn="ctr">
                      <a:solidFill>
                        <a:srgbClr val="784472"/>
                      </a:solidFill>
                      <a:prstDash val="solid"/>
                      <a:round/>
                      <a:headEnd type="none" w="med" len="med"/>
                      <a:tailEnd type="none" w="med" len="med"/>
                    </a:lnB>
                    <a:solidFill>
                      <a:srgbClr val="427AF4"/>
                    </a:solidFill>
                  </a:tcPr>
                </a:tc>
                <a:extLst>
                  <a:ext uri="{0D108BD9-81ED-4DB2-BD59-A6C34878D82A}">
                    <a16:rowId xmlns:a16="http://schemas.microsoft.com/office/drawing/2014/main" val="2142951130"/>
                  </a:ext>
                </a:extLst>
              </a:tr>
              <a:tr h="0">
                <a:tc>
                  <a:txBody>
                    <a:bodyPr/>
                    <a:lstStyle/>
                    <a:p>
                      <a:pPr algn="l" fontAlgn="ctr"/>
                      <a:r>
                        <a:rPr lang="en-US" b="0">
                          <a:solidFill>
                            <a:srgbClr val="161616"/>
                          </a:solidFill>
                          <a:effectLst/>
                          <a:latin typeface="Verdana" panose="020B0604030504040204" pitchFamily="34" charset="0"/>
                        </a:rPr>
                        <a:t>Udemy</a:t>
                      </a:r>
                    </a:p>
                  </a:txBody>
                  <a:tcPr marR="47625" marT="47625" marB="47625" anchor="ctr">
                    <a:lnL w="12700" cap="flat" cmpd="sng" algn="ctr">
                      <a:solidFill>
                        <a:schemeClr val="tx1"/>
                      </a:solidFill>
                      <a:prstDash val="solid"/>
                      <a:round/>
                      <a:headEnd type="none" w="med" len="med"/>
                      <a:tailEnd type="none" w="med" len="med"/>
                    </a:lnL>
                    <a:lnR>
                      <a:noFill/>
                    </a:lnR>
                    <a:lnT w="9525" cap="flat" cmpd="sng" algn="ctr">
                      <a:solidFill>
                        <a:srgbClr val="B83F7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b="0" u="sng" dirty="0">
                          <a:solidFill>
                            <a:srgbClr val="1212E3"/>
                          </a:solidFill>
                          <a:effectLst/>
                          <a:latin typeface="Verdana" panose="020B0604030504040204" pitchFamily="34" charset="0"/>
                          <a:hlinkClick r:id="rId6"/>
                        </a:rPr>
                        <a:t>K8s Dev. Exam Preparation by Zeal Vora</a:t>
                      </a:r>
                      <a:endParaRPr lang="en-US" b="0" dirty="0">
                        <a:solidFill>
                          <a:srgbClr val="161616"/>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9525" cap="flat" cmpd="sng" algn="ctr">
                      <a:solidFill>
                        <a:srgbClr val="78447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9960625"/>
                  </a:ext>
                </a:extLst>
              </a:tr>
            </a:tbl>
          </a:graphicData>
        </a:graphic>
      </p:graphicFrame>
      <p:sp>
        <p:nvSpPr>
          <p:cNvPr id="15" name="Rectangle 14">
            <a:extLst>
              <a:ext uri="{FF2B5EF4-FFF2-40B4-BE49-F238E27FC236}">
                <a16:creationId xmlns:a16="http://schemas.microsoft.com/office/drawing/2014/main" id="{114E9F5A-2A14-4419-93CF-0B8475313D0E}"/>
              </a:ext>
            </a:extLst>
          </p:cNvPr>
          <p:cNvSpPr/>
          <p:nvPr/>
        </p:nvSpPr>
        <p:spPr>
          <a:xfrm>
            <a:off x="838199" y="3601179"/>
            <a:ext cx="7072745" cy="400110"/>
          </a:xfrm>
          <a:prstGeom prst="rect">
            <a:avLst/>
          </a:prstGeom>
        </p:spPr>
        <p:txBody>
          <a:bodyPr wrap="square">
            <a:spAutoFit/>
          </a:bodyPr>
          <a:lstStyle/>
          <a:p>
            <a:r>
              <a:rPr lang="en-US" sz="2000" b="1" dirty="0">
                <a:solidFill>
                  <a:srgbClr val="FF0000"/>
                </a:solidFill>
                <a:latin typeface="Bahnschrift Light SemiCondensed" panose="020B0502040204020203" pitchFamily="34" charset="0"/>
              </a:rPr>
              <a:t>Kubernetes App Developer Practice Test/Book</a:t>
            </a:r>
            <a:endParaRPr lang="en-US" sz="2000" b="1" i="0" dirty="0">
              <a:solidFill>
                <a:srgbClr val="FF0000"/>
              </a:solidFill>
              <a:effectLst/>
              <a:latin typeface="Bahnschrift Light SemiCondensed" panose="020B0502040204020203" pitchFamily="34" charset="0"/>
            </a:endParaRPr>
          </a:p>
        </p:txBody>
      </p:sp>
      <p:graphicFrame>
        <p:nvGraphicFramePr>
          <p:cNvPr id="16" name="Table 15">
            <a:extLst>
              <a:ext uri="{FF2B5EF4-FFF2-40B4-BE49-F238E27FC236}">
                <a16:creationId xmlns:a16="http://schemas.microsoft.com/office/drawing/2014/main" id="{E857CD78-82D7-4020-8587-3E3DC430F034}"/>
              </a:ext>
            </a:extLst>
          </p:cNvPr>
          <p:cNvGraphicFramePr>
            <a:graphicFrameLocks noGrp="1"/>
          </p:cNvGraphicFramePr>
          <p:nvPr>
            <p:extLst>
              <p:ext uri="{D42A27DB-BD31-4B8C-83A1-F6EECF244321}">
                <p14:modId xmlns:p14="http://schemas.microsoft.com/office/powerpoint/2010/main" val="293898582"/>
              </p:ext>
            </p:extLst>
          </p:nvPr>
        </p:nvGraphicFramePr>
        <p:xfrm>
          <a:off x="838199" y="4113257"/>
          <a:ext cx="9968346" cy="739140"/>
        </p:xfrm>
        <a:graphic>
          <a:graphicData uri="http://schemas.openxmlformats.org/drawingml/2006/table">
            <a:tbl>
              <a:tblPr/>
              <a:tblGrid>
                <a:gridCol w="3987290">
                  <a:extLst>
                    <a:ext uri="{9D8B030D-6E8A-4147-A177-3AD203B41FA5}">
                      <a16:colId xmlns:a16="http://schemas.microsoft.com/office/drawing/2014/main" val="1786526231"/>
                    </a:ext>
                  </a:extLst>
                </a:gridCol>
                <a:gridCol w="5981056">
                  <a:extLst>
                    <a:ext uri="{9D8B030D-6E8A-4147-A177-3AD203B41FA5}">
                      <a16:colId xmlns:a16="http://schemas.microsoft.com/office/drawing/2014/main" val="2542423069"/>
                    </a:ext>
                  </a:extLst>
                </a:gridCol>
              </a:tblGrid>
              <a:tr h="0">
                <a:tc>
                  <a:txBody>
                    <a:bodyPr/>
                    <a:lstStyle/>
                    <a:p>
                      <a:pPr algn="l" fontAlgn="ctr"/>
                      <a:r>
                        <a:rPr lang="en-US" b="0">
                          <a:solidFill>
                            <a:srgbClr val="161616"/>
                          </a:solidFill>
                          <a:effectLst/>
                          <a:latin typeface="Verdana" panose="020B0604030504040204" pitchFamily="34" charset="0"/>
                        </a:rPr>
                        <a:t>Udemy Practice Tests</a:t>
                      </a:r>
                    </a:p>
                  </a:txBody>
                  <a:tcPr marR="47625" marT="47625" marB="47625"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70D223"/>
                      </a:solidFill>
                      <a:prstDash val="solid"/>
                      <a:round/>
                      <a:headEnd type="none" w="med" len="med"/>
                      <a:tailEnd type="none" w="med" len="med"/>
                    </a:lnB>
                    <a:solidFill>
                      <a:srgbClr val="FFFFFF"/>
                    </a:solidFill>
                  </a:tcPr>
                </a:tc>
                <a:tc>
                  <a:txBody>
                    <a:bodyPr/>
                    <a:lstStyle/>
                    <a:p>
                      <a:pPr algn="l" fontAlgn="ctr"/>
                      <a:r>
                        <a:rPr lang="en-US" b="0" u="sng" dirty="0">
                          <a:solidFill>
                            <a:srgbClr val="1212E3"/>
                          </a:solidFill>
                          <a:effectLst/>
                          <a:latin typeface="Verdana" panose="020B0604030504040204" pitchFamily="34" charset="0"/>
                          <a:hlinkClick r:id="rId7"/>
                        </a:rPr>
                        <a:t>Kubernetes Application Developer practice test</a:t>
                      </a:r>
                      <a:endParaRPr lang="en-US" b="0" dirty="0">
                        <a:solidFill>
                          <a:srgbClr val="161616"/>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0D623"/>
                      </a:solidFill>
                      <a:prstDash val="solid"/>
                      <a:round/>
                      <a:headEnd type="none" w="med" len="med"/>
                      <a:tailEnd type="none" w="med" len="med"/>
                    </a:lnB>
                    <a:solidFill>
                      <a:srgbClr val="FFFFFF"/>
                    </a:solidFill>
                  </a:tcPr>
                </a:tc>
                <a:extLst>
                  <a:ext uri="{0D108BD9-81ED-4DB2-BD59-A6C34878D82A}">
                    <a16:rowId xmlns:a16="http://schemas.microsoft.com/office/drawing/2014/main" val="3758366901"/>
                  </a:ext>
                </a:extLst>
              </a:tr>
              <a:tr h="0">
                <a:tc>
                  <a:txBody>
                    <a:bodyPr/>
                    <a:lstStyle/>
                    <a:p>
                      <a:pPr algn="l" fontAlgn="ctr"/>
                      <a:r>
                        <a:rPr lang="en-US" b="0">
                          <a:solidFill>
                            <a:schemeClr val="bg1"/>
                          </a:solidFill>
                          <a:effectLst/>
                          <a:latin typeface="Verdana" panose="020B0604030504040204" pitchFamily="34" charset="0"/>
                        </a:rPr>
                        <a:t>Amazon e-book (PDF)</a:t>
                      </a:r>
                    </a:p>
                  </a:txBody>
                  <a:tcPr marR="47625" marT="47625" marB="47625" anchor="ctr">
                    <a:lnL w="12700" cap="flat" cmpd="sng" algn="ctr">
                      <a:solidFill>
                        <a:schemeClr val="tx1"/>
                      </a:solidFill>
                      <a:prstDash val="solid"/>
                      <a:round/>
                      <a:headEnd type="none" w="med" len="med"/>
                      <a:tailEnd type="none" w="med" len="med"/>
                    </a:lnL>
                    <a:lnR>
                      <a:noFill/>
                    </a:lnR>
                    <a:lnT w="9525" cap="flat" cmpd="sng" algn="ctr">
                      <a:solidFill>
                        <a:srgbClr val="70D223"/>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7AF4"/>
                    </a:solidFill>
                  </a:tcPr>
                </a:tc>
                <a:tc>
                  <a:txBody>
                    <a:bodyPr/>
                    <a:lstStyle/>
                    <a:p>
                      <a:pPr algn="l" fontAlgn="ctr"/>
                      <a:r>
                        <a:rPr lang="en-US" b="0" u="sng" dirty="0">
                          <a:solidFill>
                            <a:schemeClr val="bg1"/>
                          </a:solidFill>
                          <a:effectLst/>
                          <a:latin typeface="Verdana" panose="020B0604030504040204" pitchFamily="34" charset="0"/>
                          <a:hlinkClick r:id="rId8">
                            <a:extLst>
                              <a:ext uri="{A12FA001-AC4F-418D-AE19-62706E023703}">
                                <ahyp:hlinkClr xmlns:ahyp="http://schemas.microsoft.com/office/drawing/2018/hyperlinkcolor" val="tx"/>
                              </a:ext>
                            </a:extLst>
                          </a:hlinkClick>
                        </a:rPr>
                        <a:t>Kubernetes Application Developer Study Guide</a:t>
                      </a:r>
                      <a:endParaRPr lang="en-US" b="0" dirty="0">
                        <a:solidFill>
                          <a:schemeClr val="bg1"/>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9525" cap="flat" cmpd="sng" algn="ctr">
                      <a:solidFill>
                        <a:srgbClr val="D0D623"/>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7AF4"/>
                    </a:solidFill>
                  </a:tcPr>
                </a:tc>
                <a:extLst>
                  <a:ext uri="{0D108BD9-81ED-4DB2-BD59-A6C34878D82A}">
                    <a16:rowId xmlns:a16="http://schemas.microsoft.com/office/drawing/2014/main" val="3139019710"/>
                  </a:ext>
                </a:extLst>
              </a:tr>
            </a:tbl>
          </a:graphicData>
        </a:graphic>
      </p:graphicFrame>
      <p:sp>
        <p:nvSpPr>
          <p:cNvPr id="17" name="Rectangle 16">
            <a:extLst>
              <a:ext uri="{FF2B5EF4-FFF2-40B4-BE49-F238E27FC236}">
                <a16:creationId xmlns:a16="http://schemas.microsoft.com/office/drawing/2014/main" id="{79969148-4260-49B5-8990-84395455664A}"/>
              </a:ext>
            </a:extLst>
          </p:cNvPr>
          <p:cNvSpPr/>
          <p:nvPr/>
        </p:nvSpPr>
        <p:spPr>
          <a:xfrm>
            <a:off x="838199" y="5036381"/>
            <a:ext cx="9871364" cy="400110"/>
          </a:xfrm>
          <a:prstGeom prst="rect">
            <a:avLst/>
          </a:prstGeom>
        </p:spPr>
        <p:txBody>
          <a:bodyPr wrap="square">
            <a:spAutoFit/>
          </a:bodyPr>
          <a:lstStyle/>
          <a:p>
            <a:r>
              <a:rPr lang="en-US" sz="2000" b="1" dirty="0">
                <a:solidFill>
                  <a:srgbClr val="FF0000"/>
                </a:solidFill>
                <a:latin typeface="Bahnschrift Light SemiCondensed" panose="020B0502040204020203" pitchFamily="34" charset="0"/>
              </a:rPr>
              <a:t>CKAD Kubernetes Developer Learning Materials</a:t>
            </a:r>
            <a:endParaRPr lang="en-US" sz="2000" b="1" i="0" dirty="0">
              <a:solidFill>
                <a:srgbClr val="FF0000"/>
              </a:solidFill>
              <a:effectLst/>
              <a:latin typeface="Bahnschrift Light SemiCondensed" panose="020B0502040204020203" pitchFamily="34" charset="0"/>
            </a:endParaRPr>
          </a:p>
        </p:txBody>
      </p:sp>
      <p:graphicFrame>
        <p:nvGraphicFramePr>
          <p:cNvPr id="19" name="Table 18">
            <a:extLst>
              <a:ext uri="{FF2B5EF4-FFF2-40B4-BE49-F238E27FC236}">
                <a16:creationId xmlns:a16="http://schemas.microsoft.com/office/drawing/2014/main" id="{D043ED26-7AFB-4642-831E-BC9965877735}"/>
              </a:ext>
            </a:extLst>
          </p:cNvPr>
          <p:cNvGraphicFramePr>
            <a:graphicFrameLocks noGrp="1"/>
          </p:cNvGraphicFramePr>
          <p:nvPr>
            <p:extLst>
              <p:ext uri="{D42A27DB-BD31-4B8C-83A1-F6EECF244321}">
                <p14:modId xmlns:p14="http://schemas.microsoft.com/office/powerpoint/2010/main" val="231608177"/>
              </p:ext>
            </p:extLst>
          </p:nvPr>
        </p:nvGraphicFramePr>
        <p:xfrm>
          <a:off x="838199" y="5525636"/>
          <a:ext cx="9968346" cy="739140"/>
        </p:xfrm>
        <a:graphic>
          <a:graphicData uri="http://schemas.openxmlformats.org/drawingml/2006/table">
            <a:tbl>
              <a:tblPr/>
              <a:tblGrid>
                <a:gridCol w="3987290">
                  <a:extLst>
                    <a:ext uri="{9D8B030D-6E8A-4147-A177-3AD203B41FA5}">
                      <a16:colId xmlns:a16="http://schemas.microsoft.com/office/drawing/2014/main" val="3278874558"/>
                    </a:ext>
                  </a:extLst>
                </a:gridCol>
                <a:gridCol w="5981056">
                  <a:extLst>
                    <a:ext uri="{9D8B030D-6E8A-4147-A177-3AD203B41FA5}">
                      <a16:colId xmlns:a16="http://schemas.microsoft.com/office/drawing/2014/main" val="1046980121"/>
                    </a:ext>
                  </a:extLst>
                </a:gridCol>
              </a:tblGrid>
              <a:tr h="0">
                <a:tc>
                  <a:txBody>
                    <a:bodyPr/>
                    <a:lstStyle/>
                    <a:p>
                      <a:pPr algn="l" fontAlgn="ctr"/>
                      <a:r>
                        <a:rPr lang="en-US" b="0">
                          <a:solidFill>
                            <a:schemeClr val="bg1"/>
                          </a:solidFill>
                          <a:effectLst/>
                          <a:latin typeface="Verdana" panose="020B0604030504040204" pitchFamily="34" charset="0"/>
                        </a:rPr>
                        <a:t>Linux Foundation Bootcamp</a:t>
                      </a:r>
                    </a:p>
                  </a:txBody>
                  <a:tcPr marR="47625" marT="47625" marB="47625"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68F4AD"/>
                      </a:solidFill>
                      <a:prstDash val="solid"/>
                      <a:round/>
                      <a:headEnd type="none" w="med" len="med"/>
                      <a:tailEnd type="none" w="med" len="med"/>
                    </a:lnB>
                    <a:solidFill>
                      <a:srgbClr val="427AF4"/>
                    </a:solidFill>
                  </a:tcPr>
                </a:tc>
                <a:tc>
                  <a:txBody>
                    <a:bodyPr/>
                    <a:lstStyle/>
                    <a:p>
                      <a:pPr algn="l" fontAlgn="ctr"/>
                      <a:r>
                        <a:rPr lang="en-US" b="0" u="sng" dirty="0">
                          <a:solidFill>
                            <a:schemeClr val="bg1"/>
                          </a:solidFill>
                          <a:effectLst/>
                          <a:latin typeface="Verdana" panose="020B0604030504040204" pitchFamily="34" charset="0"/>
                          <a:hlinkClick r:id="rId9">
                            <a:extLst>
                              <a:ext uri="{A12FA001-AC4F-418D-AE19-62706E023703}">
                                <ahyp:hlinkClr xmlns:ahyp="http://schemas.microsoft.com/office/drawing/2018/hyperlinkcolor" val="tx"/>
                              </a:ext>
                            </a:extLst>
                          </a:hlinkClick>
                        </a:rPr>
                        <a:t>Cloud Engineer Bootcamp [24 weeks]</a:t>
                      </a:r>
                      <a:endParaRPr lang="en-US" b="0" dirty="0">
                        <a:solidFill>
                          <a:schemeClr val="bg1"/>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E8F3AD"/>
                      </a:solidFill>
                      <a:prstDash val="solid"/>
                      <a:round/>
                      <a:headEnd type="none" w="med" len="med"/>
                      <a:tailEnd type="none" w="med" len="med"/>
                    </a:lnB>
                    <a:solidFill>
                      <a:srgbClr val="427AF4"/>
                    </a:solidFill>
                  </a:tcPr>
                </a:tc>
                <a:extLst>
                  <a:ext uri="{0D108BD9-81ED-4DB2-BD59-A6C34878D82A}">
                    <a16:rowId xmlns:a16="http://schemas.microsoft.com/office/drawing/2014/main" val="21832229"/>
                  </a:ext>
                </a:extLst>
              </a:tr>
              <a:tr h="0">
                <a:tc>
                  <a:txBody>
                    <a:bodyPr/>
                    <a:lstStyle/>
                    <a:p>
                      <a:pPr algn="l" fontAlgn="ctr"/>
                      <a:r>
                        <a:rPr lang="en-US" b="0">
                          <a:solidFill>
                            <a:srgbClr val="161616"/>
                          </a:solidFill>
                          <a:effectLst/>
                          <a:latin typeface="Verdana" panose="020B0604030504040204" pitchFamily="34" charset="0"/>
                        </a:rPr>
                        <a:t>Coursera</a:t>
                      </a:r>
                    </a:p>
                  </a:txBody>
                  <a:tcPr marR="47625" marT="47625" marB="47625" anchor="ctr">
                    <a:lnL w="12700" cap="flat" cmpd="sng" algn="ctr">
                      <a:solidFill>
                        <a:schemeClr val="tx1"/>
                      </a:solidFill>
                      <a:prstDash val="solid"/>
                      <a:round/>
                      <a:headEnd type="none" w="med" len="med"/>
                      <a:tailEnd type="none" w="med" len="med"/>
                    </a:lnL>
                    <a:lnR>
                      <a:noFill/>
                    </a:lnR>
                    <a:lnT w="9525" cap="flat" cmpd="sng" algn="ctr">
                      <a:solidFill>
                        <a:srgbClr val="68F4A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b="0" u="sng" dirty="0">
                          <a:solidFill>
                            <a:srgbClr val="1212E3"/>
                          </a:solidFill>
                          <a:effectLst/>
                          <a:latin typeface="Verdana" panose="020B0604030504040204" pitchFamily="34" charset="0"/>
                          <a:hlinkClick r:id="rId10"/>
                        </a:rPr>
                        <a:t>Fundamentals of Kubernetes Deployment</a:t>
                      </a:r>
                      <a:endParaRPr lang="en-US" b="0" dirty="0">
                        <a:solidFill>
                          <a:srgbClr val="161616"/>
                        </a:solidFill>
                        <a:effectLst/>
                        <a:latin typeface="Verdana" panose="020B0604030504040204" pitchFamily="34" charset="0"/>
                      </a:endParaRPr>
                    </a:p>
                  </a:txBody>
                  <a:tcPr marL="47625" marR="47625" marT="47625" marB="47625" anchor="ctr">
                    <a:lnL>
                      <a:noFill/>
                    </a:lnL>
                    <a:lnR w="12700" cap="flat" cmpd="sng" algn="ctr">
                      <a:solidFill>
                        <a:schemeClr val="tx1"/>
                      </a:solidFill>
                      <a:prstDash val="solid"/>
                      <a:round/>
                      <a:headEnd type="none" w="med" len="med"/>
                      <a:tailEnd type="none" w="med" len="med"/>
                    </a:lnR>
                    <a:lnT w="9525" cap="flat" cmpd="sng" algn="ctr">
                      <a:solidFill>
                        <a:srgbClr val="E8F3AD"/>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2343205"/>
                  </a:ext>
                </a:extLst>
              </a:tr>
            </a:tbl>
          </a:graphicData>
        </a:graphic>
      </p:graphicFrame>
    </p:spTree>
    <p:extLst>
      <p:ext uri="{BB962C8B-B14F-4D97-AF65-F5344CB8AC3E}">
        <p14:creationId xmlns:p14="http://schemas.microsoft.com/office/powerpoint/2010/main" val="38057455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743</TotalTime>
  <Words>1907</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Bahnschrift Light SemiCondensed</vt:lpstr>
      <vt:lpstr>Bahnschrift SemiBold</vt:lpstr>
      <vt:lpstr>Calibri</vt:lpstr>
      <vt:lpstr>Calibri Light</vt:lpstr>
      <vt:lpstr>sohne</vt:lpstr>
      <vt:lpstr>Verdana</vt:lpstr>
      <vt:lpstr>Wingdings</vt:lpstr>
      <vt:lpstr>Office Theme</vt:lpstr>
      <vt:lpstr>PowerPoint Presentation</vt:lpstr>
      <vt:lpstr>AGENDA </vt:lpstr>
      <vt:lpstr>Why do you need an CKAD exam? </vt:lpstr>
      <vt:lpstr>Is the CKAD exam difficult? </vt:lpstr>
      <vt:lpstr> What are Exam Details ? </vt:lpstr>
      <vt:lpstr>PowerPoint Presentation</vt:lpstr>
      <vt:lpstr>PowerPoint Presentation</vt:lpstr>
      <vt:lpstr>Time Management </vt:lpstr>
      <vt:lpstr>CKAD Exam Resources</vt:lpstr>
      <vt:lpstr>PowerPoint Presentation</vt:lpstr>
      <vt:lpstr>PowerPoint Presentation</vt:lpstr>
      <vt:lpstr>PowerPoint Presentation</vt:lpstr>
      <vt:lpstr>PowerPoint Presentation</vt:lpstr>
      <vt:lpstr>Tips</vt:lpstr>
      <vt:lpstr>PowerPoint Presentation</vt:lpstr>
      <vt:lpstr>PowerPoint Presentation</vt:lpstr>
      <vt:lpstr>Tips cont…</vt:lpstr>
      <vt:lpstr>CKAD Do’s </vt:lpstr>
      <vt:lpstr>CKAD Dont’s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15</cp:revision>
  <dcterms:created xsi:type="dcterms:W3CDTF">2022-10-14T20:04:06Z</dcterms:created>
  <dcterms:modified xsi:type="dcterms:W3CDTF">2022-10-16T05:58:39Z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