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5" r:id="rId9"/>
    <p:sldId id="262" r:id="rId10"/>
    <p:sldId id="264" r:id="rId11"/>
    <p:sldId id="263" r:id="rId12"/>
    <p:sldId id="275" r:id="rId13"/>
    <p:sldId id="287" r:id="rId14"/>
    <p:sldId id="266" r:id="rId15"/>
    <p:sldId id="276" r:id="rId16"/>
    <p:sldId id="277" r:id="rId17"/>
    <p:sldId id="278" r:id="rId18"/>
    <p:sldId id="323" r:id="rId19"/>
    <p:sldId id="279" r:id="rId20"/>
    <p:sldId id="280" r:id="rId21"/>
    <p:sldId id="288" r:id="rId22"/>
    <p:sldId id="281" r:id="rId23"/>
    <p:sldId id="282" r:id="rId24"/>
    <p:sldId id="283" r:id="rId25"/>
    <p:sldId id="284" r:id="rId26"/>
    <p:sldId id="267" r:id="rId27"/>
    <p:sldId id="285" r:id="rId28"/>
    <p:sldId id="322" r:id="rId29"/>
    <p:sldId id="290" r:id="rId30"/>
    <p:sldId id="291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71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298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wordpress PPT template 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2417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4FC3547-FFE7-4F09-AAE4-BF1057E995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>
        <p:tmplLst>
          <p:tmpl>
            <p:tnLst>
              <p:par>
                <p:cTn presetID="53" presetClass="entr" presetSubtype="0" fill="hold" nodeType="after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DB91-D15D-4336-BDEA-1855D05F4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9779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3038"/>
            <a:ext cx="2057400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3038"/>
            <a:ext cx="6019800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F9FC3-54FC-4460-A137-812023E6B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95898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8B0-B2D4-4AA6-B73C-30D0DDF8F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1114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FE21-332A-43AB-99DE-92F6B4B37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4586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50123-92D8-48DD-9FB9-F620E6047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3225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8810F-2CD2-437B-AE87-63CA3948ED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712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29872-50D4-4814-AB40-83E8F887C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28050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2F44B-53CF-49F5-8682-31DBDF4230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1125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4C3A6-A796-4B85-A55A-E9544E622B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487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A34EC-0905-4594-84AB-8B0688DAC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9649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wordpress PPT template slid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73038"/>
            <a:ext cx="713898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45225"/>
            <a:ext cx="1341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2FC61E-3008-45F3-8B4D-A4F6C11698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en.wikipedia.org/wiki/Nutch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609600"/>
            <a:ext cx="6248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00B050"/>
                </a:solidFill>
                <a:latin typeface="Cambria" pitchFamily="18" charset="0"/>
              </a:rPr>
              <a:t>Hadoop</a:t>
            </a:r>
            <a:r>
              <a:rPr lang="en-US" b="1" dirty="0" smtClean="0">
                <a:solidFill>
                  <a:srgbClr val="00B050"/>
                </a:solidFill>
                <a:latin typeface="Cambria" pitchFamily="18" charset="0"/>
              </a:rPr>
              <a:t>, a distributed framework for Big Data</a:t>
            </a:r>
            <a:endParaRPr lang="en-US" b="1" dirty="0">
              <a:solidFill>
                <a:srgbClr val="00B050"/>
              </a:solidFill>
              <a:latin typeface="Cambria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1"/>
            <a:ext cx="6400800" cy="761999"/>
          </a:xfrm>
        </p:spPr>
        <p:txBody>
          <a:bodyPr/>
          <a:lstStyle/>
          <a:p>
            <a:pPr algn="l"/>
            <a:r>
              <a:rPr lang="en-US" sz="1800" b="1" dirty="0" smtClean="0"/>
              <a:t>Class: </a:t>
            </a:r>
            <a:r>
              <a:rPr lang="en-US" sz="1800" dirty="0" smtClean="0"/>
              <a:t>CS 237 </a:t>
            </a:r>
            <a:r>
              <a:rPr lang="en-US" sz="1800" dirty="0">
                <a:solidFill>
                  <a:schemeClr val="tx1"/>
                </a:solidFill>
              </a:rPr>
              <a:t>Distributed Systems </a:t>
            </a:r>
            <a:r>
              <a:rPr lang="en-US" sz="1800" dirty="0" smtClean="0">
                <a:solidFill>
                  <a:schemeClr val="tx1"/>
                </a:solidFill>
              </a:rPr>
              <a:t>Middleware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Instructor: </a:t>
            </a:r>
            <a:r>
              <a:rPr lang="en-US" sz="1800" dirty="0" err="1">
                <a:solidFill>
                  <a:schemeClr val="tx1"/>
                </a:solidFill>
              </a:rPr>
              <a:t>Nalini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Venkatasubramanian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4038600"/>
            <a:ext cx="3558745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5943600"/>
            <a:ext cx="3429000" cy="8756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What is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066800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/>
              <a:t>Hadoop</a:t>
            </a:r>
            <a:r>
              <a:rPr lang="en-US" b="1" u="sng" dirty="0"/>
              <a:t>: 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open-source software framework that supports data-intensive distributed applications, licensed under the Apache v2 </a:t>
            </a:r>
            <a:r>
              <a:rPr lang="en-US" dirty="0" smtClean="0"/>
              <a:t>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Goals / Requirements: </a:t>
            </a:r>
            <a:endParaRPr lang="en-US" b="1" u="sng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</a:t>
            </a:r>
            <a:r>
              <a:rPr lang="en-US" dirty="0" smtClean="0"/>
              <a:t>(cheap!) hardware with little redundancy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computation rather than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171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Framework Tools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71600"/>
            <a:ext cx="7543800" cy="435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7465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</a:t>
            </a:r>
            <a:r>
              <a:rPr lang="en-US" dirty="0" smtClean="0"/>
              <a:t>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</a:t>
            </a:r>
            <a:r>
              <a:rPr lang="en-US" dirty="0" smtClean="0"/>
              <a:t>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</a:t>
            </a:r>
            <a:r>
              <a:rPr lang="en-US" dirty="0" smtClean="0"/>
              <a:t>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Written in Java, also supports Python and Ruby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0026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7303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www.atlantbh.com/wp-content/uploads/2012/01/Hadoop-Clus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744" y="1371600"/>
            <a:ext cx="7183705" cy="379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0699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 smtClean="0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 smtClean="0"/>
              <a:t>F</a:t>
            </a:r>
            <a:r>
              <a:rPr lang="en-US" dirty="0" err="1" smtClean="0"/>
              <a:t>ile</a:t>
            </a:r>
            <a:r>
              <a:rPr lang="en-US" u="sng" dirty="0" err="1" smtClean="0"/>
              <a:t>s</a:t>
            </a:r>
            <a:r>
              <a:rPr lang="en-US" dirty="0" err="1" smtClean="0"/>
              <a:t>ystem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 smtClean="0"/>
              <a:t>filestreams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</a:t>
            </a:r>
            <a:r>
              <a:rPr lang="en-US" dirty="0" smtClean="0"/>
              <a:t>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 smtClean="0"/>
              <a:t>blocksize</a:t>
            </a:r>
            <a:r>
              <a:rPr lang="en-US" dirty="0" smtClean="0"/>
              <a:t> </a:t>
            </a:r>
            <a:r>
              <a:rPr lang="en-US" dirty="0"/>
              <a:t>(64MB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482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NameNode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5222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DataNode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</a:t>
            </a:r>
            <a:r>
              <a:rPr lang="en-US" dirty="0" smtClean="0"/>
              <a:t>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</a:t>
            </a:r>
            <a:r>
              <a:rPr lang="en-US" dirty="0" smtClean="0"/>
              <a:t>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xmlns="" val="3209900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Architecture: </a:t>
            </a:r>
            <a:r>
              <a:rPr lang="en-US" dirty="0" err="1" smtClean="0">
                <a:latin typeface="Cambria" pitchFamily="18" charset="0"/>
              </a:rPr>
              <a:t>MapReduce</a:t>
            </a:r>
            <a:r>
              <a:rPr lang="en-US" dirty="0" smtClean="0">
                <a:latin typeface="Cambria" pitchFamily="18" charset="0"/>
              </a:rPr>
              <a:t> Engine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" y="1264920"/>
            <a:ext cx="75895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394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5898" cy="348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</a:t>
            </a:r>
            <a:r>
              <a:rPr lang="en-US" b="1" u="sng" dirty="0" smtClean="0"/>
              <a:t>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</a:t>
            </a:r>
            <a:r>
              <a:rPr lang="en-US" dirty="0" smtClean="0"/>
              <a:t>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xmlns="" val="2918238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Introduction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Introduction: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Hadoop’s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history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advantages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Architecture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detail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pPr>
              <a:buAutoNum type="arabicPeriod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Hadoop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industry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ambria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software packages besides </a:t>
            </a:r>
            <a:r>
              <a:rPr lang="en-US" dirty="0" err="1" smtClean="0"/>
              <a:t>Hadoop's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platform make use of HDFS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973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 smtClean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Yahoo!’s Search </a:t>
            </a:r>
            <a:r>
              <a:rPr lang="en-US" dirty="0" err="1" smtClean="0"/>
              <a:t>Webmap</a:t>
            </a:r>
            <a:r>
              <a:rPr lang="en-US" dirty="0" smtClean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FB’s </a:t>
            </a:r>
            <a:r>
              <a:rPr lang="en-US" dirty="0" err="1" smtClean="0"/>
              <a:t>Hadoop</a:t>
            </a:r>
            <a:r>
              <a:rPr lang="en-US" dirty="0" smtClean="0"/>
              <a:t> cluster hosts 100+ PB of data (July, 2012) &amp; growing at ½ PB/day (Nov,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245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436674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Security (search for uncommon patterns)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Three main applications of </a:t>
            </a:r>
            <a:r>
              <a:rPr lang="en-US" b="1" u="sng" dirty="0" err="1" smtClean="0"/>
              <a:t>Hadoop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1458128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16764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Non-</a:t>
            </a:r>
            <a:r>
              <a:rPr lang="en-US" dirty="0" err="1" smtClean="0"/>
              <a:t>realtime</a:t>
            </a:r>
            <a:r>
              <a:rPr lang="en-US" dirty="0" smtClean="0"/>
              <a:t> large dataset computing: 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Using </a:t>
            </a: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 running on EC2 / S3, converted 4TB of TIFFs into 11 million PDF articles in 24 </a:t>
            </a:r>
            <a:r>
              <a:rPr lang="en-US" dirty="0" err="1" smtClean="0"/>
              <a:t>hrs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5252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Wild: Facebook Messages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1676400"/>
            <a:ext cx="464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Stringent latency &amp; uptime requirements</a:t>
            </a:r>
          </a:p>
        </p:txBody>
      </p:sp>
      <p:pic>
        <p:nvPicPr>
          <p:cNvPr id="1026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9630" b="12033"/>
          <a:stretch/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5683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95900" y="1219200"/>
            <a:ext cx="37737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97306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1371600"/>
            <a:ext cx="7277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</a:t>
            </a:r>
            <a:r>
              <a:rPr lang="en-US" dirty="0" smtClean="0"/>
              <a:t>throughput… BIG problem for messaging!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  <p:extLst>
      <p:ext uri="{BB962C8B-B14F-4D97-AF65-F5344CB8AC3E}">
        <p14:creationId xmlns:p14="http://schemas.microsoft.com/office/powerpoint/2010/main" xmlns="" val="941691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1295400"/>
            <a:ext cx="727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HBase</a:t>
            </a:r>
            <a:r>
              <a:rPr lang="en-US" dirty="0" smtClean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Improve &amp; adapt HDFS and </a:t>
            </a:r>
            <a:r>
              <a:rPr lang="en-US" dirty="0" err="1" smtClean="0"/>
              <a:t>HBase</a:t>
            </a:r>
            <a:r>
              <a:rPr lang="en-US" dirty="0" smtClean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Major concern was availability: </a:t>
            </a:r>
            <a:r>
              <a:rPr lang="en-US" dirty="0" err="1" smtClean="0"/>
              <a:t>NameNode</a:t>
            </a:r>
            <a:r>
              <a:rPr lang="en-US" dirty="0" smtClean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Proprietary “</a:t>
            </a:r>
            <a:r>
              <a:rPr lang="en-US" dirty="0" err="1" smtClean="0"/>
              <a:t>AvatarNode</a:t>
            </a:r>
            <a:r>
              <a:rPr lang="en-US" dirty="0" smtClean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Performance improvements for </a:t>
            </a:r>
            <a:r>
              <a:rPr lang="en-US" dirty="0" err="1" smtClean="0"/>
              <a:t>realtime</a:t>
            </a:r>
            <a:r>
              <a:rPr lang="en-US" dirty="0" smtClean="0"/>
              <a:t> workload: RPC timeout. Rather fail fast and try a different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0296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Open Data Format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err="1" smtClean="0"/>
              <a:t>Queryable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010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computing 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907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943600"/>
          </a:xfrm>
        </p:spPr>
        <p:txBody>
          <a:bodyPr/>
          <a:lstStyle/>
          <a:p>
            <a:r>
              <a:rPr lang="en-US" sz="2800" dirty="0" smtClean="0"/>
              <a:t>Need to process Multi Petabyte Datasets</a:t>
            </a:r>
          </a:p>
          <a:p>
            <a:r>
              <a:rPr lang="en-US" sz="2800" dirty="0" smtClean="0"/>
              <a:t>Data may not have strict schema</a:t>
            </a:r>
          </a:p>
          <a:p>
            <a:r>
              <a:rPr lang="en-US" sz="2800" dirty="0" smtClean="0"/>
              <a:t>Expensive to build reliability in each application</a:t>
            </a:r>
          </a:p>
          <a:p>
            <a:r>
              <a:rPr lang="en-US" sz="2800" dirty="0" smtClean="0"/>
              <a:t>Nodes fails everyday</a:t>
            </a:r>
          </a:p>
          <a:p>
            <a:r>
              <a:rPr lang="en-US" sz="2800" dirty="0" smtClean="0"/>
              <a:t>Need common </a:t>
            </a:r>
            <a:r>
              <a:rPr lang="en-US" sz="2800" dirty="0" smtClean="0"/>
              <a:t>infrastructure</a:t>
            </a:r>
          </a:p>
          <a:p>
            <a:r>
              <a:rPr lang="en-US" sz="2800" dirty="0" smtClean="0"/>
              <a:t>Very Large Distributed File System</a:t>
            </a:r>
          </a:p>
          <a:p>
            <a:r>
              <a:rPr lang="en-US" sz="2800" dirty="0" smtClean="0"/>
              <a:t>Assumes Commodity Hardware</a:t>
            </a:r>
          </a:p>
          <a:p>
            <a:r>
              <a:rPr lang="en-US" sz="2800" dirty="0" smtClean="0"/>
              <a:t>Optimized for Batch Processing</a:t>
            </a:r>
          </a:p>
          <a:p>
            <a:r>
              <a:rPr lang="en-US" sz="2800" dirty="0" smtClean="0"/>
              <a:t>Runs on heterogeneous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46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A Block Sever</a:t>
            </a:r>
          </a:p>
          <a:p>
            <a:pPr lvl="1"/>
            <a:r>
              <a:rPr lang="en-US" sz="2900" dirty="0" smtClean="0"/>
              <a:t>Stores data in local file system</a:t>
            </a:r>
          </a:p>
          <a:p>
            <a:pPr lvl="1"/>
            <a:r>
              <a:rPr lang="en-US" sz="2900" dirty="0" smtClean="0"/>
              <a:t>Stores meta-data of a block - checksum</a:t>
            </a:r>
          </a:p>
          <a:p>
            <a:pPr lvl="1"/>
            <a:r>
              <a:rPr lang="en-US" sz="2900" dirty="0" smtClean="0"/>
              <a:t>Serves data and meta-data to clients</a:t>
            </a:r>
          </a:p>
          <a:p>
            <a:r>
              <a:rPr lang="en-US" sz="3200" dirty="0" smtClean="0"/>
              <a:t>Block Report</a:t>
            </a:r>
          </a:p>
          <a:p>
            <a:pPr lvl="1"/>
            <a:r>
              <a:rPr lang="en-US" sz="2900" dirty="0" smtClean="0"/>
              <a:t>Periodically sends a report of all existing blocks to </a:t>
            </a:r>
            <a:r>
              <a:rPr lang="en-US" sz="2900" dirty="0" err="1" smtClean="0"/>
              <a:t>NameNode</a:t>
            </a:r>
            <a:endParaRPr lang="en-US" sz="2900" dirty="0" smtClean="0"/>
          </a:p>
          <a:p>
            <a:r>
              <a:rPr lang="en-US" sz="3200" dirty="0" smtClean="0"/>
              <a:t>Facilitate Pipelining of Data</a:t>
            </a:r>
          </a:p>
          <a:p>
            <a:pPr lvl="1"/>
            <a:r>
              <a:rPr lang="en-US" sz="2900" dirty="0" smtClean="0"/>
              <a:t>Forwards data to other specified </a:t>
            </a:r>
            <a:r>
              <a:rPr lang="en-US" sz="2900" dirty="0" err="1" smtClean="0"/>
              <a:t>DataNodes</a:t>
            </a: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0323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Strategy</a:t>
            </a:r>
          </a:p>
          <a:p>
            <a:pPr lvl="1"/>
            <a:r>
              <a:rPr lang="en-US" dirty="0" smtClean="0"/>
              <a:t>One replica on local node</a:t>
            </a:r>
          </a:p>
          <a:p>
            <a:pPr lvl="1"/>
            <a:r>
              <a:rPr lang="en-US" dirty="0" smtClean="0"/>
              <a:t>Second replica on a remote rack</a:t>
            </a:r>
          </a:p>
          <a:p>
            <a:pPr lvl="1"/>
            <a:r>
              <a:rPr lang="en-US" dirty="0" smtClean="0"/>
              <a:t>Third replica on same remote rack</a:t>
            </a:r>
          </a:p>
          <a:p>
            <a:pPr lvl="1"/>
            <a:r>
              <a:rPr lang="en-US" dirty="0" smtClean="0"/>
              <a:t>Additional replicas are randomly placed</a:t>
            </a:r>
          </a:p>
          <a:p>
            <a:r>
              <a:rPr lang="en-US" dirty="0" smtClean="0"/>
              <a:t>Clients read from nearest replica</a:t>
            </a:r>
          </a:p>
        </p:txBody>
      </p:sp>
    </p:spTree>
    <p:extLst>
      <p:ext uri="{BB962C8B-B14F-4D97-AF65-F5344CB8AC3E}">
        <p14:creationId xmlns:p14="http://schemas.microsoft.com/office/powerpoint/2010/main" xmlns="" val="1419867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Checksums to validate data – CRC32</a:t>
            </a:r>
          </a:p>
          <a:p>
            <a:r>
              <a:rPr lang="en-US" dirty="0" smtClean="0"/>
              <a:t>File Creation</a:t>
            </a:r>
          </a:p>
          <a:p>
            <a:pPr lvl="1"/>
            <a:r>
              <a:rPr lang="en-US" dirty="0" smtClean="0"/>
              <a:t>Client computes checksum per 512 byte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stores the checksum</a:t>
            </a:r>
          </a:p>
          <a:p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Client retrieves the data and checksum from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If validation fails, client tries other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68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retrieves a list of </a:t>
            </a:r>
            <a:r>
              <a:rPr lang="en-US" dirty="0" err="1" smtClean="0"/>
              <a:t>DataNodes</a:t>
            </a:r>
            <a:r>
              <a:rPr lang="en-US" dirty="0" smtClean="0"/>
              <a:t> on which to place replicas of a block</a:t>
            </a:r>
          </a:p>
          <a:p>
            <a:r>
              <a:rPr lang="en-US" dirty="0" smtClean="0"/>
              <a:t>Client writes block to the first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 err="1" smtClean="0"/>
              <a:t>DataNode</a:t>
            </a:r>
            <a:r>
              <a:rPr lang="en-US" dirty="0" smtClean="0"/>
              <a:t> forwards the data to the next </a:t>
            </a:r>
            <a:r>
              <a:rPr lang="en-US" dirty="0" err="1" smtClean="0"/>
              <a:t>DataNode</a:t>
            </a:r>
            <a:r>
              <a:rPr lang="en-US" dirty="0" smtClean="0"/>
              <a:t> in the Pipeline</a:t>
            </a:r>
          </a:p>
          <a:p>
            <a:r>
              <a:rPr lang="en-US" dirty="0" smtClean="0"/>
              <a:t>When all replicas are written, the client moves on to write the next block in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8359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  <a:p>
            <a:pPr lvl="1"/>
            <a:r>
              <a:rPr lang="en-US" dirty="0" smtClean="0"/>
              <a:t>Framework for distributed processing of large data sets</a:t>
            </a:r>
          </a:p>
          <a:p>
            <a:pPr lvl="1"/>
            <a:r>
              <a:rPr lang="en-US" dirty="0" smtClean="0"/>
              <a:t>Pluggable user code runs in generic framework</a:t>
            </a:r>
          </a:p>
          <a:p>
            <a:r>
              <a:rPr lang="en-US" dirty="0" smtClean="0"/>
              <a:t>Common design pattern in data processing</a:t>
            </a:r>
          </a:p>
          <a:p>
            <a:pPr lvl="1"/>
            <a:r>
              <a:rPr lang="en-US" dirty="0" smtClean="0"/>
              <a:t>cat *  | </a:t>
            </a:r>
            <a:r>
              <a:rPr lang="en-US" dirty="0" err="1" smtClean="0"/>
              <a:t>grep</a:t>
            </a:r>
            <a:r>
              <a:rPr lang="en-US" dirty="0" smtClean="0"/>
              <a:t> | sort      | </a:t>
            </a:r>
            <a:r>
              <a:rPr lang="en-US" dirty="0" err="1" smtClean="0"/>
              <a:t>uniq</a:t>
            </a:r>
            <a:r>
              <a:rPr lang="en-US" dirty="0" smtClean="0"/>
              <a:t> -c | cat &gt; file</a:t>
            </a:r>
          </a:p>
          <a:p>
            <a:pPr lvl="1"/>
            <a:r>
              <a:rPr lang="en-US" dirty="0" smtClean="0"/>
              <a:t>input | </a:t>
            </a:r>
            <a:r>
              <a:rPr lang="en-US" b="1" dirty="0" smtClean="0"/>
              <a:t>map</a:t>
            </a:r>
            <a:r>
              <a:rPr lang="en-US" dirty="0" smtClean="0"/>
              <a:t> | shuffle | </a:t>
            </a:r>
            <a:r>
              <a:rPr lang="en-US" b="1" dirty="0" smtClean="0"/>
              <a:t>reduce</a:t>
            </a:r>
            <a:r>
              <a:rPr lang="en-US" dirty="0" smtClean="0"/>
              <a:t> |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42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</a:p>
          <a:p>
            <a:r>
              <a:rPr lang="en-US" dirty="0" smtClean="0"/>
              <a:t>Web search indexing</a:t>
            </a:r>
          </a:p>
          <a:p>
            <a:r>
              <a:rPr lang="en-US" dirty="0" smtClean="0"/>
              <a:t>Ad-hoc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90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Component</a:t>
            </a:r>
          </a:p>
          <a:p>
            <a:pPr lvl="1"/>
            <a:r>
              <a:rPr lang="en-US" dirty="0" err="1" smtClean="0"/>
              <a:t>JobClient</a:t>
            </a:r>
            <a:endParaRPr lang="en-US" dirty="0" smtClean="0"/>
          </a:p>
          <a:p>
            <a:pPr lvl="1"/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Child</a:t>
            </a:r>
          </a:p>
          <a:p>
            <a:r>
              <a:rPr lang="en-US" dirty="0" smtClean="0"/>
              <a:t>Job Creation/Execution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4037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MapReduce</a:t>
            </a:r>
            <a:r>
              <a:rPr lang="en-US" sz="4000" dirty="0" smtClean="0"/>
              <a:t> Process (</a:t>
            </a:r>
            <a:r>
              <a:rPr lang="en-US" sz="4000" dirty="0" err="1" smtClean="0"/>
              <a:t>org.apache.hadoop.mapred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5966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JobClient</a:t>
            </a:r>
            <a:endParaRPr lang="en-US" dirty="0" smtClean="0"/>
          </a:p>
          <a:p>
            <a:pPr lvl="1"/>
            <a:r>
              <a:rPr lang="en-US" dirty="0" smtClean="0"/>
              <a:t>Submit job</a:t>
            </a:r>
          </a:p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smtClean="0"/>
              <a:t>Manage and schedule job, split job into tasks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Start and monitor the task execution</a:t>
            </a:r>
          </a:p>
          <a:p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process that really execute 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574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 Process Communication</a:t>
            </a:r>
            <a:br>
              <a:rPr lang="en-US" sz="3600" dirty="0" smtClean="0"/>
            </a:br>
            <a:r>
              <a:rPr lang="en-US" sz="3600" dirty="0" smtClean="0"/>
              <a:t>IPC/RPC (</a:t>
            </a:r>
            <a:r>
              <a:rPr lang="en-US" sz="3600" dirty="0" err="1" smtClean="0"/>
              <a:t>org.apache.hadoop.ipc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7332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Protocol</a:t>
            </a:r>
          </a:p>
          <a:p>
            <a:pPr lvl="1"/>
            <a:r>
              <a:rPr lang="en-US" dirty="0" err="1" smtClean="0"/>
              <a:t>JobClient</a:t>
            </a:r>
            <a:r>
              <a:rPr lang="en-US" dirty="0" smtClean="0"/>
              <a:t>  &lt;-------------&gt;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 &lt;------------&gt; </a:t>
            </a:r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TaskTracker</a:t>
            </a:r>
            <a:r>
              <a:rPr lang="en-US" dirty="0" smtClean="0"/>
              <a:t> &lt;-------------&gt; Child</a:t>
            </a:r>
          </a:p>
          <a:p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impliments</a:t>
            </a:r>
            <a:r>
              <a:rPr lang="en-US" dirty="0" smtClean="0"/>
              <a:t> both protocol and works as server in both IPC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 implements the </a:t>
            </a:r>
            <a:r>
              <a:rPr lang="en-US" dirty="0" err="1" smtClean="0"/>
              <a:t>TaskUmbilicalProtocol</a:t>
            </a:r>
            <a:r>
              <a:rPr lang="en-US" dirty="0" smtClean="0"/>
              <a:t>; Child gets task information and reports task status through it.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6378" y="3236128"/>
            <a:ext cx="290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JobSubmissionProtocol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4575" y="3883820"/>
            <a:ext cx="252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InterTrackerProtocol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4366" y="4604443"/>
            <a:ext cx="279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TaskUmbilicalProtocol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98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Brief History of </a:t>
            </a:r>
            <a:r>
              <a:rPr lang="en-US" dirty="0" err="1" smtClean="0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7048" y="1295400"/>
            <a:ext cx="7215188" cy="1600199"/>
          </a:xfrm>
        </p:spPr>
        <p:txBody>
          <a:bodyPr/>
          <a:lstStyle/>
          <a:p>
            <a:r>
              <a:rPr lang="en-US" dirty="0" smtClean="0"/>
              <a:t>Designed to answer the question: </a:t>
            </a:r>
            <a:r>
              <a:rPr lang="en-US" b="1" dirty="0" smtClean="0"/>
              <a:t>“How to process big data with reasonable cost and time?”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092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JobClient.submitJob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Check input and output, e.g. check if the output directory is already existing</a:t>
            </a:r>
          </a:p>
          <a:p>
            <a:pPr lvl="1"/>
            <a:r>
              <a:rPr lang="en-US" dirty="0" err="1" smtClean="0"/>
              <a:t>job.getInputFormat</a:t>
            </a:r>
            <a:r>
              <a:rPr lang="en-US" dirty="0" smtClean="0"/>
              <a:t>().</a:t>
            </a:r>
            <a:r>
              <a:rPr lang="en-US" dirty="0" err="1" smtClean="0"/>
              <a:t>validateInput</a:t>
            </a:r>
            <a:r>
              <a:rPr lang="en-US" dirty="0" smtClean="0"/>
              <a:t>(job);</a:t>
            </a:r>
          </a:p>
          <a:p>
            <a:pPr lvl="1"/>
            <a:r>
              <a:rPr lang="en-US" dirty="0" err="1" smtClean="0"/>
              <a:t>job.getOutputFormat</a:t>
            </a:r>
            <a:r>
              <a:rPr lang="en-US" dirty="0" smtClean="0"/>
              <a:t>().</a:t>
            </a:r>
            <a:r>
              <a:rPr lang="en-US" dirty="0" err="1" smtClean="0"/>
              <a:t>checkOutputSpecs</a:t>
            </a:r>
            <a:r>
              <a:rPr lang="en-US" dirty="0" smtClean="0"/>
              <a:t>(</a:t>
            </a:r>
            <a:r>
              <a:rPr lang="en-US" dirty="0" err="1" smtClean="0"/>
              <a:t>fs</a:t>
            </a:r>
            <a:r>
              <a:rPr lang="en-US" dirty="0" smtClean="0"/>
              <a:t>, job);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InputSplits</a:t>
            </a:r>
            <a:r>
              <a:rPr lang="en-US" dirty="0" smtClean="0"/>
              <a:t>, sort, and write output to HDFS</a:t>
            </a:r>
          </a:p>
          <a:p>
            <a:pPr lvl="1"/>
            <a:r>
              <a:rPr lang="en-US" dirty="0" err="1" smtClean="0"/>
              <a:t>InputSplit</a:t>
            </a:r>
            <a:r>
              <a:rPr lang="en-US" dirty="0" smtClean="0"/>
              <a:t>[] splits = </a:t>
            </a:r>
            <a:r>
              <a:rPr lang="en-US" dirty="0" err="1" smtClean="0"/>
              <a:t>job.getInputFormat</a:t>
            </a:r>
            <a:r>
              <a:rPr lang="en-US" dirty="0" smtClean="0"/>
              <a:t>().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getSplits</a:t>
            </a:r>
            <a:r>
              <a:rPr lang="en-US" dirty="0" smtClean="0"/>
              <a:t>(job, </a:t>
            </a:r>
            <a:r>
              <a:rPr lang="en-US" dirty="0" err="1" smtClean="0"/>
              <a:t>job.getNumMapTasks</a:t>
            </a:r>
            <a:r>
              <a:rPr lang="en-US" dirty="0" smtClean="0"/>
              <a:t>());</a:t>
            </a:r>
          </a:p>
          <a:p>
            <a:pPr lvl="1"/>
            <a:r>
              <a:rPr lang="en-US" dirty="0" err="1" smtClean="0"/>
              <a:t>writeSplitsFile</a:t>
            </a:r>
            <a:r>
              <a:rPr lang="en-US" dirty="0" smtClean="0"/>
              <a:t>(splits, out); // out is $SYSTEMDIR/$JOBID/</a:t>
            </a:r>
            <a:r>
              <a:rPr lang="en-US" dirty="0" err="1" smtClean="0"/>
              <a:t>job.split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14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JobClient.submitJob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jar file and configuration file will be uploaded to HDFS system directory</a:t>
            </a:r>
          </a:p>
          <a:p>
            <a:pPr lvl="1"/>
            <a:r>
              <a:rPr lang="en-US" dirty="0" err="1" smtClean="0"/>
              <a:t>job.write</a:t>
            </a:r>
            <a:r>
              <a:rPr lang="en-US" dirty="0" smtClean="0"/>
              <a:t>(out);  </a:t>
            </a:r>
            <a:r>
              <a:rPr lang="en-US" sz="2000" dirty="0" smtClean="0"/>
              <a:t>// out is $SYSTEMDIR/$JOBID/</a:t>
            </a:r>
            <a:r>
              <a:rPr lang="en-US" sz="2000" dirty="0" err="1" smtClean="0"/>
              <a:t>job.xml</a:t>
            </a:r>
            <a:endParaRPr lang="en-US" sz="2000" dirty="0" smtClean="0"/>
          </a:p>
          <a:p>
            <a:r>
              <a:rPr lang="en-US" dirty="0" err="1" smtClean="0"/>
              <a:t>JobStatus</a:t>
            </a:r>
            <a:r>
              <a:rPr lang="en-US" dirty="0" smtClean="0"/>
              <a:t> status = </a:t>
            </a:r>
            <a:r>
              <a:rPr lang="en-US" dirty="0" err="1" smtClean="0"/>
              <a:t>jobSubmitClient.submitJob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This is an RPC invocation, </a:t>
            </a:r>
            <a:r>
              <a:rPr lang="en-US" dirty="0" err="1" smtClean="0"/>
              <a:t>jobSubmitClient</a:t>
            </a:r>
            <a:r>
              <a:rPr lang="en-US" dirty="0" smtClean="0"/>
              <a:t> is a proxy created in the initialization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6364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initialization on </a:t>
            </a:r>
            <a:r>
              <a:rPr lang="en-US" dirty="0" err="1" smtClean="0"/>
              <a:t>JobTracker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JobTracker.submitJob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) &lt;-- receive RPC invocation request</a:t>
            </a:r>
          </a:p>
          <a:p>
            <a:r>
              <a:rPr lang="en-US" dirty="0" err="1" smtClean="0"/>
              <a:t>JobInProgress</a:t>
            </a:r>
            <a:r>
              <a:rPr lang="en-US" dirty="0" smtClean="0"/>
              <a:t> job = new </a:t>
            </a:r>
            <a:r>
              <a:rPr lang="en-US" dirty="0" err="1" smtClean="0"/>
              <a:t>JobInProgress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this, </a:t>
            </a:r>
            <a:r>
              <a:rPr lang="en-US" dirty="0" err="1" smtClean="0"/>
              <a:t>this.conf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the job into Job Queue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obs.put</a:t>
            </a:r>
            <a:r>
              <a:rPr lang="en-US" dirty="0" smtClean="0"/>
              <a:t>(</a:t>
            </a:r>
            <a:r>
              <a:rPr lang="en-US" dirty="0" err="1" smtClean="0"/>
              <a:t>job.getProfile</a:t>
            </a:r>
            <a:r>
              <a:rPr lang="en-US" dirty="0" smtClean="0"/>
              <a:t>().</a:t>
            </a:r>
            <a:r>
              <a:rPr lang="en-US" dirty="0" err="1" smtClean="0"/>
              <a:t>getJobId</a:t>
            </a:r>
            <a:r>
              <a:rPr lang="en-US" dirty="0" smtClean="0"/>
              <a:t>(), job);</a:t>
            </a:r>
          </a:p>
          <a:p>
            <a:pPr lvl="1"/>
            <a:r>
              <a:rPr lang="en-US" dirty="0" err="1" smtClean="0"/>
              <a:t>jobsByPriority.add</a:t>
            </a:r>
            <a:r>
              <a:rPr lang="en-US" dirty="0" smtClean="0"/>
              <a:t>(job);</a:t>
            </a:r>
          </a:p>
          <a:p>
            <a:pPr lvl="1"/>
            <a:r>
              <a:rPr lang="en-US" dirty="0" err="1" smtClean="0"/>
              <a:t>jobInitQueue.add</a:t>
            </a:r>
            <a:r>
              <a:rPr lang="en-US" dirty="0" smtClean="0"/>
              <a:t>(job);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790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initialization on </a:t>
            </a:r>
            <a:r>
              <a:rPr lang="en-US" dirty="0" err="1"/>
              <a:t>JobTracker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by priority</a:t>
            </a:r>
          </a:p>
          <a:p>
            <a:pPr lvl="1"/>
            <a:r>
              <a:rPr lang="en-US" dirty="0" err="1" smtClean="0"/>
              <a:t>resortPriority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ompare the </a:t>
            </a:r>
            <a:r>
              <a:rPr lang="en-US" dirty="0" err="1" smtClean="0"/>
              <a:t>JobPrioity</a:t>
            </a:r>
            <a:r>
              <a:rPr lang="en-US" dirty="0" smtClean="0"/>
              <a:t> first, then compare the </a:t>
            </a:r>
            <a:r>
              <a:rPr lang="en-US" dirty="0" err="1" smtClean="0"/>
              <a:t>JobSubmissionTime</a:t>
            </a:r>
            <a:endParaRPr lang="en-US" dirty="0" smtClean="0"/>
          </a:p>
          <a:p>
            <a:r>
              <a:rPr lang="en-US" dirty="0" smtClean="0"/>
              <a:t>Wake </a:t>
            </a:r>
            <a:r>
              <a:rPr lang="en-US" dirty="0" err="1" smtClean="0"/>
              <a:t>JobInitThread</a:t>
            </a:r>
            <a:endParaRPr lang="en-US" dirty="0" smtClean="0"/>
          </a:p>
          <a:p>
            <a:pPr lvl="1"/>
            <a:r>
              <a:rPr lang="en-US" dirty="0" err="1" smtClean="0"/>
              <a:t>jobInitQueue.notifyall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ob = </a:t>
            </a:r>
            <a:r>
              <a:rPr lang="en-US" dirty="0" err="1" smtClean="0"/>
              <a:t>jobInitQueue.remove</a:t>
            </a:r>
            <a:r>
              <a:rPr lang="en-US" dirty="0" smtClean="0"/>
              <a:t>(0);</a:t>
            </a:r>
          </a:p>
          <a:p>
            <a:pPr lvl="1"/>
            <a:r>
              <a:rPr lang="en-US" dirty="0" err="1" smtClean="0"/>
              <a:t>job.initTasks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740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JobInProgress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JobInProgress</a:t>
            </a:r>
            <a:r>
              <a:rPr lang="en-US" dirty="0" smtClean="0"/>
              <a:t>(String 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JobTracker</a:t>
            </a:r>
            <a:r>
              <a:rPr lang="en-US" dirty="0" smtClean="0"/>
              <a:t>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JobConf</a:t>
            </a:r>
            <a:r>
              <a:rPr lang="en-US" dirty="0" smtClean="0"/>
              <a:t> </a:t>
            </a:r>
            <a:r>
              <a:rPr lang="en-US" dirty="0" err="1" smtClean="0"/>
              <a:t>default_conf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JobInProgress.initTasks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 </a:t>
            </a:r>
            <a:r>
              <a:rPr lang="en-US" dirty="0" err="1" smtClean="0"/>
              <a:t>splitFile</a:t>
            </a:r>
            <a:r>
              <a:rPr lang="en-US" dirty="0" smtClean="0"/>
              <a:t> = </a:t>
            </a:r>
            <a:r>
              <a:rPr lang="en-US" dirty="0" err="1" smtClean="0"/>
              <a:t>fs.open</a:t>
            </a:r>
            <a:r>
              <a:rPr lang="en-US" dirty="0" smtClean="0"/>
              <a:t>(new Path(</a:t>
            </a:r>
            <a:r>
              <a:rPr lang="en-US" dirty="0" err="1" smtClean="0"/>
              <a:t>conf.get</a:t>
            </a:r>
            <a:r>
              <a:rPr lang="en-US" dirty="0" smtClean="0"/>
              <a:t>(“</a:t>
            </a:r>
            <a:r>
              <a:rPr lang="en-US" dirty="0" err="1" smtClean="0"/>
              <a:t>mapred.job.split.file</a:t>
            </a:r>
            <a:r>
              <a:rPr lang="en-US" dirty="0" smtClean="0"/>
              <a:t>”)));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en-US" dirty="0" err="1" smtClean="0"/>
              <a:t>mapred.job.split.file</a:t>
            </a:r>
            <a:r>
              <a:rPr lang="en-US" dirty="0" smtClean="0"/>
              <a:t> --&gt; $SYSTEMDIR/$JOBID/</a:t>
            </a:r>
            <a:r>
              <a:rPr lang="en-US" dirty="0" err="1" smtClean="0"/>
              <a:t>job.split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80829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JobInProgress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splits = </a:t>
            </a:r>
            <a:r>
              <a:rPr lang="en-US" dirty="0" err="1" smtClean="0"/>
              <a:t>JobClient.readSplitFile</a:t>
            </a:r>
            <a:r>
              <a:rPr lang="en-US" dirty="0" smtClean="0"/>
              <a:t>(</a:t>
            </a:r>
            <a:r>
              <a:rPr lang="en-US" dirty="0" err="1" smtClean="0"/>
              <a:t>splitFile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numMapTasks</a:t>
            </a:r>
            <a:r>
              <a:rPr lang="en-US" dirty="0" smtClean="0"/>
              <a:t> = </a:t>
            </a:r>
            <a:r>
              <a:rPr lang="en-US" dirty="0" err="1" smtClean="0"/>
              <a:t>splits.length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maps[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TaskInProgress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jobFile</a:t>
            </a:r>
            <a:r>
              <a:rPr lang="en-US" dirty="0" smtClean="0"/>
              <a:t>, splits[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, this,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reduces[</a:t>
            </a:r>
            <a:r>
              <a:rPr lang="en-US" dirty="0" err="1" smtClean="0"/>
              <a:t>i</a:t>
            </a:r>
            <a:r>
              <a:rPr lang="en-US" dirty="0" smtClean="0"/>
              <a:t>] = new </a:t>
            </a:r>
            <a:r>
              <a:rPr lang="en-US" dirty="0" err="1" smtClean="0"/>
              <a:t>TaskInProgress</a:t>
            </a:r>
            <a:r>
              <a:rPr lang="en-US" dirty="0" smtClean="0"/>
              <a:t>(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jobFile</a:t>
            </a:r>
            <a:r>
              <a:rPr lang="en-US" dirty="0" smtClean="0"/>
              <a:t>, splits[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jobtracker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/>
              <a:t>, this,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JobStatus</a:t>
            </a:r>
            <a:r>
              <a:rPr lang="en-US" dirty="0" smtClean="0"/>
              <a:t> --&gt; </a:t>
            </a:r>
            <a:r>
              <a:rPr lang="en-US" dirty="0" err="1" smtClean="0"/>
              <a:t>JobStatus.RUNNING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361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JobTracker</a:t>
            </a:r>
            <a:r>
              <a:rPr lang="en-US" dirty="0" smtClean="0"/>
              <a:t> Task Scheduling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Task </a:t>
            </a:r>
            <a:r>
              <a:rPr lang="en-US" dirty="0" err="1" smtClean="0"/>
              <a:t>getNewTaskForTaskTracker</a:t>
            </a:r>
            <a:r>
              <a:rPr lang="en-US" dirty="0" smtClean="0"/>
              <a:t>(String </a:t>
            </a:r>
            <a:r>
              <a:rPr lang="en-US" dirty="0" err="1" smtClean="0"/>
              <a:t>taskTracker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Compute the maximum tasks that can be running on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maxCurrentMap</a:t>
            </a:r>
            <a:r>
              <a:rPr lang="en-US" dirty="0" smtClean="0"/>
              <a:t> Tasks = </a:t>
            </a:r>
            <a:r>
              <a:rPr lang="en-US" dirty="0" err="1" smtClean="0"/>
              <a:t>tts.getMaxMapTasks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maxMapLoad</a:t>
            </a:r>
            <a:r>
              <a:rPr lang="en-US" dirty="0" smtClean="0"/>
              <a:t> = </a:t>
            </a:r>
            <a:r>
              <a:rPr lang="en-US" dirty="0" err="1" smtClean="0"/>
              <a:t>Math.min</a:t>
            </a:r>
            <a:r>
              <a:rPr lang="en-US" dirty="0" smtClean="0"/>
              <a:t>(</a:t>
            </a:r>
            <a:r>
              <a:rPr lang="en-US" dirty="0" err="1" smtClean="0"/>
              <a:t>maxCurrentMapTasks</a:t>
            </a:r>
            <a:r>
              <a:rPr lang="en-US" dirty="0" smtClean="0"/>
              <a:t>,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Math.ceil</a:t>
            </a:r>
            <a:r>
              <a:rPr lang="en-US" dirty="0" smtClean="0"/>
              <a:t>(double) </a:t>
            </a:r>
            <a:r>
              <a:rPr lang="en-US" dirty="0" err="1" smtClean="0"/>
              <a:t>remainingMapLoad</a:t>
            </a:r>
            <a:r>
              <a:rPr lang="en-US" dirty="0" smtClean="0"/>
              <a:t>/</a:t>
            </a:r>
            <a:r>
              <a:rPr lang="en-US" dirty="0" err="1" smtClean="0"/>
              <a:t>numTaskTrackers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074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JobTracker</a:t>
            </a:r>
            <a:r>
              <a:rPr lang="en-US" dirty="0"/>
              <a:t> Task Scheduling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numMaps</a:t>
            </a:r>
            <a:r>
              <a:rPr lang="en-US" dirty="0" smtClean="0"/>
              <a:t> = </a:t>
            </a:r>
            <a:r>
              <a:rPr lang="en-US" dirty="0" err="1" smtClean="0"/>
              <a:t>tts.countMapTasks</a:t>
            </a:r>
            <a:r>
              <a:rPr lang="en-US" dirty="0" smtClean="0"/>
              <a:t>(); // running tasks number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numMaps</a:t>
            </a:r>
            <a:r>
              <a:rPr lang="en-US" dirty="0" smtClean="0"/>
              <a:t> &lt; </a:t>
            </a:r>
            <a:r>
              <a:rPr lang="en-US" dirty="0" err="1" smtClean="0"/>
              <a:t>maxMapLoad</a:t>
            </a:r>
            <a:r>
              <a:rPr lang="en-US" dirty="0" smtClean="0"/>
              <a:t>, then more tasks can be allocated, then based on priority, pick the first job from the </a:t>
            </a:r>
            <a:r>
              <a:rPr lang="en-US" dirty="0" err="1" smtClean="0"/>
              <a:t>jobsByPriority</a:t>
            </a:r>
            <a:r>
              <a:rPr lang="en-US" dirty="0" smtClean="0"/>
              <a:t> Queue, create a task, and return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Task t = </a:t>
            </a:r>
            <a:r>
              <a:rPr lang="en-US" dirty="0" err="1" smtClean="0"/>
              <a:t>job.obtainNewMapTask</a:t>
            </a:r>
            <a:r>
              <a:rPr lang="en-US" dirty="0" smtClean="0"/>
              <a:t>(</a:t>
            </a:r>
            <a:r>
              <a:rPr lang="en-US" dirty="0" err="1" smtClean="0"/>
              <a:t>tts</a:t>
            </a:r>
            <a:r>
              <a:rPr lang="en-US" dirty="0" smtClean="0"/>
              <a:t>, </a:t>
            </a:r>
            <a:r>
              <a:rPr lang="en-US" dirty="0" err="1" smtClean="0"/>
              <a:t>numTaskTrackers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85047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TaskTracker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initialize()</a:t>
            </a:r>
          </a:p>
          <a:p>
            <a:pPr lvl="1"/>
            <a:r>
              <a:rPr lang="en-US" dirty="0" smtClean="0"/>
              <a:t>Remove original local directory</a:t>
            </a:r>
          </a:p>
          <a:p>
            <a:pPr lvl="1"/>
            <a:r>
              <a:rPr lang="en-US" dirty="0" smtClean="0"/>
              <a:t>RPC initialization</a:t>
            </a:r>
          </a:p>
          <a:p>
            <a:pPr lvl="2"/>
            <a:r>
              <a:rPr lang="en-US" dirty="0" err="1" smtClean="0"/>
              <a:t>TaskReportServer</a:t>
            </a:r>
            <a:r>
              <a:rPr lang="en-US" dirty="0" smtClean="0"/>
              <a:t> = </a:t>
            </a:r>
            <a:r>
              <a:rPr lang="en-US" dirty="0" err="1" smtClean="0"/>
              <a:t>RPC.getServer</a:t>
            </a:r>
            <a:r>
              <a:rPr lang="en-US" dirty="0" smtClean="0"/>
              <a:t>(this, </a:t>
            </a:r>
            <a:r>
              <a:rPr lang="en-US" dirty="0" err="1" smtClean="0"/>
              <a:t>bindAddress</a:t>
            </a:r>
            <a:r>
              <a:rPr lang="en-US" dirty="0" smtClean="0"/>
              <a:t>, </a:t>
            </a:r>
            <a:r>
              <a:rPr lang="en-US" dirty="0" err="1" smtClean="0"/>
              <a:t>tmpPort</a:t>
            </a:r>
            <a:r>
              <a:rPr lang="en-US" dirty="0" smtClean="0"/>
              <a:t>, max, false, this, </a:t>
            </a:r>
            <a:r>
              <a:rPr lang="en-US" dirty="0" err="1" smtClean="0"/>
              <a:t>fConf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InterTrackerProtocol</a:t>
            </a:r>
            <a:r>
              <a:rPr lang="en-US" dirty="0" smtClean="0"/>
              <a:t> </a:t>
            </a:r>
            <a:r>
              <a:rPr lang="en-US" dirty="0" err="1" smtClean="0"/>
              <a:t>jobClient</a:t>
            </a:r>
            <a:r>
              <a:rPr lang="en-US" dirty="0" smtClean="0"/>
              <a:t> = (</a:t>
            </a:r>
            <a:r>
              <a:rPr lang="en-US" dirty="0" err="1" smtClean="0"/>
              <a:t>InterTrackerProtocol</a:t>
            </a:r>
            <a:r>
              <a:rPr lang="en-US" dirty="0" smtClean="0"/>
              <a:t>) </a:t>
            </a:r>
            <a:r>
              <a:rPr lang="en-US" dirty="0" err="1" smtClean="0"/>
              <a:t>RPC.waitForProxy</a:t>
            </a:r>
            <a:r>
              <a:rPr lang="en-US" dirty="0" smtClean="0"/>
              <a:t>(</a:t>
            </a:r>
            <a:r>
              <a:rPr lang="en-US" dirty="0" err="1" smtClean="0"/>
              <a:t>InterTrackerProtocol.class</a:t>
            </a:r>
            <a:r>
              <a:rPr lang="en-US" dirty="0" smtClean="0"/>
              <a:t>, </a:t>
            </a:r>
            <a:r>
              <a:rPr lang="en-US" dirty="0" err="1" smtClean="0"/>
              <a:t>InterTrackerProtocol.versionID</a:t>
            </a:r>
            <a:r>
              <a:rPr lang="en-US" dirty="0" smtClean="0"/>
              <a:t>, </a:t>
            </a:r>
            <a:r>
              <a:rPr lang="en-US" dirty="0" err="1" smtClean="0"/>
              <a:t>jobTrackAddr</a:t>
            </a:r>
            <a:r>
              <a:rPr lang="en-US" dirty="0" smtClean="0"/>
              <a:t>, </a:t>
            </a:r>
            <a:r>
              <a:rPr lang="en-US" dirty="0" err="1" smtClean="0"/>
              <a:t>this.fConf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85844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TaskTracker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run();</a:t>
            </a:r>
          </a:p>
          <a:p>
            <a:r>
              <a:rPr lang="en-US" dirty="0" err="1" smtClean="0"/>
              <a:t>offerService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TaskTracker</a:t>
            </a:r>
            <a:r>
              <a:rPr lang="en-US" dirty="0" smtClean="0"/>
              <a:t> talks to </a:t>
            </a:r>
            <a:r>
              <a:rPr lang="en-US" dirty="0" err="1" smtClean="0"/>
              <a:t>JobTracker</a:t>
            </a:r>
            <a:r>
              <a:rPr lang="en-US" dirty="0" smtClean="0"/>
              <a:t> with </a:t>
            </a:r>
            <a:r>
              <a:rPr lang="en-US" dirty="0" err="1" smtClean="0"/>
              <a:t>HeartBeat</a:t>
            </a:r>
            <a:r>
              <a:rPr lang="en-US" dirty="0" smtClean="0"/>
              <a:t> message periodically</a:t>
            </a:r>
          </a:p>
          <a:p>
            <a:pPr lvl="1"/>
            <a:r>
              <a:rPr lang="en-US" dirty="0" err="1" smtClean="0"/>
              <a:t>HeatbeatResponse</a:t>
            </a:r>
            <a:r>
              <a:rPr lang="en-US" dirty="0" smtClean="0"/>
              <a:t> </a:t>
            </a:r>
            <a:r>
              <a:rPr lang="en-US" dirty="0" err="1" smtClean="0"/>
              <a:t>heartbeatResponse</a:t>
            </a:r>
            <a:r>
              <a:rPr lang="en-US" dirty="0" smtClean="0"/>
              <a:t> = </a:t>
            </a:r>
            <a:r>
              <a:rPr lang="en-US" dirty="0" err="1" smtClean="0"/>
              <a:t>transmitHeartBeat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15146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Search engines in 1990s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705" b="53852"/>
          <a:stretch/>
        </p:blipFill>
        <p:spPr>
          <a:xfrm>
            <a:off x="4648200" y="931091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666" r="15294" b="33824"/>
          <a:stretch/>
        </p:blipFill>
        <p:spPr>
          <a:xfrm>
            <a:off x="533401" y="4191000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27548" b="54154"/>
          <a:stretch/>
        </p:blipFill>
        <p:spPr>
          <a:xfrm>
            <a:off x="4648200" y="3429000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0173" y="506146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6533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7019" y="5562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049" b="25399"/>
          <a:stretch/>
        </p:blipFill>
        <p:spPr>
          <a:xfrm>
            <a:off x="553721" y="1295400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750172" y="26670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48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176880" cy="1447800"/>
          </a:xfrm>
        </p:spPr>
        <p:txBody>
          <a:bodyPr/>
          <a:lstStyle/>
          <a:p>
            <a:r>
              <a:rPr lang="en-US" dirty="0" smtClean="0"/>
              <a:t>Run Task on </a:t>
            </a:r>
            <a:r>
              <a:rPr lang="en-US" dirty="0" err="1" smtClean="0"/>
              <a:t>TaskTracker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TaskTracker.localizeJob</a:t>
            </a:r>
            <a:r>
              <a:rPr lang="en-US" dirty="0" smtClean="0"/>
              <a:t>(</a:t>
            </a:r>
            <a:r>
              <a:rPr lang="en-US" dirty="0" err="1" smtClean="0"/>
              <a:t>TaskInProgress</a:t>
            </a:r>
            <a:r>
              <a:rPr lang="en-US" dirty="0" smtClean="0"/>
              <a:t> tip);</a:t>
            </a:r>
          </a:p>
          <a:p>
            <a:r>
              <a:rPr lang="en-US" dirty="0" err="1" smtClean="0"/>
              <a:t>launchTasksForJob</a:t>
            </a:r>
            <a:r>
              <a:rPr lang="en-US" dirty="0" smtClean="0"/>
              <a:t>(tip, new </a:t>
            </a:r>
            <a:r>
              <a:rPr lang="en-US" dirty="0" err="1" smtClean="0"/>
              <a:t>JobConf</a:t>
            </a:r>
            <a:r>
              <a:rPr lang="en-US" dirty="0" smtClean="0"/>
              <a:t>(</a:t>
            </a:r>
            <a:r>
              <a:rPr lang="en-US" dirty="0" err="1" smtClean="0"/>
              <a:t>rjob.jobFile</a:t>
            </a:r>
            <a:r>
              <a:rPr lang="en-US" dirty="0" smtClean="0"/>
              <a:t>));</a:t>
            </a:r>
          </a:p>
          <a:p>
            <a:pPr lvl="1"/>
            <a:r>
              <a:rPr lang="en-US" dirty="0" err="1" smtClean="0"/>
              <a:t>tip.launchTask</a:t>
            </a:r>
            <a:r>
              <a:rPr lang="en-US" dirty="0" smtClean="0"/>
              <a:t>(); // </a:t>
            </a:r>
            <a:r>
              <a:rPr lang="en-US" dirty="0" err="1" smtClean="0"/>
              <a:t>TaskTracker.TaskInProgress</a:t>
            </a:r>
            <a:endParaRPr lang="en-US" dirty="0" smtClean="0"/>
          </a:p>
          <a:p>
            <a:pPr lvl="1"/>
            <a:r>
              <a:rPr lang="en-US" dirty="0" err="1" smtClean="0"/>
              <a:t>tip.localizeTask</a:t>
            </a:r>
            <a:r>
              <a:rPr lang="en-US" dirty="0" smtClean="0"/>
              <a:t>(task); // create folder, symbol link</a:t>
            </a:r>
          </a:p>
          <a:p>
            <a:pPr lvl="1"/>
            <a:r>
              <a:rPr lang="en-US" dirty="0" smtClean="0"/>
              <a:t>runner = </a:t>
            </a:r>
            <a:r>
              <a:rPr lang="en-US" dirty="0" err="1" smtClean="0"/>
              <a:t>task.createRunner</a:t>
            </a:r>
            <a:r>
              <a:rPr lang="en-US" dirty="0" smtClean="0"/>
              <a:t>(</a:t>
            </a:r>
            <a:r>
              <a:rPr lang="en-US" dirty="0" err="1" smtClean="0"/>
              <a:t>TaskTracker.this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runner.start</a:t>
            </a:r>
            <a:r>
              <a:rPr lang="en-US" dirty="0" smtClean="0"/>
              <a:t>(); // start </a:t>
            </a:r>
            <a:r>
              <a:rPr lang="en-US" dirty="0" err="1" smtClean="0"/>
              <a:t>TaskRunner</a:t>
            </a:r>
            <a:r>
              <a:rPr lang="en-US" dirty="0" smtClean="0"/>
              <a:t>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24435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217846" cy="1447800"/>
          </a:xfrm>
        </p:spPr>
        <p:txBody>
          <a:bodyPr/>
          <a:lstStyle/>
          <a:p>
            <a:r>
              <a:rPr lang="en-US" dirty="0"/>
              <a:t>Run Task on </a:t>
            </a:r>
            <a:r>
              <a:rPr lang="en-US" dirty="0" err="1"/>
              <a:t>TaskTracker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TaskRunner.run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Configure child process’ </a:t>
            </a:r>
            <a:r>
              <a:rPr lang="en-US" dirty="0" err="1" smtClean="0"/>
              <a:t>jvm</a:t>
            </a:r>
            <a:r>
              <a:rPr lang="en-US" dirty="0" smtClean="0"/>
              <a:t> parameters, i.e. </a:t>
            </a:r>
            <a:r>
              <a:rPr lang="en-US" dirty="0" err="1" smtClean="0"/>
              <a:t>classpath</a:t>
            </a:r>
            <a:r>
              <a:rPr lang="en-US" dirty="0" smtClean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taskReportServer’s</a:t>
            </a:r>
            <a:r>
              <a:rPr lang="en-US" dirty="0" smtClean="0"/>
              <a:t> address &amp; port</a:t>
            </a:r>
          </a:p>
          <a:p>
            <a:pPr lvl="1"/>
            <a:r>
              <a:rPr lang="en-US" dirty="0" smtClean="0"/>
              <a:t>Start Child Process</a:t>
            </a:r>
          </a:p>
          <a:p>
            <a:pPr lvl="2"/>
            <a:r>
              <a:rPr lang="en-US" dirty="0" err="1" smtClean="0"/>
              <a:t>runChild</a:t>
            </a:r>
            <a:r>
              <a:rPr lang="en-US" dirty="0" smtClean="0"/>
              <a:t>(</a:t>
            </a:r>
            <a:r>
              <a:rPr lang="en-US" dirty="0" err="1" smtClean="0"/>
              <a:t>wrappedCommand</a:t>
            </a:r>
            <a:r>
              <a:rPr lang="en-US" dirty="0" smtClean="0"/>
              <a:t>, </a:t>
            </a:r>
            <a:r>
              <a:rPr lang="en-US" dirty="0" err="1" smtClean="0"/>
              <a:t>workDir</a:t>
            </a:r>
            <a:r>
              <a:rPr lang="en-US" dirty="0" smtClean="0"/>
              <a:t>, 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090524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Child.main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RPC Proxy, and execute RPC invocation</a:t>
            </a:r>
          </a:p>
          <a:p>
            <a:pPr lvl="1"/>
            <a:r>
              <a:rPr lang="en-US" dirty="0" err="1" smtClean="0"/>
              <a:t>TaskUmbilicalProtocol</a:t>
            </a:r>
            <a:r>
              <a:rPr lang="en-US" dirty="0" smtClean="0"/>
              <a:t> umbilical = (</a:t>
            </a:r>
            <a:r>
              <a:rPr lang="en-US" dirty="0" err="1" smtClean="0"/>
              <a:t>TaskUmbilicalProtocol</a:t>
            </a:r>
            <a:r>
              <a:rPr lang="en-US" dirty="0" smtClean="0"/>
              <a:t>) </a:t>
            </a:r>
            <a:r>
              <a:rPr lang="en-US" dirty="0" err="1" smtClean="0"/>
              <a:t>RPC.getProxy</a:t>
            </a:r>
            <a:r>
              <a:rPr lang="en-US" dirty="0" smtClean="0"/>
              <a:t>(</a:t>
            </a:r>
            <a:r>
              <a:rPr lang="en-US" dirty="0" err="1" smtClean="0"/>
              <a:t>TaskUmbilicalProtocol.class</a:t>
            </a:r>
            <a:r>
              <a:rPr lang="en-US" dirty="0" smtClean="0"/>
              <a:t>, </a:t>
            </a:r>
            <a:r>
              <a:rPr lang="en-US" dirty="0" err="1" smtClean="0"/>
              <a:t>TaskUmbilicalProtocol.versionID</a:t>
            </a:r>
            <a:r>
              <a:rPr lang="en-US" dirty="0" smtClean="0"/>
              <a:t>, address, </a:t>
            </a:r>
            <a:r>
              <a:rPr lang="en-US" dirty="0" err="1" smtClean="0"/>
              <a:t>defaultConf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Task task = </a:t>
            </a:r>
            <a:r>
              <a:rPr lang="en-US" dirty="0" err="1" smtClean="0"/>
              <a:t>umbilical.getTask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task.run</a:t>
            </a:r>
            <a:r>
              <a:rPr lang="en-US" dirty="0" smtClean="0"/>
              <a:t>(); // </a:t>
            </a:r>
            <a:r>
              <a:rPr lang="en-US" dirty="0" err="1" smtClean="0"/>
              <a:t>mapTask</a:t>
            </a:r>
            <a:r>
              <a:rPr lang="en-US" dirty="0" smtClean="0"/>
              <a:t> / </a:t>
            </a:r>
            <a:r>
              <a:rPr lang="en-US" dirty="0" err="1" smtClean="0"/>
              <a:t>reduceTask.run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2432502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Job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ask.done</a:t>
            </a:r>
            <a:r>
              <a:rPr lang="en-US" dirty="0" smtClean="0"/>
              <a:t>(</a:t>
            </a:r>
            <a:r>
              <a:rPr lang="en-US" dirty="0" err="1" smtClean="0"/>
              <a:t>umilical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RPC call: </a:t>
            </a:r>
            <a:r>
              <a:rPr lang="en-US" dirty="0" err="1" smtClean="0"/>
              <a:t>umbilical.done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shouldBePromoted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TaskTracker</a:t>
            </a:r>
            <a:endParaRPr lang="en-US" dirty="0" smtClean="0"/>
          </a:p>
          <a:p>
            <a:pPr lvl="1"/>
            <a:r>
              <a:rPr lang="en-US" dirty="0" smtClean="0"/>
              <a:t>done(</a:t>
            </a:r>
            <a:r>
              <a:rPr lang="en-US" dirty="0" err="1" smtClean="0"/>
              <a:t>taskId</a:t>
            </a:r>
            <a:r>
              <a:rPr lang="en-US" dirty="0" smtClean="0"/>
              <a:t>, </a:t>
            </a:r>
            <a:r>
              <a:rPr lang="en-US" dirty="0" err="1" smtClean="0"/>
              <a:t>shouldPromote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TaskInProgress</a:t>
            </a:r>
            <a:r>
              <a:rPr lang="en-US" dirty="0" smtClean="0"/>
              <a:t> tip = </a:t>
            </a:r>
            <a:r>
              <a:rPr lang="en-US" dirty="0" err="1" smtClean="0"/>
              <a:t>tasks.get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/>
              <a:t>t</a:t>
            </a:r>
            <a:r>
              <a:rPr lang="en-US" dirty="0" err="1" smtClean="0"/>
              <a:t>ip.reportDone</a:t>
            </a:r>
            <a:r>
              <a:rPr lang="en-US" dirty="0" smtClean="0"/>
              <a:t>(</a:t>
            </a:r>
            <a:r>
              <a:rPr lang="en-US" dirty="0" err="1" smtClean="0"/>
              <a:t>shouldPromote</a:t>
            </a:r>
            <a:r>
              <a:rPr lang="en-US" dirty="0" smtClean="0"/>
              <a:t>);</a:t>
            </a:r>
          </a:p>
          <a:p>
            <a:pPr lvl="3"/>
            <a:r>
              <a:rPr lang="en-US" dirty="0" err="1" smtClean="0"/>
              <a:t>taskStatus.setRunState</a:t>
            </a:r>
            <a:r>
              <a:rPr lang="en-US" dirty="0" smtClean="0"/>
              <a:t>(</a:t>
            </a:r>
            <a:r>
              <a:rPr lang="en-US" dirty="0" err="1" smtClean="0"/>
              <a:t>TaskStatus.State.SUCCEEDED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09248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Job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JobTracker</a:t>
            </a:r>
            <a:endParaRPr lang="en-US" dirty="0" smtClean="0"/>
          </a:p>
          <a:p>
            <a:pPr lvl="1"/>
            <a:r>
              <a:rPr lang="en-US" dirty="0" err="1" smtClean="0"/>
              <a:t>TaskStatus</a:t>
            </a:r>
            <a:r>
              <a:rPr lang="en-US" dirty="0" smtClean="0"/>
              <a:t> report: </a:t>
            </a:r>
            <a:r>
              <a:rPr lang="en-US" dirty="0" err="1" smtClean="0"/>
              <a:t>status.getTaskReports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TaskInProgress</a:t>
            </a:r>
            <a:r>
              <a:rPr lang="en-US" dirty="0" smtClean="0"/>
              <a:t> tip = </a:t>
            </a:r>
            <a:r>
              <a:rPr lang="en-US" dirty="0" err="1" smtClean="0"/>
              <a:t>taskidToTIPMap.get</a:t>
            </a:r>
            <a:r>
              <a:rPr lang="en-US" dirty="0" smtClean="0"/>
              <a:t>(</a:t>
            </a:r>
            <a:r>
              <a:rPr lang="en-US" dirty="0" err="1" smtClean="0"/>
              <a:t>taskId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JobInProgress</a:t>
            </a:r>
            <a:r>
              <a:rPr lang="en-US" dirty="0" smtClean="0"/>
              <a:t> update </a:t>
            </a:r>
            <a:r>
              <a:rPr lang="en-US" dirty="0" err="1" smtClean="0"/>
              <a:t>JobStatus</a:t>
            </a:r>
            <a:endParaRPr lang="en-US" dirty="0" smtClean="0"/>
          </a:p>
          <a:p>
            <a:pPr lvl="2"/>
            <a:r>
              <a:rPr lang="en-US" dirty="0" err="1" smtClean="0"/>
              <a:t>tip.getJob</a:t>
            </a:r>
            <a:r>
              <a:rPr lang="en-US" dirty="0" smtClean="0"/>
              <a:t>().</a:t>
            </a:r>
            <a:r>
              <a:rPr lang="en-US" dirty="0" err="1" smtClean="0"/>
              <a:t>updateTaskStatus</a:t>
            </a:r>
            <a:r>
              <a:rPr lang="en-US" dirty="0" smtClean="0"/>
              <a:t>(tip, report, </a:t>
            </a:r>
            <a:r>
              <a:rPr lang="en-US" dirty="0" err="1" smtClean="0"/>
              <a:t>myMetrics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One task of current job is finished</a:t>
            </a:r>
          </a:p>
          <a:p>
            <a:pPr lvl="3"/>
            <a:r>
              <a:rPr lang="en-US" dirty="0" err="1" smtClean="0"/>
              <a:t>completedTask</a:t>
            </a:r>
            <a:r>
              <a:rPr lang="en-US" dirty="0" smtClean="0"/>
              <a:t>(tip, </a:t>
            </a:r>
            <a:r>
              <a:rPr lang="en-US" dirty="0" err="1" smtClean="0"/>
              <a:t>taskStatus</a:t>
            </a:r>
            <a:r>
              <a:rPr lang="en-US" dirty="0" smtClean="0"/>
              <a:t>, metrics);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this.status.getRunState</a:t>
            </a:r>
            <a:r>
              <a:rPr lang="en-US" dirty="0" smtClean="0"/>
              <a:t>() == </a:t>
            </a:r>
            <a:r>
              <a:rPr lang="en-US" dirty="0" err="1" smtClean="0"/>
              <a:t>JobStatus.RUNNING</a:t>
            </a:r>
            <a:r>
              <a:rPr lang="en-US" dirty="0" smtClean="0"/>
              <a:t> &amp;&amp; </a:t>
            </a:r>
            <a:r>
              <a:rPr lang="en-US" dirty="0" err="1" smtClean="0"/>
              <a:t>allDone</a:t>
            </a:r>
            <a:r>
              <a:rPr lang="en-US" dirty="0" smtClean="0"/>
              <a:t>) {</a:t>
            </a:r>
            <a:r>
              <a:rPr lang="en-US" dirty="0" err="1" smtClean="0"/>
              <a:t>this.status.setRunState</a:t>
            </a:r>
            <a:r>
              <a:rPr lang="en-US" dirty="0" smtClean="0"/>
              <a:t>(</a:t>
            </a:r>
            <a:r>
              <a:rPr lang="en-US" dirty="0" err="1" smtClean="0"/>
              <a:t>JobStatus.SUCCEEDED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02519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Count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jar hadoop-0.20.2-examples.jar </a:t>
            </a:r>
            <a:r>
              <a:rPr lang="en-US" dirty="0" err="1"/>
              <a:t>wordcount</a:t>
            </a:r>
            <a:r>
              <a:rPr lang="en-US" dirty="0"/>
              <a:t> </a:t>
            </a:r>
            <a:r>
              <a:rPr lang="en-US" dirty="0" smtClean="0"/>
              <a:t>&lt;input </a:t>
            </a:r>
            <a:r>
              <a:rPr lang="en-US" dirty="0" err="1" smtClean="0"/>
              <a:t>dir</a:t>
            </a:r>
            <a:r>
              <a:rPr lang="en-US" dirty="0" smtClean="0"/>
              <a:t>&gt; &lt;output 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Hive</a:t>
            </a:r>
          </a:p>
          <a:p>
            <a:pPr lvl="1"/>
            <a:r>
              <a:rPr lang="en-US" dirty="0"/>
              <a:t>hive -f </a:t>
            </a:r>
            <a:r>
              <a:rPr lang="en-US" dirty="0" err="1"/>
              <a:t>pagerank.hive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065372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search engines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13" r="4486" b="43237"/>
          <a:stretch/>
        </p:blipFill>
        <p:spPr>
          <a:xfrm>
            <a:off x="1295400" y="1066800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566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Developers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635" t="12286" r="24349" b="37429"/>
          <a:stretch/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3330476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Doug Cutting and </a:t>
            </a:r>
            <a:r>
              <a:rPr lang="en-US" dirty="0"/>
              <a:t> Michael J. </a:t>
            </a:r>
            <a:r>
              <a:rPr lang="en-US" dirty="0" err="1" smtClean="0"/>
              <a:t>Cafarella</a:t>
            </a:r>
            <a:r>
              <a:rPr lang="en-US" dirty="0" smtClean="0"/>
              <a:t> developed </a:t>
            </a:r>
            <a:r>
              <a:rPr lang="en-US" dirty="0" err="1" smtClean="0"/>
              <a:t>Hadoop</a:t>
            </a:r>
            <a:r>
              <a:rPr lang="en-US" dirty="0" smtClean="0"/>
              <a:t> to support </a:t>
            </a:r>
            <a:r>
              <a:rPr lang="en-US" dirty="0"/>
              <a:t>distribution for the </a:t>
            </a:r>
            <a:r>
              <a:rPr lang="en-US" dirty="0" err="1">
                <a:hlinkClick r:id="rId5" tooltip="Nutch"/>
              </a:rPr>
              <a:t>Nutch</a:t>
            </a:r>
            <a:r>
              <a:rPr lang="en-US" dirty="0"/>
              <a:t> search engine </a:t>
            </a:r>
            <a:r>
              <a:rPr lang="en-US" dirty="0" smtClean="0"/>
              <a:t>project.</a:t>
            </a:r>
          </a:p>
          <a:p>
            <a:endParaRPr lang="en-US" dirty="0"/>
          </a:p>
          <a:p>
            <a:r>
              <a:rPr lang="en-US" dirty="0" smtClean="0"/>
              <a:t>The project was funded by Yahoo.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2006</a:t>
            </a:r>
            <a:r>
              <a:rPr lang="en-US" dirty="0" smtClean="0"/>
              <a:t>: Yahoo gave the project to Apache </a:t>
            </a:r>
          </a:p>
          <a:p>
            <a:r>
              <a:rPr lang="en-US" dirty="0" smtClean="0"/>
              <a:t>Software Foundation.</a:t>
            </a:r>
            <a:endParaRPr lang="en-US" dirty="0"/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6599" y="1774162"/>
            <a:ext cx="4419611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01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Origins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2003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2004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04333"/>
            <a:ext cx="2133600" cy="123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2006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7844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t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3513"/>
            <a:ext cx="7696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Some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Milestones 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b="1" dirty="0" smtClean="0"/>
              <a:t>2008 -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Wins Terabyte Sort  Benchmark (</a:t>
            </a:r>
            <a:r>
              <a:rPr lang="en-US" sz="1600" dirty="0" smtClean="0"/>
              <a:t>sorted 1 terabyte of data in 209 seconds, compared to previous record of 297 seconds)</a:t>
            </a:r>
          </a:p>
          <a:p>
            <a:endParaRPr lang="en-US" sz="1600" dirty="0" smtClean="0"/>
          </a:p>
          <a:p>
            <a:r>
              <a:rPr lang="en-US" sz="1600" dirty="0" smtClean="0"/>
              <a:t>2009 - Avro and </a:t>
            </a:r>
            <a:r>
              <a:rPr lang="en-US" sz="1600" dirty="0" err="1" smtClean="0"/>
              <a:t>Chukwa</a:t>
            </a:r>
            <a:r>
              <a:rPr lang="en-US" sz="1600" dirty="0" smtClean="0"/>
              <a:t> became new members of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 family</a:t>
            </a:r>
          </a:p>
          <a:p>
            <a:endParaRPr lang="en-US" sz="1600" dirty="0" smtClean="0"/>
          </a:p>
          <a:p>
            <a:r>
              <a:rPr lang="en-US" sz="1600" dirty="0" smtClean="0"/>
              <a:t>2010 - </a:t>
            </a:r>
            <a:r>
              <a:rPr lang="en-US" sz="1600" dirty="0" err="1" smtClean="0"/>
              <a:t>Hadoop's</a:t>
            </a:r>
            <a:r>
              <a:rPr lang="en-US" sz="1600" dirty="0" smtClean="0"/>
              <a:t>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Hive and Pig subprojects completed, adding more computational power to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</a:t>
            </a:r>
          </a:p>
          <a:p>
            <a:endParaRPr lang="en-US" sz="1600" dirty="0" smtClean="0"/>
          </a:p>
          <a:p>
            <a:r>
              <a:rPr lang="en-US" sz="1600" b="1" dirty="0" smtClean="0"/>
              <a:t>2011 - </a:t>
            </a:r>
            <a:r>
              <a:rPr lang="en-US" sz="1600" b="1" dirty="0" err="1" smtClean="0"/>
              <a:t>ZooKeeper</a:t>
            </a:r>
            <a:r>
              <a:rPr lang="en-US" sz="1600" b="1" dirty="0" smtClean="0"/>
              <a:t> Completed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2013 -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1.1.2 and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2.0.3 alpha.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- </a:t>
            </a:r>
            <a:r>
              <a:rPr lang="en-US" sz="1600" b="1" dirty="0" err="1" smtClean="0"/>
              <a:t>Ambari</a:t>
            </a:r>
            <a:r>
              <a:rPr lang="en-US" sz="1600" b="1" dirty="0" smtClean="0"/>
              <a:t>, Cassandra, Mahout have been added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73834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press-PowerPoint-Template">
  <a:themeElements>
    <a:clrScheme name="Wordpress PowerPoint Template 13">
      <a:dk1>
        <a:srgbClr val="464646"/>
      </a:dk1>
      <a:lt1>
        <a:srgbClr val="FFFFFF"/>
      </a:lt1>
      <a:dk2>
        <a:srgbClr val="FFFFFF"/>
      </a:dk2>
      <a:lt2>
        <a:srgbClr val="13455B"/>
      </a:lt2>
      <a:accent1>
        <a:srgbClr val="E4F2FD"/>
      </a:accent1>
      <a:accent2>
        <a:srgbClr val="2C99C7"/>
      </a:accent2>
      <a:accent3>
        <a:srgbClr val="FFFFFF"/>
      </a:accent3>
      <a:accent4>
        <a:srgbClr val="3A3A3A"/>
      </a:accent4>
      <a:accent5>
        <a:srgbClr val="EFF7FE"/>
      </a:accent5>
      <a:accent6>
        <a:srgbClr val="278AB4"/>
      </a:accent6>
      <a:hlink>
        <a:srgbClr val="21759B"/>
      </a:hlink>
      <a:folHlink>
        <a:srgbClr val="D54E21"/>
      </a:folHlink>
    </a:clrScheme>
    <a:fontScheme name="Wordpress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dpres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dpres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dpress PowerPoint Template 13">
        <a:dk1>
          <a:srgbClr val="464646"/>
        </a:dk1>
        <a:lt1>
          <a:srgbClr val="FFFFFF"/>
        </a:lt1>
        <a:dk2>
          <a:srgbClr val="FFFFFF"/>
        </a:dk2>
        <a:lt2>
          <a:srgbClr val="13455B"/>
        </a:lt2>
        <a:accent1>
          <a:srgbClr val="E4F2FD"/>
        </a:accent1>
        <a:accent2>
          <a:srgbClr val="2C99C7"/>
        </a:accent2>
        <a:accent3>
          <a:srgbClr val="FFFFFF"/>
        </a:accent3>
        <a:accent4>
          <a:srgbClr val="3A3A3A"/>
        </a:accent4>
        <a:accent5>
          <a:srgbClr val="EFF7FE"/>
        </a:accent5>
        <a:accent6>
          <a:srgbClr val="278AB4"/>
        </a:accent6>
        <a:hlink>
          <a:srgbClr val="21759B"/>
        </a:hlink>
        <a:folHlink>
          <a:srgbClr val="D54E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1993</TotalTime>
  <Words>1963</Words>
  <Application>Microsoft Office PowerPoint</Application>
  <PresentationFormat>On-screen Show (4:3)</PresentationFormat>
  <Paragraphs>384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Wordpress-PowerPoint-Template</vt:lpstr>
      <vt:lpstr>Hadoop, a distributed framework for Big Data</vt:lpstr>
      <vt:lpstr>Introduction</vt:lpstr>
      <vt:lpstr>What is Hadoop?</vt:lpstr>
      <vt:lpstr>Brief History of Hadoop</vt:lpstr>
      <vt:lpstr>Search engines in 1990s</vt:lpstr>
      <vt:lpstr>Google search engines</vt:lpstr>
      <vt:lpstr>Hadoop’s Developers</vt:lpstr>
      <vt:lpstr>Google Origins</vt:lpstr>
      <vt:lpstr>Some Hadoop Milestones </vt:lpstr>
      <vt:lpstr>What is Hadoop?</vt:lpstr>
      <vt:lpstr>Hadoop Framework Tools</vt:lpstr>
      <vt:lpstr>Hadoop’s Architecture</vt:lpstr>
      <vt:lpstr>Hadoop’s Architecture</vt:lpstr>
      <vt:lpstr>Hadoop’s Architecture</vt:lpstr>
      <vt:lpstr>Hadoop’s Architecture</vt:lpstr>
      <vt:lpstr>Hadoop’s Architecture</vt:lpstr>
      <vt:lpstr>Hadoop’s Architecture: MapReduce Engine</vt:lpstr>
      <vt:lpstr>Slide 18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Slide 28</vt:lpstr>
      <vt:lpstr>Hadoop Highlights</vt:lpstr>
      <vt:lpstr>Why use Hadoop?</vt:lpstr>
      <vt:lpstr>DataNode</vt:lpstr>
      <vt:lpstr>Block Placement</vt:lpstr>
      <vt:lpstr>Data Correctness</vt:lpstr>
      <vt:lpstr>Data Pipelining</vt:lpstr>
      <vt:lpstr>Hadoop MapReduce</vt:lpstr>
      <vt:lpstr>MapReduce Usage</vt:lpstr>
      <vt:lpstr>Closer Look</vt:lpstr>
      <vt:lpstr>MapReduce Process (org.apache.hadoop.mapred)</vt:lpstr>
      <vt:lpstr>Inter Process Communication IPC/RPC (org.apache.hadoop.ipc)</vt:lpstr>
      <vt:lpstr>JobClient.submitJob - 1</vt:lpstr>
      <vt:lpstr>JobClient.submitJob - 2</vt:lpstr>
      <vt:lpstr>Job initialization on JobTracker - 1</vt:lpstr>
      <vt:lpstr>Job initialization on JobTracker - 2</vt:lpstr>
      <vt:lpstr>JobInProgress - 1</vt:lpstr>
      <vt:lpstr>JobInProgress - 2</vt:lpstr>
      <vt:lpstr>JobTracker Task Scheduling - 1</vt:lpstr>
      <vt:lpstr>JobTracker Task Scheduling - 2</vt:lpstr>
      <vt:lpstr>Start TaskTracker - 1</vt:lpstr>
      <vt:lpstr>Start TaskTracker - 2</vt:lpstr>
      <vt:lpstr>Run Task on TaskTracker - 1</vt:lpstr>
      <vt:lpstr>Run Task on TaskTracker - 2</vt:lpstr>
      <vt:lpstr>Child.main()</vt:lpstr>
      <vt:lpstr>Finish Job - 1</vt:lpstr>
      <vt:lpstr>Finish Job - 2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phuferris</dc:creator>
  <cp:lastModifiedBy>nalini</cp:lastModifiedBy>
  <cp:revision>75</cp:revision>
  <dcterms:created xsi:type="dcterms:W3CDTF">2013-04-19T19:10:00Z</dcterms:created>
  <dcterms:modified xsi:type="dcterms:W3CDTF">2014-05-13T00:49:56Z</dcterms:modified>
</cp:coreProperties>
</file>