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8"/>
  </p:notesMasterIdLst>
  <p:handoutMasterIdLst>
    <p:handoutMasterId r:id="rId19"/>
  </p:handoutMasterIdLst>
  <p:sldIdLst>
    <p:sldId id="1874" r:id="rId6"/>
    <p:sldId id="1876" r:id="rId7"/>
    <p:sldId id="1881" r:id="rId8"/>
    <p:sldId id="1942" r:id="rId9"/>
    <p:sldId id="1879" r:id="rId10"/>
    <p:sldId id="1943" r:id="rId11"/>
    <p:sldId id="1944" r:id="rId12"/>
    <p:sldId id="1945" r:id="rId13"/>
    <p:sldId id="1890" r:id="rId14"/>
    <p:sldId id="1946" r:id="rId15"/>
    <p:sldId id="1947" r:id="rId16"/>
    <p:sldId id="1949"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74"/>
            <p14:sldId id="1876"/>
            <p14:sldId id="1881"/>
            <p14:sldId id="1942"/>
            <p14:sldId id="1879"/>
            <p14:sldId id="1943"/>
            <p14:sldId id="1944"/>
            <p14:sldId id="1945"/>
            <p14:sldId id="1890"/>
            <p14:sldId id="1946"/>
            <p14:sldId id="1947"/>
            <p14:sldId id="1949"/>
          </p14:sldIdLst>
        </p14:section>
        <p14:section name="Dar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8" autoAdjust="0"/>
    <p:restoredTop sz="92133" autoAdjust="0"/>
  </p:normalViewPr>
  <p:slideViewPr>
    <p:cSldViewPr snapToGrid="0">
      <p:cViewPr varScale="1">
        <p:scale>
          <a:sx n="112" d="100"/>
          <a:sy n="112" d="100"/>
        </p:scale>
        <p:origin x="132" y="9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4/6/2022 7:46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4/6/2022 7:46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4/6/2022 7:46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50682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4/6/2022 7:46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00695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4/6/2022 7:46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15050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4/6/2022 7:46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05942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4/6/2022 7:46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777427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a:spLocks noGrp="1"/>
          </p:cNvSpPr>
          <p:nvPr>
            <p:ph type="body" sz="quarter" idx="12"/>
          </p:nvPr>
        </p:nvSpPr>
        <p:spPr>
          <a:xfrm>
            <a:off x="582611" y="4051756"/>
            <a:ext cx="2970863" cy="215444"/>
          </a:xfrm>
        </p:spPr>
        <p:txBody>
          <a:bodyPr/>
          <a:lstStyle/>
          <a:p>
            <a:r>
              <a:rPr lang="en-US" sz="1400" dirty="0"/>
              <a:t> </a:t>
            </a:r>
          </a:p>
        </p:txBody>
      </p:sp>
      <p:pic>
        <p:nvPicPr>
          <p:cNvPr id="11" name="Picture 10" descr="Logo, company name&#10;&#10;Description automatically generated">
            <a:extLst>
              <a:ext uri="{FF2B5EF4-FFF2-40B4-BE49-F238E27FC236}">
                <a16:creationId xmlns:a16="http://schemas.microsoft.com/office/drawing/2014/main" id="{FD704D5F-4CBF-44F6-8DF7-211CAEE9DBA1}"/>
              </a:ext>
            </a:extLst>
          </p:cNvPr>
          <p:cNvPicPr>
            <a:picLocks noChangeAspect="1"/>
          </p:cNvPicPr>
          <p:nvPr/>
        </p:nvPicPr>
        <p:blipFill>
          <a:blip r:embed="rId3"/>
          <a:stretch>
            <a:fillRect/>
          </a:stretch>
        </p:blipFill>
        <p:spPr>
          <a:xfrm>
            <a:off x="1366982" y="258618"/>
            <a:ext cx="8325044" cy="4682837"/>
          </a:xfrm>
          <a:prstGeom prst="rect">
            <a:avLst/>
          </a:prstGeom>
        </p:spPr>
      </p:pic>
    </p:spTree>
    <p:extLst>
      <p:ext uri="{BB962C8B-B14F-4D97-AF65-F5344CB8AC3E}">
        <p14:creationId xmlns:p14="http://schemas.microsoft.com/office/powerpoint/2010/main" val="249649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6DB2FE93-17DE-4E7E-9078-0BB3C9EFAB40}"/>
              </a:ext>
            </a:extLst>
          </p:cNvPr>
          <p:cNvPicPr>
            <a:picLocks noChangeAspect="1"/>
          </p:cNvPicPr>
          <p:nvPr/>
        </p:nvPicPr>
        <p:blipFill>
          <a:blip r:embed="rId2"/>
          <a:stretch>
            <a:fillRect/>
          </a:stretch>
        </p:blipFill>
        <p:spPr>
          <a:xfrm>
            <a:off x="0" y="2042719"/>
            <a:ext cx="12192000" cy="2293997"/>
          </a:xfrm>
          <a:prstGeom prst="rect">
            <a:avLst/>
          </a:prstGeom>
        </p:spPr>
      </p:pic>
    </p:spTree>
    <p:extLst>
      <p:ext uri="{BB962C8B-B14F-4D97-AF65-F5344CB8AC3E}">
        <p14:creationId xmlns:p14="http://schemas.microsoft.com/office/powerpoint/2010/main" val="34201358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48936EEE-73E8-4CA0-AFE2-F957033E6BCF}"/>
              </a:ext>
            </a:extLst>
          </p:cNvPr>
          <p:cNvPicPr>
            <a:picLocks noChangeAspect="1"/>
          </p:cNvPicPr>
          <p:nvPr/>
        </p:nvPicPr>
        <p:blipFill>
          <a:blip r:embed="rId2"/>
          <a:stretch>
            <a:fillRect/>
          </a:stretch>
        </p:blipFill>
        <p:spPr>
          <a:xfrm>
            <a:off x="120650" y="127620"/>
            <a:ext cx="11950700" cy="6602761"/>
          </a:xfrm>
          <a:prstGeom prst="rect">
            <a:avLst/>
          </a:prstGeom>
          <a:noFill/>
        </p:spPr>
      </p:pic>
    </p:spTree>
    <p:extLst>
      <p:ext uri="{BB962C8B-B14F-4D97-AF65-F5344CB8AC3E}">
        <p14:creationId xmlns:p14="http://schemas.microsoft.com/office/powerpoint/2010/main" val="190205325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D2D308-0725-42BE-AB58-35A817C157B5}"/>
              </a:ext>
            </a:extLst>
          </p:cNvPr>
          <p:cNvSpPr/>
          <p:nvPr/>
        </p:nvSpPr>
        <p:spPr>
          <a:xfrm>
            <a:off x="2884566" y="2061988"/>
            <a:ext cx="664015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Let’s move to Demo</a:t>
            </a:r>
          </a:p>
        </p:txBody>
      </p:sp>
    </p:spTree>
    <p:extLst>
      <p:ext uri="{BB962C8B-B14F-4D97-AF65-F5344CB8AC3E}">
        <p14:creationId xmlns:p14="http://schemas.microsoft.com/office/powerpoint/2010/main" val="13648836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gn="l"/>
            <a:r>
              <a:rPr lang="en-IN" i="0" dirty="0">
                <a:solidFill>
                  <a:srgbClr val="171717"/>
                </a:solidFill>
                <a:effectLst/>
              </a:rPr>
              <a:t>What is Azure?</a:t>
            </a:r>
          </a:p>
        </p:txBody>
      </p:sp>
      <p:sp>
        <p:nvSpPr>
          <p:cNvPr id="6" name="Text Placeholder 5"/>
          <p:cNvSpPr>
            <a:spLocks noGrp="1"/>
          </p:cNvSpPr>
          <p:nvPr>
            <p:ph type="body" sz="quarter" idx="10"/>
          </p:nvPr>
        </p:nvSpPr>
        <p:spPr>
          <a:xfrm>
            <a:off x="586390" y="1434370"/>
            <a:ext cx="11018520" cy="2134880"/>
          </a:xfrm>
        </p:spPr>
        <p:txBody>
          <a:bodyPr/>
          <a:lstStyle/>
          <a:p>
            <a:pPr marL="342900" indent="-342900" algn="l">
              <a:lnSpc>
                <a:spcPct val="150000"/>
              </a:lnSpc>
              <a:buFont typeface="Arial" panose="020B0604020202020204" pitchFamily="34" charset="0"/>
              <a:buChar char="•"/>
            </a:pPr>
            <a:r>
              <a:rPr lang="en-US" sz="3200" b="0" i="0" dirty="0">
                <a:solidFill>
                  <a:srgbClr val="171717"/>
                </a:solidFill>
                <a:effectLst/>
                <a:latin typeface="Segoe UI" panose="020B0502040204020203" pitchFamily="34" charset="0"/>
              </a:rPr>
              <a:t>Cloud Computing Platform</a:t>
            </a:r>
          </a:p>
          <a:p>
            <a:pPr marL="342900" indent="-342900" algn="l">
              <a:lnSpc>
                <a:spcPct val="150000"/>
              </a:lnSpc>
              <a:buFont typeface="Arial" panose="020B0604020202020204" pitchFamily="34" charset="0"/>
              <a:buChar char="•"/>
            </a:pPr>
            <a:r>
              <a:rPr lang="en-US" sz="3200" b="0" i="0" dirty="0">
                <a:solidFill>
                  <a:srgbClr val="171717"/>
                </a:solidFill>
                <a:effectLst/>
                <a:latin typeface="Segoe UI" panose="020B0502040204020203" pitchFamily="34" charset="0"/>
              </a:rPr>
              <a:t>200 products and cloud services</a:t>
            </a:r>
          </a:p>
          <a:p>
            <a:pPr lvl="1">
              <a:lnSpc>
                <a:spcPct val="150000"/>
              </a:lnSpc>
            </a:pPr>
            <a:r>
              <a:rPr lang="en-US" sz="2400" b="0" i="0" dirty="0">
                <a:solidFill>
                  <a:srgbClr val="171717"/>
                </a:solidFill>
                <a:effectLst/>
                <a:latin typeface="Segoe UI" panose="020B0502040204020203" pitchFamily="34" charset="0"/>
              </a:rPr>
              <a:t>	- Lie under IaaS PaaS &amp; SaaS</a:t>
            </a:r>
          </a:p>
        </p:txBody>
      </p:sp>
      <p:pic>
        <p:nvPicPr>
          <p:cNvPr id="3" name="Picture 2">
            <a:extLst>
              <a:ext uri="{FF2B5EF4-FFF2-40B4-BE49-F238E27FC236}">
                <a16:creationId xmlns:a16="http://schemas.microsoft.com/office/drawing/2014/main" id="{C94F5BE9-98F0-42A4-9318-DE622A32CAB8}"/>
              </a:ext>
            </a:extLst>
          </p:cNvPr>
          <p:cNvPicPr>
            <a:picLocks noChangeAspect="1"/>
          </p:cNvPicPr>
          <p:nvPr/>
        </p:nvPicPr>
        <p:blipFill>
          <a:blip r:embed="rId3"/>
          <a:stretch>
            <a:fillRect/>
          </a:stretch>
        </p:blipFill>
        <p:spPr>
          <a:xfrm>
            <a:off x="5246254" y="1775350"/>
            <a:ext cx="6387521" cy="3241005"/>
          </a:xfrm>
          <a:prstGeom prst="rect">
            <a:avLst/>
          </a:prstGeom>
        </p:spPr>
      </p:pic>
    </p:spTree>
    <p:extLst>
      <p:ext uri="{BB962C8B-B14F-4D97-AF65-F5344CB8AC3E}">
        <p14:creationId xmlns:p14="http://schemas.microsoft.com/office/powerpoint/2010/main" val="29661238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1249" y="345962"/>
            <a:ext cx="11018520" cy="553998"/>
          </a:xfrm>
        </p:spPr>
        <p:txBody>
          <a:bodyPr/>
          <a:lstStyle/>
          <a:p>
            <a:pPr algn="l"/>
            <a:r>
              <a:rPr lang="en-IN" i="0" dirty="0">
                <a:solidFill>
                  <a:srgbClr val="171717"/>
                </a:solidFill>
                <a:effectLst/>
              </a:rPr>
              <a:t>Azure &amp; SaaS</a:t>
            </a:r>
          </a:p>
        </p:txBody>
      </p:sp>
      <p:sp>
        <p:nvSpPr>
          <p:cNvPr id="3" name="Text Placeholder 2">
            <a:extLst>
              <a:ext uri="{FF2B5EF4-FFF2-40B4-BE49-F238E27FC236}">
                <a16:creationId xmlns:a16="http://schemas.microsoft.com/office/drawing/2014/main" id="{8F0B70DC-CCCA-44E0-96D1-9D94CCE60BDE}"/>
              </a:ext>
            </a:extLst>
          </p:cNvPr>
          <p:cNvSpPr>
            <a:spLocks noGrp="1"/>
          </p:cNvSpPr>
          <p:nvPr>
            <p:ph type="body" sz="quarter" idx="10"/>
          </p:nvPr>
        </p:nvSpPr>
        <p:spPr>
          <a:xfrm>
            <a:off x="348118" y="1249241"/>
            <a:ext cx="11018520" cy="1982081"/>
          </a:xfrm>
        </p:spPr>
        <p:txBody>
          <a:bodyPr/>
          <a:lstStyle/>
          <a:p>
            <a:pPr marL="457200" indent="-457200" algn="l">
              <a:buFont typeface="Arial" panose="020B0604020202020204" pitchFamily="34" charset="0"/>
              <a:buChar char="•"/>
            </a:pPr>
            <a:r>
              <a:rPr lang="en-US" b="0" i="0" dirty="0">
                <a:solidFill>
                  <a:srgbClr val="04242D"/>
                </a:solidFill>
                <a:effectLst/>
                <a:latin typeface="sofia-pro"/>
              </a:rPr>
              <a:t>Microsoft responsible for managing everything</a:t>
            </a:r>
          </a:p>
          <a:p>
            <a:pPr marL="457200" indent="-457200" algn="l">
              <a:buFont typeface="Arial" panose="020B0604020202020204" pitchFamily="34" charset="0"/>
              <a:buChar char="•"/>
            </a:pPr>
            <a:r>
              <a:rPr lang="en-US" b="0" i="0" dirty="0">
                <a:solidFill>
                  <a:srgbClr val="04242D"/>
                </a:solidFill>
                <a:effectLst/>
                <a:latin typeface="sofia-pro"/>
              </a:rPr>
              <a:t>Software delivered via the internet</a:t>
            </a:r>
          </a:p>
          <a:p>
            <a:pPr marL="457200" indent="-457200" algn="l">
              <a:buFont typeface="Arial" panose="020B0604020202020204" pitchFamily="34" charset="0"/>
              <a:buChar char="•"/>
            </a:pPr>
            <a:r>
              <a:rPr lang="en-US" b="0" i="0" dirty="0">
                <a:solidFill>
                  <a:srgbClr val="04242D"/>
                </a:solidFill>
                <a:effectLst/>
                <a:latin typeface="sofia-pro"/>
              </a:rPr>
              <a:t>User responsible for configuring the SaaS solution</a:t>
            </a:r>
          </a:p>
          <a:p>
            <a:pPr marL="457200" indent="-457200" algn="l">
              <a:buFont typeface="Arial" panose="020B0604020202020204" pitchFamily="34" charset="0"/>
              <a:buChar char="•"/>
            </a:pPr>
            <a:r>
              <a:rPr lang="en-US" b="0" i="0" dirty="0">
                <a:solidFill>
                  <a:srgbClr val="04242D"/>
                </a:solidFill>
                <a:effectLst/>
                <a:latin typeface="sofia-pro"/>
              </a:rPr>
              <a:t>User only needs to login and access</a:t>
            </a:r>
            <a:endParaRPr lang="en-US" b="0" i="0" dirty="0">
              <a:solidFill>
                <a:srgbClr val="171717"/>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034A6B3D-2037-44E9-8D86-6B0B15903DC2}"/>
              </a:ext>
            </a:extLst>
          </p:cNvPr>
          <p:cNvPicPr>
            <a:picLocks noChangeAspect="1"/>
          </p:cNvPicPr>
          <p:nvPr/>
        </p:nvPicPr>
        <p:blipFill>
          <a:blip r:embed="rId3"/>
          <a:stretch>
            <a:fillRect/>
          </a:stretch>
        </p:blipFill>
        <p:spPr>
          <a:xfrm>
            <a:off x="9128997" y="0"/>
            <a:ext cx="3063003" cy="2701347"/>
          </a:xfrm>
          <a:prstGeom prst="rect">
            <a:avLst/>
          </a:prstGeom>
          <a:ln>
            <a:noFill/>
          </a:ln>
          <a:effectLst>
            <a:softEdge rad="112500"/>
          </a:effectLst>
        </p:spPr>
      </p:pic>
      <p:pic>
        <p:nvPicPr>
          <p:cNvPr id="8" name="Picture 7" descr="Graphical user interface, application, Teams&#10;&#10;Description automatically generated">
            <a:extLst>
              <a:ext uri="{FF2B5EF4-FFF2-40B4-BE49-F238E27FC236}">
                <a16:creationId xmlns:a16="http://schemas.microsoft.com/office/drawing/2014/main" id="{161DAB8D-DB57-4623-87A6-08508DE7FB6B}"/>
              </a:ext>
            </a:extLst>
          </p:cNvPr>
          <p:cNvPicPr>
            <a:picLocks noChangeAspect="1"/>
          </p:cNvPicPr>
          <p:nvPr/>
        </p:nvPicPr>
        <p:blipFill>
          <a:blip r:embed="rId4"/>
          <a:stretch>
            <a:fillRect/>
          </a:stretch>
        </p:blipFill>
        <p:spPr>
          <a:xfrm>
            <a:off x="5395480" y="3224501"/>
            <a:ext cx="6571460" cy="2677536"/>
          </a:xfrm>
          <a:prstGeom prst="rect">
            <a:avLst/>
          </a:prstGeom>
          <a:ln>
            <a:noFill/>
          </a:ln>
          <a:effectLst>
            <a:softEdge rad="112500"/>
          </a:effectLst>
        </p:spPr>
      </p:pic>
    </p:spTree>
    <p:extLst>
      <p:ext uri="{BB962C8B-B14F-4D97-AF65-F5344CB8AC3E}">
        <p14:creationId xmlns:p14="http://schemas.microsoft.com/office/powerpoint/2010/main" val="25950144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DEECA8B-B90C-4C3B-9EAE-3B1AFB6B7AED}"/>
              </a:ext>
            </a:extLst>
          </p:cNvPr>
          <p:cNvPicPr>
            <a:picLocks noChangeAspect="1"/>
          </p:cNvPicPr>
          <p:nvPr/>
        </p:nvPicPr>
        <p:blipFill>
          <a:blip r:embed="rId2"/>
          <a:stretch>
            <a:fillRect/>
          </a:stretch>
        </p:blipFill>
        <p:spPr>
          <a:xfrm>
            <a:off x="1058789" y="359747"/>
            <a:ext cx="9952330" cy="5191968"/>
          </a:xfrm>
          <a:prstGeom prst="rect">
            <a:avLst/>
          </a:prstGeom>
        </p:spPr>
      </p:pic>
    </p:spTree>
    <p:extLst>
      <p:ext uri="{BB962C8B-B14F-4D97-AF65-F5344CB8AC3E}">
        <p14:creationId xmlns:p14="http://schemas.microsoft.com/office/powerpoint/2010/main" val="36875867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pPr algn="l"/>
            <a:r>
              <a:rPr lang="en-IN" i="0" dirty="0">
                <a:solidFill>
                  <a:srgbClr val="171717"/>
                </a:solidFill>
                <a:effectLst/>
              </a:rPr>
              <a:t>IaaS on Azure</a:t>
            </a:r>
          </a:p>
        </p:txBody>
      </p:sp>
      <p:sp>
        <p:nvSpPr>
          <p:cNvPr id="27" name="Text Placeholder 5">
            <a:extLst>
              <a:ext uri="{FF2B5EF4-FFF2-40B4-BE49-F238E27FC236}">
                <a16:creationId xmlns:a16="http://schemas.microsoft.com/office/drawing/2014/main" id="{9CBEF263-85B5-411F-937F-B028225DA2D0}"/>
              </a:ext>
            </a:extLst>
          </p:cNvPr>
          <p:cNvSpPr>
            <a:spLocks noGrp="1"/>
          </p:cNvSpPr>
          <p:nvPr>
            <p:ph type="body" sz="quarter" idx="10"/>
          </p:nvPr>
        </p:nvSpPr>
        <p:spPr>
          <a:xfrm>
            <a:off x="117695" y="1334782"/>
            <a:ext cx="11135763" cy="1982081"/>
          </a:xfrm>
        </p:spPr>
        <p:txBody>
          <a:bodyPr/>
          <a:lstStyle/>
          <a:p>
            <a:pPr marL="457200" indent="-457200" algn="l">
              <a:buFont typeface="Arial" panose="020B0604020202020204" pitchFamily="34" charset="0"/>
              <a:buChar char="•"/>
            </a:pPr>
            <a:r>
              <a:rPr lang="en-US" dirty="0">
                <a:solidFill>
                  <a:srgbClr val="04242D"/>
                </a:solidFill>
                <a:latin typeface="sofia-pro"/>
              </a:rPr>
              <a:t>O</a:t>
            </a:r>
            <a:r>
              <a:rPr lang="en-US" b="0" i="0" dirty="0">
                <a:solidFill>
                  <a:srgbClr val="04242D"/>
                </a:solidFill>
                <a:effectLst/>
                <a:latin typeface="sofia-pro"/>
              </a:rPr>
              <a:t>utsourcing all network &amp; computing needs to Microsoft</a:t>
            </a:r>
          </a:p>
          <a:p>
            <a:pPr marL="457200" indent="-457200" algn="l">
              <a:buFont typeface="Arial" panose="020B0604020202020204" pitchFamily="34" charset="0"/>
              <a:buChar char="•"/>
            </a:pPr>
            <a:r>
              <a:rPr lang="en-US" dirty="0">
                <a:solidFill>
                  <a:srgbClr val="04242D"/>
                </a:solidFill>
                <a:latin typeface="sofia-pro"/>
              </a:rPr>
              <a:t>R</a:t>
            </a:r>
            <a:r>
              <a:rPr lang="en-US" b="0" i="0" dirty="0">
                <a:solidFill>
                  <a:srgbClr val="04242D"/>
                </a:solidFill>
                <a:effectLst/>
                <a:latin typeface="sofia-pro"/>
              </a:rPr>
              <a:t>emoving all infrastructure &amp; </a:t>
            </a:r>
            <a:r>
              <a:rPr lang="en-US" dirty="0">
                <a:solidFill>
                  <a:srgbClr val="04242D"/>
                </a:solidFill>
                <a:latin typeface="sofia-pro"/>
              </a:rPr>
              <a:t>basing it on Microsoft’s end</a:t>
            </a:r>
          </a:p>
          <a:p>
            <a:pPr marL="457200" indent="-457200" algn="l">
              <a:buFont typeface="Arial" panose="020B0604020202020204" pitchFamily="34" charset="0"/>
              <a:buChar char="•"/>
            </a:pPr>
            <a:r>
              <a:rPr lang="en-US" b="0" i="0" dirty="0">
                <a:solidFill>
                  <a:srgbClr val="04242D"/>
                </a:solidFill>
                <a:effectLst/>
                <a:latin typeface="sofia-pro"/>
              </a:rPr>
              <a:t>Offering massive range of IaaS facilities depending on the needs</a:t>
            </a:r>
          </a:p>
          <a:p>
            <a:pPr marL="457200" indent="-457200" algn="l">
              <a:buFont typeface="Arial" panose="020B0604020202020204" pitchFamily="34" charset="0"/>
              <a:buChar char="•"/>
            </a:pPr>
            <a:r>
              <a:rPr lang="en-US" dirty="0">
                <a:solidFill>
                  <a:srgbClr val="04242D"/>
                </a:solidFill>
                <a:latin typeface="sofia-pro"/>
              </a:rPr>
              <a:t>Hassle free</a:t>
            </a:r>
            <a:endParaRPr lang="en-US" b="0" i="0" dirty="0">
              <a:solidFill>
                <a:srgbClr val="171717"/>
              </a:solidFill>
              <a:effectLst/>
            </a:endParaRPr>
          </a:p>
        </p:txBody>
      </p:sp>
      <p:pic>
        <p:nvPicPr>
          <p:cNvPr id="3" name="Picture 2" descr="Graphical user interface, application&#10;&#10;Description automatically generated">
            <a:extLst>
              <a:ext uri="{FF2B5EF4-FFF2-40B4-BE49-F238E27FC236}">
                <a16:creationId xmlns:a16="http://schemas.microsoft.com/office/drawing/2014/main" id="{7876E4F7-325A-435A-952A-3D6F8C7B2AFD}"/>
              </a:ext>
            </a:extLst>
          </p:cNvPr>
          <p:cNvPicPr>
            <a:picLocks noChangeAspect="1"/>
          </p:cNvPicPr>
          <p:nvPr/>
        </p:nvPicPr>
        <p:blipFill>
          <a:blip r:embed="rId3"/>
          <a:stretch>
            <a:fillRect/>
          </a:stretch>
        </p:blipFill>
        <p:spPr>
          <a:xfrm>
            <a:off x="6928918" y="2665208"/>
            <a:ext cx="4709398" cy="3617897"/>
          </a:xfrm>
          <a:prstGeom prst="rect">
            <a:avLst/>
          </a:prstGeom>
        </p:spPr>
      </p:pic>
    </p:spTree>
    <p:extLst>
      <p:ext uri="{BB962C8B-B14F-4D97-AF65-F5344CB8AC3E}">
        <p14:creationId xmlns:p14="http://schemas.microsoft.com/office/powerpoint/2010/main" val="3061839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2D1A-A9DE-405D-B999-6E517B901500}"/>
              </a:ext>
            </a:extLst>
          </p:cNvPr>
          <p:cNvSpPr>
            <a:spLocks noGrp="1"/>
          </p:cNvSpPr>
          <p:nvPr>
            <p:ph type="title"/>
          </p:nvPr>
        </p:nvSpPr>
        <p:spPr>
          <a:xfrm>
            <a:off x="434354" y="230863"/>
            <a:ext cx="11018520" cy="553998"/>
          </a:xfrm>
        </p:spPr>
        <p:txBody>
          <a:bodyPr/>
          <a:lstStyle/>
          <a:p>
            <a:r>
              <a:rPr lang="en-US" dirty="0"/>
              <a:t>PaaS on Azure</a:t>
            </a:r>
          </a:p>
        </p:txBody>
      </p:sp>
      <p:sp>
        <p:nvSpPr>
          <p:cNvPr id="3" name="Text Placeholder 2">
            <a:extLst>
              <a:ext uri="{FF2B5EF4-FFF2-40B4-BE49-F238E27FC236}">
                <a16:creationId xmlns:a16="http://schemas.microsoft.com/office/drawing/2014/main" id="{B1D93DD2-0C2B-4875-8F7A-2D52FED8D8FF}"/>
              </a:ext>
            </a:extLst>
          </p:cNvPr>
          <p:cNvSpPr>
            <a:spLocks noGrp="1"/>
          </p:cNvSpPr>
          <p:nvPr>
            <p:ph type="body" sz="quarter" idx="10"/>
          </p:nvPr>
        </p:nvSpPr>
        <p:spPr>
          <a:xfrm>
            <a:off x="224251" y="1162766"/>
            <a:ext cx="11018520" cy="2412968"/>
          </a:xfrm>
        </p:spPr>
        <p:txBody>
          <a:bodyPr/>
          <a:lstStyle/>
          <a:p>
            <a:pPr marL="457200" indent="-457200">
              <a:buFont typeface="Arial" panose="020B0604020202020204" pitchFamily="34" charset="0"/>
              <a:buChar char="•"/>
            </a:pPr>
            <a:r>
              <a:rPr lang="en-US" dirty="0">
                <a:latin typeface="sofia-pro"/>
              </a:rPr>
              <a:t>Help user implement a cloud-powered development platform</a:t>
            </a:r>
          </a:p>
          <a:p>
            <a:pPr marL="457200" indent="-457200">
              <a:buFont typeface="Arial" panose="020B0604020202020204" pitchFamily="34" charset="0"/>
              <a:buChar char="•"/>
            </a:pPr>
            <a:r>
              <a:rPr lang="en-US" dirty="0">
                <a:solidFill>
                  <a:srgbClr val="04242D"/>
                </a:solidFill>
                <a:latin typeface="sofia-pro"/>
              </a:rPr>
              <a:t>G</a:t>
            </a:r>
            <a:r>
              <a:rPr lang="en-US" b="0" i="0" dirty="0">
                <a:solidFill>
                  <a:srgbClr val="04242D"/>
                </a:solidFill>
                <a:effectLst/>
                <a:latin typeface="sofia-pro"/>
              </a:rPr>
              <a:t>ive developers total control over their application</a:t>
            </a:r>
          </a:p>
          <a:p>
            <a:pPr marL="457200" indent="-457200">
              <a:buFont typeface="Arial" panose="020B0604020202020204" pitchFamily="34" charset="0"/>
              <a:buChar char="•"/>
            </a:pPr>
            <a:r>
              <a:rPr lang="en-US" dirty="0">
                <a:solidFill>
                  <a:srgbClr val="04242D"/>
                </a:solidFill>
                <a:latin typeface="sofia-pro"/>
              </a:rPr>
              <a:t>F</a:t>
            </a:r>
            <a:r>
              <a:rPr lang="en-US" b="0" i="0" dirty="0">
                <a:solidFill>
                  <a:srgbClr val="04242D"/>
                </a:solidFill>
                <a:effectLst/>
                <a:latin typeface="sofia-pro"/>
              </a:rPr>
              <a:t>reedom to work on building</a:t>
            </a:r>
          </a:p>
          <a:p>
            <a:pPr marL="457200" indent="-457200">
              <a:buFont typeface="Arial" panose="020B0604020202020204" pitchFamily="34" charset="0"/>
              <a:buChar char="•"/>
            </a:pPr>
            <a:r>
              <a:rPr lang="en-US" dirty="0">
                <a:solidFill>
                  <a:srgbClr val="04242D"/>
                </a:solidFill>
                <a:latin typeface="sofia-pro"/>
              </a:rPr>
              <a:t>S</a:t>
            </a:r>
            <a:r>
              <a:rPr lang="en-US" b="0" i="0" dirty="0">
                <a:solidFill>
                  <a:srgbClr val="04242D"/>
                </a:solidFill>
                <a:effectLst/>
                <a:latin typeface="sofia-pro"/>
              </a:rPr>
              <a:t>afe in the knowledge that things like operating system patches or load balancing will just work.</a:t>
            </a:r>
            <a:endParaRPr lang="en-US" dirty="0">
              <a:latin typeface="sofia-pro"/>
            </a:endParaRPr>
          </a:p>
        </p:txBody>
      </p:sp>
      <p:pic>
        <p:nvPicPr>
          <p:cNvPr id="5" name="Picture 4" descr="Diagram&#10;&#10;Description automatically generated">
            <a:extLst>
              <a:ext uri="{FF2B5EF4-FFF2-40B4-BE49-F238E27FC236}">
                <a16:creationId xmlns:a16="http://schemas.microsoft.com/office/drawing/2014/main" id="{D2F40C61-8D52-4478-B4CE-51AB234B39BE}"/>
              </a:ext>
            </a:extLst>
          </p:cNvPr>
          <p:cNvPicPr>
            <a:picLocks noChangeAspect="1"/>
          </p:cNvPicPr>
          <p:nvPr/>
        </p:nvPicPr>
        <p:blipFill>
          <a:blip r:embed="rId2"/>
          <a:stretch>
            <a:fillRect/>
          </a:stretch>
        </p:blipFill>
        <p:spPr>
          <a:xfrm>
            <a:off x="7378574" y="3272363"/>
            <a:ext cx="4572002" cy="2530137"/>
          </a:xfrm>
          <a:prstGeom prst="rect">
            <a:avLst/>
          </a:prstGeom>
          <a:ln>
            <a:noFill/>
          </a:ln>
          <a:effectLst>
            <a:softEdge rad="112500"/>
          </a:effectLst>
        </p:spPr>
      </p:pic>
    </p:spTree>
    <p:extLst>
      <p:ext uri="{BB962C8B-B14F-4D97-AF65-F5344CB8AC3E}">
        <p14:creationId xmlns:p14="http://schemas.microsoft.com/office/powerpoint/2010/main" val="25096645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DE27A396-10DD-4807-A128-F4B14DD90C57}"/>
              </a:ext>
            </a:extLst>
          </p:cNvPr>
          <p:cNvPicPr>
            <a:picLocks noChangeAspect="1"/>
          </p:cNvPicPr>
          <p:nvPr/>
        </p:nvPicPr>
        <p:blipFill>
          <a:blip r:embed="rId2"/>
          <a:stretch>
            <a:fillRect/>
          </a:stretch>
        </p:blipFill>
        <p:spPr>
          <a:xfrm>
            <a:off x="4956150" y="2537280"/>
            <a:ext cx="7143750" cy="3381375"/>
          </a:xfrm>
          <a:prstGeom prst="rect">
            <a:avLst/>
          </a:prstGeom>
        </p:spPr>
      </p:pic>
      <p:sp>
        <p:nvSpPr>
          <p:cNvPr id="6" name="Rectangle 5">
            <a:extLst>
              <a:ext uri="{FF2B5EF4-FFF2-40B4-BE49-F238E27FC236}">
                <a16:creationId xmlns:a16="http://schemas.microsoft.com/office/drawing/2014/main" id="{0AA698EC-50B7-493B-B643-CDEC968FA645}"/>
              </a:ext>
            </a:extLst>
          </p:cNvPr>
          <p:cNvSpPr/>
          <p:nvPr/>
        </p:nvSpPr>
        <p:spPr>
          <a:xfrm>
            <a:off x="1025495" y="136732"/>
            <a:ext cx="9604981" cy="1446550"/>
          </a:xfrm>
          <a:prstGeom prst="rect">
            <a:avLst/>
          </a:prstGeom>
          <a:noFill/>
        </p:spPr>
        <p:txBody>
          <a:bodyPr wrap="square" lIns="91440" tIns="45720" rIns="91440" bIns="45720">
            <a:spAutoFit/>
          </a:bodyPr>
          <a:lstStyle/>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Why Azure?  </a:t>
            </a:r>
          </a:p>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Why not AWS?</a:t>
            </a:r>
          </a:p>
        </p:txBody>
      </p:sp>
    </p:spTree>
    <p:extLst>
      <p:ext uri="{BB962C8B-B14F-4D97-AF65-F5344CB8AC3E}">
        <p14:creationId xmlns:p14="http://schemas.microsoft.com/office/powerpoint/2010/main" val="28005926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4DF3FE-2A5C-4216-8F0A-41A35FC6EF62}"/>
              </a:ext>
            </a:extLst>
          </p:cNvPr>
          <p:cNvSpPr>
            <a:spLocks noGrp="1"/>
          </p:cNvSpPr>
          <p:nvPr>
            <p:ph type="body" sz="quarter" idx="10"/>
          </p:nvPr>
        </p:nvSpPr>
        <p:spPr>
          <a:xfrm>
            <a:off x="1787808" y="2112854"/>
            <a:ext cx="11018520" cy="4269473"/>
          </a:xfrm>
        </p:spPr>
        <p:txBody>
          <a:bodyPr/>
          <a:lstStyle/>
          <a:p>
            <a:r>
              <a:rPr lang="en-US" sz="7200" dirty="0">
                <a:latin typeface="Amasis MT Pro Black" panose="02040A04050005020304" pitchFamily="18" charset="0"/>
              </a:rPr>
              <a:t>Price ! That’s it</a:t>
            </a:r>
          </a:p>
        </p:txBody>
      </p:sp>
    </p:spTree>
    <p:extLst>
      <p:ext uri="{BB962C8B-B14F-4D97-AF65-F5344CB8AC3E}">
        <p14:creationId xmlns:p14="http://schemas.microsoft.com/office/powerpoint/2010/main" val="29106243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with low confidence">
            <a:extLst>
              <a:ext uri="{FF2B5EF4-FFF2-40B4-BE49-F238E27FC236}">
                <a16:creationId xmlns:a16="http://schemas.microsoft.com/office/drawing/2014/main" id="{446C7AE4-A143-4630-AAC2-498AB98C6CA5}"/>
              </a:ext>
            </a:extLst>
          </p:cNvPr>
          <p:cNvPicPr>
            <a:picLocks noChangeAspect="1"/>
          </p:cNvPicPr>
          <p:nvPr/>
        </p:nvPicPr>
        <p:blipFill>
          <a:blip r:embed="rId3"/>
          <a:stretch>
            <a:fillRect/>
          </a:stretch>
        </p:blipFill>
        <p:spPr>
          <a:xfrm>
            <a:off x="592570" y="1680296"/>
            <a:ext cx="11487150" cy="2943225"/>
          </a:xfrm>
          <a:prstGeom prst="rect">
            <a:avLst/>
          </a:prstGeom>
        </p:spPr>
      </p:pic>
    </p:spTree>
    <p:extLst>
      <p:ext uri="{BB962C8B-B14F-4D97-AF65-F5344CB8AC3E}">
        <p14:creationId xmlns:p14="http://schemas.microsoft.com/office/powerpoint/2010/main" val="7968697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www.w3.org/2000/xmlns/"/>
    <ds:schemaRef ds:uri="6d3b3f7c-4b71-40c9-8fff-4f7fb96ddea0"/>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0/xmlns/"/>
    <ds:schemaRef ds:uri="http://www.w3.org/2001/XMLSchema"/>
    <ds:schemaRef ds:uri="976fdccd-ca8b-4477-a16f-3129ac8e5ee5"/>
    <ds:schemaRef ds:uri="6d3b3f7c-4b71-40c9-8fff-4f7fb96ddea0"/>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1830</TotalTime>
  <Words>279</Words>
  <Application>Microsoft Office PowerPoint</Application>
  <PresentationFormat>Widescreen</PresentationFormat>
  <Paragraphs>39</Paragraphs>
  <Slides>12</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Amasis MT Pro Black</vt:lpstr>
      <vt:lpstr>Arial</vt:lpstr>
      <vt:lpstr>Consolas</vt:lpstr>
      <vt:lpstr>Segoe UI</vt:lpstr>
      <vt:lpstr>Segoe UI Light</vt:lpstr>
      <vt:lpstr>Segoe UI Semibold</vt:lpstr>
      <vt:lpstr>Segoe UI Semilight</vt:lpstr>
      <vt:lpstr>sofia-pro</vt:lpstr>
      <vt:lpstr>Wingdings</vt:lpstr>
      <vt:lpstr>WHITE TEMPLATE</vt:lpstr>
      <vt:lpstr>SOFT BLACK TEMPLATE</vt:lpstr>
      <vt:lpstr>PowerPoint Presentation</vt:lpstr>
      <vt:lpstr>What is Azure?</vt:lpstr>
      <vt:lpstr>Azure &amp; SaaS</vt:lpstr>
      <vt:lpstr>PowerPoint Presentation</vt:lpstr>
      <vt:lpstr>IaaS on Azure</vt:lpstr>
      <vt:lpstr>PaaS on Azure</vt:lpstr>
      <vt:lpstr>PowerPoint Presentation</vt:lpstr>
      <vt:lpstr>PowerPoint Presentation</vt:lpstr>
      <vt:lpstr>PowerPoint Presentation</vt:lpstr>
      <vt:lpstr>PowerPoint Presentation</vt:lpstr>
      <vt:lpstr>PowerPoint Presentation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Mohammad Abeer</cp:lastModifiedBy>
  <cp:revision>114</cp:revision>
  <dcterms:created xsi:type="dcterms:W3CDTF">2019-03-28T18:40:02Z</dcterms:created>
  <dcterms:modified xsi:type="dcterms:W3CDTF">2022-04-06T02:47:01Z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