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B0BC0-7CC0-4363-94D7-B38CD45275D0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851F4-CD9D-4C12-B626-6D58352B6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51F4-CD9D-4C12-B626-6D58352B61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962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0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3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7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5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9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5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3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0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5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40A06D-732E-45FF-A2A8-3848715F0F44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B781A4-AC71-485C-B1F7-51F334FB4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7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980" y="1964267"/>
            <a:ext cx="10424145" cy="2421464"/>
          </a:xfrm>
        </p:spPr>
        <p:txBody>
          <a:bodyPr>
            <a:normAutofit/>
          </a:bodyPr>
          <a:lstStyle/>
          <a:p>
            <a:r>
              <a:rPr lang="en-US" sz="6600" b="1" dirty="0" smtClean="0"/>
              <a:t>STATEMENTS, EXPRESSIONS AND OPERATORS IN C#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operand might be a complex expression. For example, (X * Y) + (X – Y) is a complex expression, where the + operator is used to join two </a:t>
            </a:r>
            <a:r>
              <a:rPr lang="en-US" sz="2800" dirty="0" smtClean="0"/>
              <a:t>operands.</a:t>
            </a:r>
          </a:p>
          <a:p>
            <a:r>
              <a:rPr lang="en-US" sz="2800" dirty="0"/>
              <a:t>The value on which the operation is to be performed is called an </a:t>
            </a:r>
            <a:r>
              <a:rPr lang="en-US" sz="2800" b="1" dirty="0"/>
              <a:t>operand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99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382752"/>
            <a:ext cx="10131425" cy="5196468"/>
          </a:xfrm>
        </p:spPr>
        <p:txBody>
          <a:bodyPr>
            <a:noAutofit/>
          </a:bodyPr>
          <a:lstStyle/>
          <a:p>
            <a:r>
              <a:rPr lang="en-US" sz="2400" dirty="0"/>
              <a:t>Operators are used to simplify expressions.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C#, there is a predefined set of operators used to </a:t>
            </a:r>
            <a:r>
              <a:rPr lang="en-US" sz="2400" dirty="0" smtClean="0"/>
              <a:t>perform various </a:t>
            </a:r>
            <a:r>
              <a:rPr lang="en-US" sz="2400" dirty="0"/>
              <a:t>types of operations.</a:t>
            </a:r>
          </a:p>
          <a:p>
            <a:r>
              <a:rPr lang="en-US" sz="2400" dirty="0" smtClean="0"/>
              <a:t>These </a:t>
            </a:r>
            <a:r>
              <a:rPr lang="en-US" sz="2400" dirty="0"/>
              <a:t>are classified </a:t>
            </a:r>
            <a:r>
              <a:rPr lang="en-US" sz="2400"/>
              <a:t>into </a:t>
            </a:r>
            <a:r>
              <a:rPr lang="en-US" sz="2400" smtClean="0"/>
              <a:t>seven </a:t>
            </a:r>
            <a:r>
              <a:rPr lang="en-US" sz="2400" dirty="0"/>
              <a:t>categories based on the action </a:t>
            </a:r>
            <a:r>
              <a:rPr lang="en-US" sz="2400" dirty="0" smtClean="0"/>
              <a:t>they perform </a:t>
            </a:r>
            <a:r>
              <a:rPr lang="en-US" sz="2400" dirty="0"/>
              <a:t>on values:</a:t>
            </a:r>
          </a:p>
          <a:p>
            <a:pPr lvl="1"/>
            <a:r>
              <a:rPr lang="en-US" sz="2400" dirty="0" smtClean="0"/>
              <a:t>Arithmetic </a:t>
            </a:r>
            <a:r>
              <a:rPr lang="en-US" sz="2400" dirty="0"/>
              <a:t>Operators</a:t>
            </a:r>
          </a:p>
          <a:p>
            <a:pPr lvl="1"/>
            <a:r>
              <a:rPr lang="en-US" sz="2400" dirty="0" smtClean="0"/>
              <a:t>Relational </a:t>
            </a:r>
            <a:r>
              <a:rPr lang="en-US" sz="2400" dirty="0"/>
              <a:t>Operators</a:t>
            </a:r>
          </a:p>
          <a:p>
            <a:pPr lvl="1"/>
            <a:r>
              <a:rPr lang="en-US" sz="2400" dirty="0" smtClean="0"/>
              <a:t>Logical Operators</a:t>
            </a:r>
          </a:p>
          <a:p>
            <a:pPr lvl="1"/>
            <a:r>
              <a:rPr lang="en-US" sz="2400" dirty="0" smtClean="0"/>
              <a:t>Bitwise Operators</a:t>
            </a:r>
            <a:endParaRPr lang="en-US" sz="2400" dirty="0"/>
          </a:p>
          <a:p>
            <a:pPr lvl="1"/>
            <a:r>
              <a:rPr lang="en-US" sz="2400" dirty="0" smtClean="0"/>
              <a:t>Conditional </a:t>
            </a:r>
            <a:r>
              <a:rPr lang="en-US" sz="2400" dirty="0"/>
              <a:t>Operators</a:t>
            </a:r>
          </a:p>
          <a:p>
            <a:pPr lvl="1"/>
            <a:r>
              <a:rPr lang="en-US" sz="2400" dirty="0" smtClean="0"/>
              <a:t>Increment </a:t>
            </a:r>
            <a:r>
              <a:rPr lang="en-US" sz="2400" dirty="0"/>
              <a:t>and Decrement Operators</a:t>
            </a:r>
          </a:p>
          <a:p>
            <a:pPr lvl="1"/>
            <a:r>
              <a:rPr lang="en-US" sz="2400" dirty="0" smtClean="0"/>
              <a:t>Assignment </a:t>
            </a:r>
            <a:r>
              <a:rPr lang="en-US" sz="2400" dirty="0"/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3642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69523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endParaRPr lang="en-US" sz="2800" b="1" dirty="0"/>
          </a:p>
          <a:p>
            <a:r>
              <a:rPr lang="en-US" sz="2800" b="1" dirty="0" smtClean="0"/>
              <a:t>Operators are classify into 3 categories:</a:t>
            </a:r>
          </a:p>
          <a:p>
            <a:r>
              <a:rPr lang="en-US" sz="2800" dirty="0" smtClean="0"/>
              <a:t>1. UNARY OPERATORS</a:t>
            </a:r>
          </a:p>
          <a:p>
            <a:r>
              <a:rPr lang="en-US" sz="2800" dirty="0" smtClean="0"/>
              <a:t>2. BINARY OPERATORS</a:t>
            </a:r>
          </a:p>
          <a:p>
            <a:r>
              <a:rPr lang="en-US" sz="2800" dirty="0" smtClean="0"/>
              <a:t>3. TERNARY OPERATORS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427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9094"/>
          </a:xfrm>
        </p:spPr>
        <p:txBody>
          <a:bodyPr>
            <a:normAutofit/>
          </a:bodyPr>
          <a:lstStyle/>
          <a:p>
            <a:r>
              <a:rPr lang="en-US" sz="2800" dirty="0"/>
              <a:t>Arithmetic operators are </a:t>
            </a:r>
            <a:r>
              <a:rPr lang="en-US" sz="2800" b="1" dirty="0"/>
              <a:t>binary operators</a:t>
            </a:r>
            <a:r>
              <a:rPr lang="en-US" sz="2800" dirty="0"/>
              <a:t> because they work with </a:t>
            </a:r>
            <a:r>
              <a:rPr lang="en-US" sz="2800" b="1" dirty="0" smtClean="0"/>
              <a:t>two operands</a:t>
            </a:r>
            <a:r>
              <a:rPr lang="en-US" sz="2800" dirty="0"/>
              <a:t>, with the operator being placed in between the operands.</a:t>
            </a:r>
          </a:p>
          <a:p>
            <a:r>
              <a:rPr lang="en-US" sz="2800" dirty="0" smtClean="0"/>
              <a:t>These </a:t>
            </a:r>
            <a:r>
              <a:rPr lang="en-US" sz="2800" dirty="0"/>
              <a:t>operators allow you to perform computations on numeric or </a:t>
            </a:r>
            <a:r>
              <a:rPr lang="en-US" sz="2800" dirty="0" smtClean="0"/>
              <a:t>string data.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50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59094"/>
          </a:xfrm>
        </p:spPr>
        <p:txBody>
          <a:bodyPr>
            <a:noAutofit/>
          </a:bodyPr>
          <a:lstStyle/>
          <a:p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+</a:t>
            </a:r>
          </a:p>
          <a:p>
            <a:r>
              <a:rPr lang="en-US" sz="3200" dirty="0" smtClean="0"/>
              <a:t>-</a:t>
            </a:r>
          </a:p>
          <a:p>
            <a:r>
              <a:rPr lang="en-US" sz="3200" dirty="0" smtClean="0"/>
              <a:t>/</a:t>
            </a:r>
          </a:p>
          <a:p>
            <a:r>
              <a:rPr lang="en-US" sz="3200" dirty="0" smtClean="0"/>
              <a:t>*</a:t>
            </a:r>
          </a:p>
          <a:p>
            <a:r>
              <a:rPr lang="en-US" sz="3200" dirty="0"/>
              <a:t>%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89866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103" y="308517"/>
            <a:ext cx="10131425" cy="1456267"/>
          </a:xfrm>
        </p:spPr>
        <p:txBody>
          <a:bodyPr/>
          <a:lstStyle/>
          <a:p>
            <a:r>
              <a:rPr lang="en-US" dirty="0" smtClean="0"/>
              <a:t>Arithmetic Operators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81" y="1764783"/>
            <a:ext cx="10353391" cy="4624865"/>
          </a:xfrm>
        </p:spPr>
      </p:pic>
    </p:spTree>
    <p:extLst>
      <p:ext uri="{BB962C8B-B14F-4D97-AF65-F5344CB8AC3E}">
        <p14:creationId xmlns:p14="http://schemas.microsoft.com/office/powerpoint/2010/main" val="1409484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30458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Relational or comparison </a:t>
            </a:r>
            <a:r>
              <a:rPr lang="en-US" dirty="0"/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86725"/>
            <a:ext cx="10131425" cy="4803285"/>
          </a:xfrm>
        </p:spPr>
        <p:txBody>
          <a:bodyPr>
            <a:noAutofit/>
          </a:bodyPr>
          <a:lstStyle/>
          <a:p>
            <a:r>
              <a:rPr lang="en-US" sz="2800" dirty="0"/>
              <a:t>Relational operators make a comparison between two </a:t>
            </a:r>
            <a:r>
              <a:rPr lang="en-US" sz="2800" b="1" dirty="0"/>
              <a:t>operands</a:t>
            </a:r>
            <a:r>
              <a:rPr lang="en-US" sz="2800" dirty="0"/>
              <a:t> and return a </a:t>
            </a:r>
            <a:r>
              <a:rPr lang="en-US" sz="2800" b="1" dirty="0" err="1"/>
              <a:t>boolean</a:t>
            </a:r>
            <a:r>
              <a:rPr lang="en-US" sz="2800" dirty="0"/>
              <a:t> value, true, or false. </a:t>
            </a:r>
          </a:p>
          <a:p>
            <a:r>
              <a:rPr lang="en-US" sz="2800" b="1" dirty="0" smtClean="0"/>
              <a:t>==</a:t>
            </a:r>
          </a:p>
          <a:p>
            <a:r>
              <a:rPr lang="en-US" sz="2800" b="1" dirty="0" smtClean="0"/>
              <a:t>!=</a:t>
            </a:r>
          </a:p>
          <a:p>
            <a:r>
              <a:rPr lang="en-US" sz="2800" b="1" dirty="0" smtClean="0"/>
              <a:t>&gt;</a:t>
            </a:r>
          </a:p>
          <a:p>
            <a:r>
              <a:rPr lang="en-US" sz="2800" b="1" dirty="0" smtClean="0"/>
              <a:t>&lt;</a:t>
            </a:r>
          </a:p>
          <a:p>
            <a:r>
              <a:rPr lang="en-US" sz="2800" b="1" dirty="0" smtClean="0"/>
              <a:t>&gt;=</a:t>
            </a:r>
          </a:p>
          <a:p>
            <a:r>
              <a:rPr lang="en-US" sz="2800" b="1" dirty="0" smtClean="0"/>
              <a:t>&lt;=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3754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 CONDITIONAL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logical </a:t>
            </a:r>
            <a:r>
              <a:rPr lang="en-US" sz="2800" dirty="0"/>
              <a:t>operators perform </a:t>
            </a:r>
            <a:r>
              <a:rPr lang="en-US" sz="2800" dirty="0" err="1"/>
              <a:t>boolean</a:t>
            </a:r>
            <a:r>
              <a:rPr lang="en-US" sz="2800" dirty="0"/>
              <a:t> logical operations on both the operands. They return a </a:t>
            </a:r>
            <a:r>
              <a:rPr lang="en-US" sz="2800" dirty="0" err="1"/>
              <a:t>boolean</a:t>
            </a:r>
            <a:r>
              <a:rPr lang="en-US" sz="2800" dirty="0"/>
              <a:t> value based on the logical operator used</a:t>
            </a:r>
            <a:r>
              <a:rPr lang="en-US" sz="2800" dirty="0" smtClean="0"/>
              <a:t>.</a:t>
            </a:r>
          </a:p>
          <a:p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There </a:t>
            </a:r>
            <a:r>
              <a:rPr lang="en-US" sz="2600" b="1" dirty="0"/>
              <a:t>are two types of conditional </a:t>
            </a:r>
            <a:r>
              <a:rPr lang="en-US" sz="2600" b="1" dirty="0" smtClean="0"/>
              <a:t>operators.</a:t>
            </a:r>
          </a:p>
          <a:p>
            <a:r>
              <a:rPr lang="en-US" sz="2600" dirty="0" smtClean="0"/>
              <a:t>CONDITIONAL AND (&amp;&amp;) </a:t>
            </a:r>
          </a:p>
          <a:p>
            <a:r>
              <a:rPr lang="en-US" sz="2600" dirty="0" smtClean="0"/>
              <a:t>CONDITIONAL OR (||).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16083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 CONDITIONAL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logical </a:t>
            </a:r>
            <a:r>
              <a:rPr lang="en-US" sz="2600" dirty="0"/>
              <a:t>operators perform </a:t>
            </a:r>
            <a:r>
              <a:rPr lang="en-US" sz="2600" dirty="0" err="1"/>
              <a:t>boolean</a:t>
            </a:r>
            <a:r>
              <a:rPr lang="en-US" sz="2600" dirty="0"/>
              <a:t> logical operations on both the operands. They return a </a:t>
            </a:r>
            <a:r>
              <a:rPr lang="en-US" sz="2600" dirty="0" err="1"/>
              <a:t>boolean</a:t>
            </a:r>
            <a:r>
              <a:rPr lang="en-US" sz="2600" dirty="0"/>
              <a:t> value based on the logical operator used</a:t>
            </a:r>
            <a:r>
              <a:rPr lang="en-US" sz="2600" dirty="0" smtClean="0"/>
              <a:t>.</a:t>
            </a:r>
          </a:p>
          <a:p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There </a:t>
            </a:r>
            <a:r>
              <a:rPr lang="en-US" sz="2600" b="1" dirty="0"/>
              <a:t>are two types of conditional </a:t>
            </a:r>
            <a:r>
              <a:rPr lang="en-US" sz="2600" b="1" dirty="0" smtClean="0"/>
              <a:t>operators.</a:t>
            </a:r>
          </a:p>
          <a:p>
            <a:r>
              <a:rPr lang="en-US" sz="2600" dirty="0" smtClean="0"/>
              <a:t>CONDITIONAL AND (&amp;&amp;) </a:t>
            </a:r>
          </a:p>
          <a:p>
            <a:r>
              <a:rPr lang="en-US" sz="2600" dirty="0" smtClean="0"/>
              <a:t>CONDITIONAL OR (||). </a:t>
            </a:r>
            <a:endParaRPr lang="en-US" sz="26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12" y="2150771"/>
            <a:ext cx="11215458" cy="4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97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OR CONDITIONAL </a:t>
            </a:r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logical </a:t>
            </a:r>
            <a:r>
              <a:rPr lang="en-US" sz="2600" dirty="0"/>
              <a:t>operators perform </a:t>
            </a:r>
            <a:r>
              <a:rPr lang="en-US" sz="2600" dirty="0" err="1"/>
              <a:t>boolean</a:t>
            </a:r>
            <a:r>
              <a:rPr lang="en-US" sz="2600" dirty="0"/>
              <a:t> logical operations on both the operands. They return a </a:t>
            </a:r>
            <a:r>
              <a:rPr lang="en-US" sz="2600" dirty="0" err="1"/>
              <a:t>boolean</a:t>
            </a:r>
            <a:r>
              <a:rPr lang="en-US" sz="2600" dirty="0"/>
              <a:t> value based on the logical operator used</a:t>
            </a:r>
            <a:r>
              <a:rPr lang="en-US" sz="2600" dirty="0" smtClean="0"/>
              <a:t>.</a:t>
            </a:r>
          </a:p>
          <a:p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There </a:t>
            </a:r>
            <a:r>
              <a:rPr lang="en-US" sz="2600" b="1" dirty="0"/>
              <a:t>are two types of conditional </a:t>
            </a:r>
            <a:r>
              <a:rPr lang="en-US" sz="2600" b="1" dirty="0" smtClean="0"/>
              <a:t>operators.</a:t>
            </a:r>
          </a:p>
          <a:p>
            <a:r>
              <a:rPr lang="en-US" sz="2600" dirty="0" smtClean="0"/>
              <a:t>CONDITIONAL AND (&amp;&amp;) </a:t>
            </a:r>
          </a:p>
          <a:p>
            <a:r>
              <a:rPr lang="en-US" sz="2600" dirty="0" smtClean="0"/>
              <a:t>CONDITIONAL OR (||). </a:t>
            </a:r>
            <a:endParaRPr lang="en-US" sz="26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8" y="2065867"/>
            <a:ext cx="11173365" cy="444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2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/>
          </a:bodyPr>
          <a:lstStyle/>
          <a:p>
            <a:r>
              <a:rPr lang="en-US" sz="2800" dirty="0"/>
              <a:t>A C# program is a set of </a:t>
            </a:r>
            <a:r>
              <a:rPr lang="en-US" sz="2800" b="1" dirty="0"/>
              <a:t>tasks</a:t>
            </a:r>
            <a:r>
              <a:rPr lang="en-US" sz="2800" dirty="0"/>
              <a:t> that perform to achieve the overall functionality of the program. 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perform the tasks, programmers provide </a:t>
            </a:r>
            <a:r>
              <a:rPr lang="en-US" sz="2800" b="1" dirty="0"/>
              <a:t>instructions</a:t>
            </a:r>
            <a:r>
              <a:rPr lang="en-US" sz="2800" dirty="0"/>
              <a:t>. These instructions are called </a:t>
            </a:r>
            <a:r>
              <a:rPr lang="en-US" sz="2800" b="1" dirty="0"/>
              <a:t>statements</a:t>
            </a:r>
            <a:r>
              <a:rPr lang="en-US" sz="2800" dirty="0"/>
              <a:t>.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C# statement can contain </a:t>
            </a:r>
            <a:r>
              <a:rPr lang="en-US" sz="2800" b="1" dirty="0"/>
              <a:t>expressions</a:t>
            </a:r>
            <a:r>
              <a:rPr lang="en-US" sz="2800" dirty="0"/>
              <a:t> that evaluates to a value.</a:t>
            </a:r>
          </a:p>
        </p:txBody>
      </p:sp>
    </p:spTree>
    <p:extLst>
      <p:ext uri="{BB962C8B-B14F-4D97-AF65-F5344CB8AC3E}">
        <p14:creationId xmlns:p14="http://schemas.microsoft.com/office/powerpoint/2010/main" val="32091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600" dirty="0"/>
              <a:t>Assignment operators are used to assign the value of the right side operand </a:t>
            </a:r>
            <a:r>
              <a:rPr lang="en-US" sz="2600" dirty="0" smtClean="0"/>
              <a:t>to the </a:t>
            </a:r>
            <a:r>
              <a:rPr lang="en-US" sz="2600" dirty="0"/>
              <a:t>operand on the left side using the equal to operator (=).</a:t>
            </a:r>
          </a:p>
          <a:p>
            <a:r>
              <a:rPr lang="en-US" sz="2600" dirty="0" smtClean="0"/>
              <a:t>The </a:t>
            </a:r>
            <a:r>
              <a:rPr lang="en-US" sz="2600" dirty="0"/>
              <a:t>assignment operators are divided into two categories in C#. These are </a:t>
            </a:r>
            <a:r>
              <a:rPr lang="en-US" sz="2600" dirty="0" smtClean="0"/>
              <a:t>as follows</a:t>
            </a:r>
            <a:r>
              <a:rPr lang="en-US" sz="2600" dirty="0"/>
              <a:t>:</a:t>
            </a:r>
          </a:p>
          <a:p>
            <a:pPr lvl="1"/>
            <a:r>
              <a:rPr lang="en-US" sz="2800" b="1" dirty="0" smtClean="0"/>
              <a:t>Simple </a:t>
            </a:r>
            <a:r>
              <a:rPr lang="en-US" sz="2800" b="1" dirty="0"/>
              <a:t>assignment operators: </a:t>
            </a:r>
            <a:r>
              <a:rPr lang="en-US" sz="2400" dirty="0"/>
              <a:t>The simple assignment operator is =, which is used to assign </a:t>
            </a:r>
            <a:r>
              <a:rPr lang="en-US" sz="2400" dirty="0" smtClean="0"/>
              <a:t>a value </a:t>
            </a:r>
            <a:r>
              <a:rPr lang="en-US" sz="2400" dirty="0"/>
              <a:t>or result of an expression to a variable.</a:t>
            </a:r>
          </a:p>
          <a:p>
            <a:pPr lvl="1"/>
            <a:r>
              <a:rPr lang="en-US" sz="2800" b="1" dirty="0"/>
              <a:t>Compound assignment operators: </a:t>
            </a:r>
            <a:r>
              <a:rPr lang="en-US" sz="2400" dirty="0"/>
              <a:t>The compound assignment operators are formed </a:t>
            </a:r>
            <a:r>
              <a:rPr lang="en-US" sz="2400" dirty="0" smtClean="0"/>
              <a:t>by combining </a:t>
            </a:r>
            <a:r>
              <a:rPr lang="en-US" sz="2400" dirty="0"/>
              <a:t>the </a:t>
            </a:r>
            <a:r>
              <a:rPr lang="en-US" sz="2400" b="1" dirty="0"/>
              <a:t>simple assignment operator </a:t>
            </a:r>
            <a:r>
              <a:rPr lang="en-US" sz="2400" dirty="0"/>
              <a:t>with the </a:t>
            </a:r>
            <a:r>
              <a:rPr lang="en-US" sz="2400" b="1" dirty="0"/>
              <a:t>arithmetic operators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43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626723"/>
          </a:xfrm>
        </p:spPr>
        <p:txBody>
          <a:bodyPr>
            <a:normAutofit/>
          </a:bodyPr>
          <a:lstStyle/>
          <a:p>
            <a:r>
              <a:rPr lang="en-US" sz="2800" b="1" dirty="0"/>
              <a:t>Compound assignment operators</a:t>
            </a:r>
            <a:r>
              <a:rPr lang="en-US" sz="2800" b="1" dirty="0" smtClean="0"/>
              <a:t>:</a:t>
            </a:r>
          </a:p>
          <a:p>
            <a:r>
              <a:rPr lang="en-US" sz="2800" b="1" dirty="0" smtClean="0"/>
              <a:t>+=</a:t>
            </a:r>
          </a:p>
          <a:p>
            <a:r>
              <a:rPr lang="en-US" sz="2800" b="1" dirty="0" smtClean="0"/>
              <a:t>-=</a:t>
            </a:r>
          </a:p>
          <a:p>
            <a:r>
              <a:rPr lang="en-US" sz="2800" b="1" dirty="0" smtClean="0"/>
              <a:t>*=</a:t>
            </a:r>
          </a:p>
          <a:p>
            <a:r>
              <a:rPr lang="en-US" sz="2800" b="1" dirty="0" smtClean="0"/>
              <a:t>/=</a:t>
            </a:r>
          </a:p>
          <a:p>
            <a:r>
              <a:rPr lang="en-US" sz="2800" b="1" dirty="0" smtClean="0"/>
              <a:t>%=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0954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08517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84917"/>
            <a:ext cx="10131425" cy="47838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</a:t>
            </a:r>
            <a:r>
              <a:rPr lang="en-US" sz="2800" dirty="0"/>
              <a:t>of the most common calculations performed in programming are </a:t>
            </a:r>
            <a:r>
              <a:rPr lang="en-US" sz="2800" dirty="0" smtClean="0"/>
              <a:t>increasing and </a:t>
            </a:r>
            <a:r>
              <a:rPr lang="en-US" sz="2800" dirty="0"/>
              <a:t>decreasing the value of the variable by 1.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C#, the increment operator (++) is used to increase the value by 1 while </a:t>
            </a:r>
            <a:r>
              <a:rPr lang="en-US" sz="2800" dirty="0" smtClean="0"/>
              <a:t>the decrement </a:t>
            </a:r>
            <a:r>
              <a:rPr lang="en-US" sz="2800" dirty="0"/>
              <a:t>operator (--) is used to decrease the value by 1.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operator is placed before the operand, the expression is </a:t>
            </a:r>
            <a:r>
              <a:rPr lang="en-US" sz="2800" dirty="0" smtClean="0"/>
              <a:t>called </a:t>
            </a:r>
            <a:r>
              <a:rPr lang="en-US" sz="2800" b="1" dirty="0" smtClean="0"/>
              <a:t>pre-increment</a:t>
            </a:r>
            <a:r>
              <a:rPr lang="en-US" sz="2800" dirty="0" smtClean="0"/>
              <a:t> </a:t>
            </a:r>
            <a:r>
              <a:rPr lang="en-US" sz="2800" dirty="0"/>
              <a:t>or </a:t>
            </a:r>
            <a:r>
              <a:rPr lang="en-US" sz="2800" b="1" dirty="0"/>
              <a:t>pre-decrement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If </a:t>
            </a:r>
            <a:r>
              <a:rPr lang="en-US" sz="2800" dirty="0"/>
              <a:t>the operator is placed after the operand, the expression is called </a:t>
            </a:r>
            <a:r>
              <a:rPr lang="en-US" sz="2800" b="1" dirty="0" smtClean="0"/>
              <a:t>post-increment</a:t>
            </a:r>
            <a:r>
              <a:rPr lang="en-US" sz="2800" dirty="0" smtClean="0"/>
              <a:t> </a:t>
            </a:r>
            <a:r>
              <a:rPr lang="en-US" sz="2800" dirty="0"/>
              <a:t>or </a:t>
            </a:r>
            <a:r>
              <a:rPr lang="en-US" sz="2800" b="1" dirty="0"/>
              <a:t>post-decrement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460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or 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C# includes a special type of decision making operator </a:t>
            </a:r>
            <a:r>
              <a:rPr lang="en-US" sz="2800" b="1" dirty="0" smtClean="0"/>
              <a:t>? : </a:t>
            </a:r>
            <a:r>
              <a:rPr lang="en-US" sz="2800" dirty="0"/>
              <a:t>called the ternary operator</a:t>
            </a:r>
            <a:r>
              <a:rPr lang="en-US" sz="2800" dirty="0" smtClean="0"/>
              <a:t>.</a:t>
            </a:r>
          </a:p>
          <a:p>
            <a:r>
              <a:rPr lang="en-US" sz="2800" b="1" dirty="0" smtClean="0"/>
              <a:t>Syntax:</a:t>
            </a:r>
          </a:p>
          <a:p>
            <a:r>
              <a:rPr lang="en-US" sz="2800" dirty="0"/>
              <a:t>Boolean Expression ? First Statement : Second Statement</a:t>
            </a:r>
            <a:endParaRPr lang="en-US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0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PRECEDENCE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Operators in C# have certain associated priority levels.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C# compiler executes operators in the sequence defined by the priority level of the operators. </a:t>
            </a:r>
            <a:endParaRPr lang="en-US" sz="2800" dirty="0" smtClean="0"/>
          </a:p>
          <a:p>
            <a:r>
              <a:rPr lang="en-US" sz="2800" b="1" dirty="0" smtClean="0"/>
              <a:t>EXAMPLE:</a:t>
            </a:r>
          </a:p>
          <a:p>
            <a:r>
              <a:rPr lang="en-US" sz="2800" dirty="0"/>
              <a:t>8 / 2 - 3 + 2 * 2</a:t>
            </a:r>
          </a:p>
        </p:txBody>
      </p:sp>
    </p:spTree>
    <p:extLst>
      <p:ext uri="{BB962C8B-B14F-4D97-AF65-F5344CB8AC3E}">
        <p14:creationId xmlns:p14="http://schemas.microsoft.com/office/powerpoint/2010/main" val="160438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/>
          </a:bodyPr>
          <a:lstStyle/>
          <a:p>
            <a:r>
              <a:rPr lang="en-US" sz="2800" dirty="0"/>
              <a:t>Statements are referred to as logical grouping of </a:t>
            </a:r>
            <a:r>
              <a:rPr lang="en-US" sz="2800" b="1" dirty="0"/>
              <a:t>variables</a:t>
            </a:r>
            <a:r>
              <a:rPr lang="en-US" sz="2800" dirty="0"/>
              <a:t>, </a:t>
            </a:r>
            <a:r>
              <a:rPr lang="en-US" sz="2800" b="1" dirty="0"/>
              <a:t>operators</a:t>
            </a:r>
            <a:r>
              <a:rPr lang="en-US" sz="2800" dirty="0"/>
              <a:t>, and </a:t>
            </a:r>
            <a:r>
              <a:rPr lang="en-US" sz="2800" b="1" dirty="0"/>
              <a:t>C# keywords</a:t>
            </a:r>
            <a:r>
              <a:rPr lang="en-US" sz="2800" dirty="0"/>
              <a:t> that perform a specific task. 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example, the line which initializes a variable by assigning it a value is a statement. 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C#, a statement ends with a semicolon. </a:t>
            </a:r>
          </a:p>
          <a:p>
            <a:r>
              <a:rPr lang="en-US" sz="2800" dirty="0" smtClean="0"/>
              <a:t>A </a:t>
            </a:r>
            <a:r>
              <a:rPr lang="en-US" sz="2800" dirty="0"/>
              <a:t>C# program contains multiple statements grouped in blocks. A block is a code segment enclosed in curly braces. </a:t>
            </a:r>
          </a:p>
        </p:txBody>
      </p:sp>
    </p:spTree>
    <p:extLst>
      <p:ext uri="{BB962C8B-B14F-4D97-AF65-F5344CB8AC3E}">
        <p14:creationId xmlns:p14="http://schemas.microsoft.com/office/powerpoint/2010/main" val="95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0089"/>
            <a:ext cx="10131425" cy="5163014"/>
          </a:xfrm>
        </p:spPr>
        <p:txBody>
          <a:bodyPr>
            <a:normAutofit/>
          </a:bodyPr>
          <a:lstStyle/>
          <a:p>
            <a:r>
              <a:rPr lang="en-US" sz="2800" dirty="0"/>
              <a:t>For example, the set of statements included in the Main() method of a C# code is a block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36" y="2446387"/>
            <a:ext cx="10734080" cy="39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Statements are used to specify the input, the process, and the output tasks of </a:t>
            </a:r>
            <a:r>
              <a:rPr lang="en-US" sz="2800" b="1" dirty="0" smtClean="0"/>
              <a:t>a program</a:t>
            </a:r>
            <a:r>
              <a:rPr lang="en-US" sz="2800" b="1" dirty="0"/>
              <a:t>. Statements can consist of:</a:t>
            </a:r>
          </a:p>
          <a:p>
            <a:r>
              <a:rPr lang="en-US" sz="2800" dirty="0" smtClean="0"/>
              <a:t>Data </a:t>
            </a:r>
            <a:r>
              <a:rPr lang="en-US" sz="2800" dirty="0"/>
              <a:t>types</a:t>
            </a:r>
          </a:p>
          <a:p>
            <a:r>
              <a:rPr lang="en-US" sz="2800" dirty="0" smtClean="0"/>
              <a:t>Variables</a:t>
            </a:r>
            <a:endParaRPr lang="en-US" sz="2800" dirty="0"/>
          </a:p>
          <a:p>
            <a:r>
              <a:rPr lang="en-US" sz="2800" dirty="0" smtClean="0"/>
              <a:t>Operators</a:t>
            </a:r>
            <a:endParaRPr lang="en-US" sz="2800" dirty="0"/>
          </a:p>
          <a:p>
            <a:r>
              <a:rPr lang="en-US" sz="2800" dirty="0" smtClean="0"/>
              <a:t>Constants</a:t>
            </a:r>
            <a:endParaRPr lang="en-US" sz="2800" dirty="0"/>
          </a:p>
          <a:p>
            <a:r>
              <a:rPr lang="en-US" sz="2800" dirty="0" smtClean="0"/>
              <a:t>Literals</a:t>
            </a:r>
            <a:endParaRPr lang="en-US" sz="2800" dirty="0"/>
          </a:p>
          <a:p>
            <a:r>
              <a:rPr lang="en-US" sz="2800" dirty="0" smtClean="0"/>
              <a:t>Keywords</a:t>
            </a:r>
            <a:endParaRPr lang="en-US" sz="2800" dirty="0"/>
          </a:p>
          <a:p>
            <a:r>
              <a:rPr lang="en-US" sz="2800" dirty="0" smtClean="0"/>
              <a:t>Escape </a:t>
            </a:r>
            <a:r>
              <a:rPr lang="en-US" sz="2800" dirty="0"/>
              <a:t>sequence characters</a:t>
            </a:r>
          </a:p>
        </p:txBody>
      </p:sp>
    </p:spTree>
    <p:extLst>
      <p:ext uri="{BB962C8B-B14F-4D97-AF65-F5344CB8AC3E}">
        <p14:creationId xmlns:p14="http://schemas.microsoft.com/office/powerpoint/2010/main" val="254711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/>
          </a:bodyPr>
          <a:lstStyle/>
          <a:p>
            <a:r>
              <a:rPr lang="en-US" sz="2800" b="1" dirty="0"/>
              <a:t>Statements help you build a logical flow in the program. With the help of </a:t>
            </a:r>
            <a:r>
              <a:rPr lang="en-US" sz="2800" b="1" dirty="0" smtClean="0"/>
              <a:t>statements, you </a:t>
            </a:r>
            <a:r>
              <a:rPr lang="en-US" sz="2800" b="1" dirty="0"/>
              <a:t>can:</a:t>
            </a:r>
          </a:p>
          <a:p>
            <a:r>
              <a:rPr lang="en-US" sz="2800" dirty="0" smtClean="0"/>
              <a:t>Initialize </a:t>
            </a:r>
            <a:r>
              <a:rPr lang="en-US" sz="2800" dirty="0"/>
              <a:t>variables and objects</a:t>
            </a:r>
          </a:p>
          <a:p>
            <a:r>
              <a:rPr lang="en-US" sz="2800" dirty="0" smtClean="0"/>
              <a:t>Take </a:t>
            </a:r>
            <a:r>
              <a:rPr lang="en-US" sz="2800" dirty="0"/>
              <a:t>the input</a:t>
            </a:r>
          </a:p>
          <a:p>
            <a:r>
              <a:rPr lang="en-US" sz="2800" dirty="0" smtClean="0"/>
              <a:t>Call </a:t>
            </a:r>
            <a:r>
              <a:rPr lang="en-US" sz="2800" dirty="0"/>
              <a:t>a method of a class</a:t>
            </a:r>
          </a:p>
          <a:p>
            <a:r>
              <a:rPr lang="en-US" sz="2800" dirty="0" smtClean="0"/>
              <a:t>Display </a:t>
            </a:r>
            <a:r>
              <a:rPr lang="en-US" sz="2800" dirty="0"/>
              <a:t>the output</a:t>
            </a:r>
          </a:p>
        </p:txBody>
      </p:sp>
    </p:spTree>
    <p:extLst>
      <p:ext uri="{BB962C8B-B14F-4D97-AF65-F5344CB8AC3E}">
        <p14:creationId xmlns:p14="http://schemas.microsoft.com/office/powerpoint/2010/main" val="77991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81035"/>
          </a:xfrm>
        </p:spPr>
        <p:txBody>
          <a:bodyPr>
            <a:normAutofit/>
          </a:bodyPr>
          <a:lstStyle/>
          <a:p>
            <a:r>
              <a:rPr lang="en-US" sz="2800" b="1" dirty="0"/>
              <a:t>Similar to statements in C and C++, the C# statements are</a:t>
            </a:r>
          </a:p>
          <a:p>
            <a:r>
              <a:rPr lang="en-US" sz="2800" b="1" dirty="0"/>
              <a:t>classified into seven categories:</a:t>
            </a:r>
          </a:p>
          <a:p>
            <a:r>
              <a:rPr lang="en-US" sz="2800" dirty="0" smtClean="0"/>
              <a:t>Selection </a:t>
            </a:r>
            <a:r>
              <a:rPr lang="en-US" sz="2800" dirty="0"/>
              <a:t>Statements</a:t>
            </a:r>
          </a:p>
          <a:p>
            <a:r>
              <a:rPr lang="en-US" sz="2800" dirty="0" smtClean="0"/>
              <a:t>Iteration </a:t>
            </a:r>
            <a:r>
              <a:rPr lang="en-US" sz="2800" dirty="0"/>
              <a:t>Statements</a:t>
            </a:r>
          </a:p>
          <a:p>
            <a:r>
              <a:rPr lang="en-US" sz="2800" dirty="0" smtClean="0"/>
              <a:t>Jump </a:t>
            </a:r>
            <a:r>
              <a:rPr lang="en-US" sz="2800" dirty="0"/>
              <a:t>Statements</a:t>
            </a:r>
          </a:p>
          <a:p>
            <a:r>
              <a:rPr lang="en-US" sz="2800" dirty="0" smtClean="0"/>
              <a:t>Exception </a:t>
            </a:r>
            <a:r>
              <a:rPr lang="en-US" sz="2800" dirty="0"/>
              <a:t>Handling Statements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12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269884"/>
          </a:xfrm>
        </p:spPr>
        <p:txBody>
          <a:bodyPr>
            <a:normAutofit/>
          </a:bodyPr>
          <a:lstStyle/>
          <a:p>
            <a:r>
              <a:rPr lang="en-US" sz="2800" dirty="0"/>
              <a:t>Expressions are used to manipulate data. Like in mathematics, expressions in programming languages, including C#, are constructed from the </a:t>
            </a:r>
            <a:r>
              <a:rPr lang="en-US" sz="2800" b="1" dirty="0"/>
              <a:t>operands</a:t>
            </a:r>
            <a:r>
              <a:rPr lang="en-US" sz="2800" dirty="0"/>
              <a:t> and </a:t>
            </a:r>
            <a:r>
              <a:rPr lang="en-US" sz="2800" b="1" dirty="0"/>
              <a:t>operators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Example: 2 + 2</a:t>
            </a:r>
          </a:p>
          <a:p>
            <a:r>
              <a:rPr lang="en-US" sz="2800" dirty="0"/>
              <a:t>An expression statement in C# ends with a semicolon </a:t>
            </a:r>
            <a:r>
              <a:rPr lang="en-US" sz="2800" dirty="0" smtClean="0"/>
              <a:t>(;).</a:t>
            </a:r>
          </a:p>
          <a:p>
            <a:r>
              <a:rPr lang="en-US" sz="2800" b="1" dirty="0" smtClean="0"/>
              <a:t>The following code demonstrates an example for expressions:</a:t>
            </a:r>
          </a:p>
          <a:p>
            <a:r>
              <a:rPr lang="en-US" sz="2800" dirty="0" err="1" smtClean="0"/>
              <a:t>simpleInterest</a:t>
            </a:r>
            <a:r>
              <a:rPr lang="en-US" sz="2800" dirty="0" smtClean="0"/>
              <a:t> </a:t>
            </a:r>
            <a:r>
              <a:rPr lang="en-US" sz="2800" dirty="0"/>
              <a:t>= principal * time * rate / 100;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129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47221"/>
          </a:xfrm>
        </p:spPr>
        <p:txBody>
          <a:bodyPr>
            <a:normAutofit/>
          </a:bodyPr>
          <a:lstStyle/>
          <a:p>
            <a:r>
              <a:rPr lang="en-US" sz="2600" dirty="0"/>
              <a:t>Expressions in C# comprise one or more operators that performs some operations on variables. </a:t>
            </a:r>
            <a:endParaRPr lang="en-US" sz="2600" dirty="0" smtClean="0"/>
          </a:p>
          <a:p>
            <a:r>
              <a:rPr lang="en-US" sz="2600" dirty="0" smtClean="0"/>
              <a:t>An </a:t>
            </a:r>
            <a:r>
              <a:rPr lang="en-US" sz="2600" b="1" dirty="0"/>
              <a:t>operation</a:t>
            </a:r>
            <a:r>
              <a:rPr lang="en-US" sz="2600" dirty="0"/>
              <a:t> is an action performed on single or multiple values stored in variables in order to modify them or to generate a new value with the help of minimum one symbol and a value. </a:t>
            </a:r>
            <a:endParaRPr lang="en-US" sz="2600" dirty="0" smtClean="0"/>
          </a:p>
          <a:p>
            <a:r>
              <a:rPr lang="en-US" sz="2600" dirty="0" smtClean="0"/>
              <a:t>The </a:t>
            </a:r>
            <a:r>
              <a:rPr lang="en-US" sz="2600" b="1" dirty="0"/>
              <a:t>symbol</a:t>
            </a:r>
            <a:r>
              <a:rPr lang="en-US" sz="2600" dirty="0"/>
              <a:t> is called an </a:t>
            </a:r>
            <a:r>
              <a:rPr lang="en-US" sz="2600" b="1" dirty="0"/>
              <a:t>operator</a:t>
            </a:r>
            <a:r>
              <a:rPr lang="en-US" sz="2600" dirty="0"/>
              <a:t> and it determines the type of action to be performed on the value.</a:t>
            </a:r>
          </a:p>
        </p:txBody>
      </p:sp>
    </p:spTree>
    <p:extLst>
      <p:ext uri="{BB962C8B-B14F-4D97-AF65-F5344CB8AC3E}">
        <p14:creationId xmlns:p14="http://schemas.microsoft.com/office/powerpoint/2010/main" val="16017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282</TotalTime>
  <Words>944</Words>
  <Application>Microsoft Office PowerPoint</Application>
  <PresentationFormat>Widescreen</PresentationFormat>
  <Paragraphs>135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Celestial</vt:lpstr>
      <vt:lpstr>STATEMENTS, EXPRESSIONS AND OPERATORS IN C#</vt:lpstr>
      <vt:lpstr>STATEMENTS</vt:lpstr>
      <vt:lpstr>STATEMENTS</vt:lpstr>
      <vt:lpstr>STATEMENTS</vt:lpstr>
      <vt:lpstr>STATEMENTS</vt:lpstr>
      <vt:lpstr>STATEMENTS</vt:lpstr>
      <vt:lpstr>Types of Statements</vt:lpstr>
      <vt:lpstr>Expressions </vt:lpstr>
      <vt:lpstr>Operators </vt:lpstr>
      <vt:lpstr>Operators </vt:lpstr>
      <vt:lpstr>Operators </vt:lpstr>
      <vt:lpstr>CLASSIFICATION OF OPERATORS</vt:lpstr>
      <vt:lpstr>Arithmetic Operators </vt:lpstr>
      <vt:lpstr>Arithmetic Operators </vt:lpstr>
      <vt:lpstr>Arithmetic Operators </vt:lpstr>
      <vt:lpstr>Relational or comparison Operators </vt:lpstr>
      <vt:lpstr>Logical OR CONDITIONAL Operators</vt:lpstr>
      <vt:lpstr>Logical OR CONDITIONAL Operators</vt:lpstr>
      <vt:lpstr>Logical OR CONDITIONAL Operators</vt:lpstr>
      <vt:lpstr>ASSIGNMENT OPERATORS</vt:lpstr>
      <vt:lpstr>ASSIGNMENT OPERATORS</vt:lpstr>
      <vt:lpstr>Increment and Decrement Operators</vt:lpstr>
      <vt:lpstr>Ternary or conditional operators</vt:lpstr>
      <vt:lpstr>PRECEDENCE OF OPERATORS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STATEMENTS AND OPERATORS IN C#</dc:title>
  <dc:creator>Muhammad Adil</dc:creator>
  <cp:lastModifiedBy>Windows User</cp:lastModifiedBy>
  <cp:revision>73</cp:revision>
  <dcterms:created xsi:type="dcterms:W3CDTF">2019-10-06T20:03:04Z</dcterms:created>
  <dcterms:modified xsi:type="dcterms:W3CDTF">2019-10-09T12:48:20Z</dcterms:modified>
</cp:coreProperties>
</file>