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9" r:id="rId1"/>
  </p:sldMasterIdLst>
  <p:notesMasterIdLst>
    <p:notesMasterId r:id="rId20"/>
  </p:notesMasterIdLst>
  <p:handoutMasterIdLst>
    <p:handoutMasterId r:id="rId21"/>
  </p:handoutMasterIdLst>
  <p:sldIdLst>
    <p:sldId id="268" r:id="rId2"/>
    <p:sldId id="269" r:id="rId3"/>
    <p:sldId id="279" r:id="rId4"/>
    <p:sldId id="281" r:id="rId5"/>
    <p:sldId id="282" r:id="rId6"/>
    <p:sldId id="284" r:id="rId7"/>
    <p:sldId id="257" r:id="rId8"/>
    <p:sldId id="258" r:id="rId9"/>
    <p:sldId id="285" r:id="rId10"/>
    <p:sldId id="286" r:id="rId11"/>
    <p:sldId id="287" r:id="rId12"/>
    <p:sldId id="288" r:id="rId13"/>
    <p:sldId id="289" r:id="rId14"/>
    <p:sldId id="290" r:id="rId15"/>
    <p:sldId id="291" r:id="rId16"/>
    <p:sldId id="292" r:id="rId17"/>
    <p:sldId id="293"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0" d="100"/>
          <a:sy n="70" d="100"/>
        </p:scale>
        <p:origin x="48"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06-Nov-19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06-Nov-19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42294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CFDC2-5630-4611-9BF0-0EF7C8C4398D}" type="datetime1">
              <a:rPr lang="en-US" smtClean="0"/>
              <a:t>06-Nov-19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040566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9CFDC2-5630-4611-9BF0-0EF7C8C4398D}"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8448827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9CFDC2-5630-4611-9BF0-0EF7C8C4398D}"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1438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CFDC2-5630-4611-9BF0-0EF7C8C4398D}"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832013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CFDC2-5630-4611-9BF0-0EF7C8C4398D}" type="datetime1">
              <a:rPr lang="en-US" smtClean="0"/>
              <a:t>06-Nov-19</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8216066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CFDC2-5630-4611-9BF0-0EF7C8C4398D}" type="datetime1">
              <a:rPr lang="en-US" smtClean="0"/>
              <a:t>06-Nov-19</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5917308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85510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3020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06-Nov-19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29644A-97F2-4BC4-BBF7-FC141F507563}" type="datetime1">
              <a:rPr lang="en-US" smtClean="0"/>
              <a:t>06-Nov-19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93611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06-Nov-19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41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06-Nov-19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9998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06-Nov-19</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12086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1F9843-3551-47D6-BD3E-346FBDF458AF}" type="datetime1">
              <a:rPr lang="en-US" smtClean="0"/>
              <a:t>06-Nov-19</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8735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C2989-19D5-42F7-8321-FE6B75231AF4}" type="datetime1">
              <a:rPr lang="en-US" smtClean="0"/>
              <a:t>06-Nov-19</a:t>
            </a:fld>
            <a:endParaRPr lang="en-US" dirty="0"/>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9910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F9C03C-1F27-412D-AD0B-6423348F1B9B}" type="datetime1">
              <a:rPr lang="en-US" smtClean="0"/>
              <a:t>06-Nov-19</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27197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06-Nov-19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
        <p:nvSpPr>
          <p:cNvPr id="8" name="Rectangle 7">
            <a:extLst>
              <a:ext uri="{FF2B5EF4-FFF2-40B4-BE49-F238E27FC236}">
                <a16:creationId xmlns:a16="http://schemas.microsoft.com/office/drawing/2014/main" id="{8F8A8D41-5452-46E6-BF1D-B15C962832DF}"/>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068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9CFDC2-5630-4611-9BF0-0EF7C8C4398D}" type="datetime1">
              <a:rPr lang="en-US" smtClean="0"/>
              <a:t>06-Nov-19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87206298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5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051" y="0"/>
            <a:ext cx="8017566" cy="3200400"/>
          </a:xfrm>
        </p:spPr>
        <p:txBody>
          <a:bodyPr>
            <a:normAutofit/>
          </a:bodyPr>
          <a:lstStyle/>
          <a:p>
            <a:r>
              <a:rPr lang="en-US" sz="5400" dirty="0"/>
              <a:t>Quality analysis using image processing</a:t>
            </a:r>
          </a:p>
        </p:txBody>
      </p:sp>
      <p:sp>
        <p:nvSpPr>
          <p:cNvPr id="3" name="Subtitle 2"/>
          <p:cNvSpPr>
            <a:spLocks noGrp="1"/>
          </p:cNvSpPr>
          <p:nvPr>
            <p:ph type="subTitle" idx="1"/>
          </p:nvPr>
        </p:nvSpPr>
        <p:spPr>
          <a:xfrm>
            <a:off x="318051" y="3180522"/>
            <a:ext cx="6858000" cy="1097280"/>
          </a:xfrm>
        </p:spPr>
        <p:txBody>
          <a:bodyPr>
            <a:normAutofit/>
          </a:bodyPr>
          <a:lstStyle/>
          <a:p>
            <a:r>
              <a:rPr lang="en-US" sz="3200"/>
              <a:t>Of REAL TIME DATA </a:t>
            </a:r>
            <a:r>
              <a:rPr lang="en-US" sz="3200" dirty="0"/>
              <a:t>in Industry 4.0</a:t>
            </a:r>
          </a:p>
          <a:p>
            <a:endParaRPr lang="en-US" sz="3200" dirty="0"/>
          </a:p>
        </p:txBody>
      </p:sp>
      <p:sp>
        <p:nvSpPr>
          <p:cNvPr id="4" name="Subtitle 2">
            <a:extLst>
              <a:ext uri="{FF2B5EF4-FFF2-40B4-BE49-F238E27FC236}">
                <a16:creationId xmlns:a16="http://schemas.microsoft.com/office/drawing/2014/main" id="{7FE40A7F-47E6-4C7B-BC50-123B7C10A8B1}"/>
              </a:ext>
            </a:extLst>
          </p:cNvPr>
          <p:cNvSpPr txBox="1">
            <a:spLocks/>
          </p:cNvSpPr>
          <p:nvPr/>
        </p:nvSpPr>
        <p:spPr>
          <a:xfrm>
            <a:off x="8242852" y="5760720"/>
            <a:ext cx="5665306" cy="10972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100000"/>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1200"/>
              </a:spcBef>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9pPr>
          </a:lstStyle>
          <a:p>
            <a:r>
              <a:rPr lang="en-US" sz="2000" b="1" dirty="0"/>
              <a:t>Group Members:</a:t>
            </a:r>
          </a:p>
          <a:p>
            <a:r>
              <a:rPr lang="en-US" sz="2000" b="1" dirty="0"/>
              <a:t>Zohair Lokhandwala 	1612258</a:t>
            </a:r>
          </a:p>
          <a:p>
            <a:r>
              <a:rPr lang="en-US" sz="2000" b="1" dirty="0"/>
              <a:t>Sibte Abbas 		1612135</a:t>
            </a:r>
          </a:p>
        </p:txBody>
      </p:sp>
      <p:sp>
        <p:nvSpPr>
          <p:cNvPr id="5" name="Subtitle 2">
            <a:extLst>
              <a:ext uri="{FF2B5EF4-FFF2-40B4-BE49-F238E27FC236}">
                <a16:creationId xmlns:a16="http://schemas.microsoft.com/office/drawing/2014/main" id="{6681C468-EAEB-4E27-A98C-F6C5D606B60A}"/>
              </a:ext>
            </a:extLst>
          </p:cNvPr>
          <p:cNvSpPr txBox="1">
            <a:spLocks/>
          </p:cNvSpPr>
          <p:nvPr/>
        </p:nvSpPr>
        <p:spPr>
          <a:xfrm>
            <a:off x="8242852" y="4277802"/>
            <a:ext cx="6858000" cy="10972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100000"/>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1200"/>
              </a:spcBef>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9pPr>
          </a:lstStyle>
          <a:p>
            <a:r>
              <a:rPr lang="en-US" sz="2400" dirty="0"/>
              <a:t>Advisor:</a:t>
            </a:r>
          </a:p>
          <a:p>
            <a:r>
              <a:rPr lang="en-US" sz="2400" dirty="0"/>
              <a:t>Dr. Faraz Junejo</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9E8371-1950-4ED5-A240-904E1A9E8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032" y="1126435"/>
            <a:ext cx="8698249" cy="5121966"/>
          </a:xfrm>
        </p:spPr>
      </p:pic>
      <p:sp>
        <p:nvSpPr>
          <p:cNvPr id="6" name="TextBox 5">
            <a:extLst>
              <a:ext uri="{FF2B5EF4-FFF2-40B4-BE49-F238E27FC236}">
                <a16:creationId xmlns:a16="http://schemas.microsoft.com/office/drawing/2014/main" id="{D01242D7-3538-4CC4-B660-31EE094A13F5}"/>
              </a:ext>
            </a:extLst>
          </p:cNvPr>
          <p:cNvSpPr txBox="1"/>
          <p:nvPr/>
        </p:nvSpPr>
        <p:spPr>
          <a:xfrm>
            <a:off x="1590261" y="516835"/>
            <a:ext cx="3445565" cy="369332"/>
          </a:xfrm>
          <a:prstGeom prst="rect">
            <a:avLst/>
          </a:prstGeom>
          <a:noFill/>
        </p:spPr>
        <p:txBody>
          <a:bodyPr wrap="square" rtlCol="0">
            <a:spAutoFit/>
          </a:bodyPr>
          <a:lstStyle/>
          <a:p>
            <a:r>
              <a:rPr lang="en-US" dirty="0"/>
              <a:t>System Sequence Diagram</a:t>
            </a:r>
          </a:p>
        </p:txBody>
      </p:sp>
    </p:spTree>
    <p:extLst>
      <p:ext uri="{BB962C8B-B14F-4D97-AF65-F5344CB8AC3E}">
        <p14:creationId xmlns:p14="http://schemas.microsoft.com/office/powerpoint/2010/main" val="399712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BD4593-76BA-4562-A053-06DE1D7D5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808712"/>
            <a:ext cx="8256103" cy="4491437"/>
          </a:xfrm>
        </p:spPr>
      </p:pic>
      <p:sp>
        <p:nvSpPr>
          <p:cNvPr id="6" name="TextBox 5">
            <a:extLst>
              <a:ext uri="{FF2B5EF4-FFF2-40B4-BE49-F238E27FC236}">
                <a16:creationId xmlns:a16="http://schemas.microsoft.com/office/drawing/2014/main" id="{54F62CF3-2C41-4F18-89A5-2FC527680B8F}"/>
              </a:ext>
            </a:extLst>
          </p:cNvPr>
          <p:cNvSpPr txBox="1"/>
          <p:nvPr/>
        </p:nvSpPr>
        <p:spPr>
          <a:xfrm>
            <a:off x="1272209" y="914400"/>
            <a:ext cx="2119491" cy="369332"/>
          </a:xfrm>
          <a:prstGeom prst="rect">
            <a:avLst/>
          </a:prstGeom>
          <a:noFill/>
        </p:spPr>
        <p:txBody>
          <a:bodyPr wrap="none" rtlCol="0">
            <a:spAutoFit/>
          </a:bodyPr>
          <a:lstStyle/>
          <a:p>
            <a:r>
              <a:rPr lang="en-US" dirty="0"/>
              <a:t>Context Diagram</a:t>
            </a:r>
          </a:p>
        </p:txBody>
      </p:sp>
    </p:spTree>
    <p:extLst>
      <p:ext uri="{BB962C8B-B14F-4D97-AF65-F5344CB8AC3E}">
        <p14:creationId xmlns:p14="http://schemas.microsoft.com/office/powerpoint/2010/main" val="18365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A653266-DCF0-4CF1-924F-7BF333F0A5E6}"/>
              </a:ext>
            </a:extLst>
          </p:cNvPr>
          <p:cNvGraphicFramePr>
            <a:graphicFrameLocks noGrp="1"/>
          </p:cNvGraphicFramePr>
          <p:nvPr>
            <p:ph idx="1"/>
            <p:extLst>
              <p:ext uri="{D42A27DB-BD31-4B8C-83A1-F6EECF244321}">
                <p14:modId xmlns:p14="http://schemas.microsoft.com/office/powerpoint/2010/main" val="3061081568"/>
              </p:ext>
            </p:extLst>
          </p:nvPr>
        </p:nvGraphicFramePr>
        <p:xfrm>
          <a:off x="1012825" y="356055"/>
          <a:ext cx="9250291" cy="2718702"/>
        </p:xfrm>
        <a:graphic>
          <a:graphicData uri="http://schemas.openxmlformats.org/drawingml/2006/table">
            <a:tbl>
              <a:tblPr firstRow="1" firstCol="1" bandRow="1">
                <a:tableStyleId>{5C22544A-7EE6-4342-B048-85BDC9FD1C3A}</a:tableStyleId>
              </a:tblPr>
              <a:tblGrid>
                <a:gridCol w="3024583">
                  <a:extLst>
                    <a:ext uri="{9D8B030D-6E8A-4147-A177-3AD203B41FA5}">
                      <a16:colId xmlns:a16="http://schemas.microsoft.com/office/drawing/2014/main" val="3132143764"/>
                    </a:ext>
                  </a:extLst>
                </a:gridCol>
                <a:gridCol w="6225708">
                  <a:extLst>
                    <a:ext uri="{9D8B030D-6E8A-4147-A177-3AD203B41FA5}">
                      <a16:colId xmlns:a16="http://schemas.microsoft.com/office/drawing/2014/main" val="3497055436"/>
                    </a:ext>
                  </a:extLst>
                </a:gridCol>
              </a:tblGrid>
              <a:tr h="410920">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75436189"/>
                  </a:ext>
                </a:extLst>
              </a:tr>
              <a:tr h="411227">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Camera will capture the images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5131403"/>
                  </a:ext>
                </a:extLst>
              </a:tr>
              <a:tr h="411227">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Camera should be powered 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6882935"/>
                  </a:ext>
                </a:extLst>
              </a:tr>
              <a:tr h="662874">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1403463543"/>
                  </a:ext>
                </a:extLst>
              </a:tr>
              <a:tr h="411227">
                <a:tc>
                  <a:txBody>
                    <a:bodyPr/>
                    <a:lstStyle/>
                    <a:p>
                      <a:pPr marL="0" marR="0">
                        <a:lnSpc>
                          <a:spcPct val="107000"/>
                        </a:lnSpc>
                        <a:spcBef>
                          <a:spcPts val="0"/>
                        </a:spcBef>
                        <a:spcAft>
                          <a:spcPts val="0"/>
                        </a:spcAft>
                      </a:pPr>
                      <a:r>
                        <a:rPr lang="en-US" sz="1100">
                          <a:effectLst/>
                        </a:rPr>
                        <a:t>Camera will capture the images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captured into the camera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1662537"/>
                  </a:ext>
                </a:extLst>
              </a:tr>
              <a:tr h="411227">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Data will be uploaded to the servers.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4922819"/>
                  </a:ext>
                </a:extLst>
              </a:tr>
            </a:tbl>
          </a:graphicData>
        </a:graphic>
      </p:graphicFrame>
      <p:graphicFrame>
        <p:nvGraphicFramePr>
          <p:cNvPr id="5" name="Table 4">
            <a:extLst>
              <a:ext uri="{FF2B5EF4-FFF2-40B4-BE49-F238E27FC236}">
                <a16:creationId xmlns:a16="http://schemas.microsoft.com/office/drawing/2014/main" id="{61AA863D-69F7-4F55-944C-86C4C01D03BC}"/>
              </a:ext>
            </a:extLst>
          </p:cNvPr>
          <p:cNvGraphicFramePr>
            <a:graphicFrameLocks noGrp="1"/>
          </p:cNvGraphicFramePr>
          <p:nvPr>
            <p:extLst>
              <p:ext uri="{D42A27DB-BD31-4B8C-83A1-F6EECF244321}">
                <p14:modId xmlns:p14="http://schemas.microsoft.com/office/powerpoint/2010/main" val="3011781969"/>
              </p:ext>
            </p:extLst>
          </p:nvPr>
        </p:nvGraphicFramePr>
        <p:xfrm>
          <a:off x="1012825" y="3328351"/>
          <a:ext cx="8939283" cy="3072449"/>
        </p:xfrm>
        <a:graphic>
          <a:graphicData uri="http://schemas.openxmlformats.org/drawingml/2006/table">
            <a:tbl>
              <a:tblPr firstRow="1" firstCol="1" bandRow="1">
                <a:tableStyleId>{5C22544A-7EE6-4342-B048-85BDC9FD1C3A}</a:tableStyleId>
              </a:tblPr>
              <a:tblGrid>
                <a:gridCol w="2922893">
                  <a:extLst>
                    <a:ext uri="{9D8B030D-6E8A-4147-A177-3AD203B41FA5}">
                      <a16:colId xmlns:a16="http://schemas.microsoft.com/office/drawing/2014/main" val="1112508936"/>
                    </a:ext>
                  </a:extLst>
                </a:gridCol>
                <a:gridCol w="6016390">
                  <a:extLst>
                    <a:ext uri="{9D8B030D-6E8A-4147-A177-3AD203B41FA5}">
                      <a16:colId xmlns:a16="http://schemas.microsoft.com/office/drawing/2014/main" val="1664826222"/>
                    </a:ext>
                  </a:extLst>
                </a:gridCol>
              </a:tblGrid>
              <a:tr h="352136">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Uc-002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6330518"/>
                  </a:ext>
                </a:extLst>
              </a:tr>
              <a:tr h="352399">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Data will be uploaded onto the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8924136"/>
                  </a:ext>
                </a:extLst>
              </a:tr>
              <a:tr h="723866">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be captured and the camera is connected to the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0446794"/>
                  </a:ext>
                </a:extLst>
              </a:tr>
              <a:tr h="568046">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2170834324"/>
                  </a:ext>
                </a:extLst>
              </a:tr>
              <a:tr h="723603">
                <a:tc>
                  <a:txBody>
                    <a:bodyPr/>
                    <a:lstStyle/>
                    <a:p>
                      <a:pPr marL="0" marR="0">
                        <a:lnSpc>
                          <a:spcPct val="107000"/>
                        </a:lnSpc>
                        <a:spcBef>
                          <a:spcPts val="0"/>
                        </a:spcBef>
                        <a:spcAft>
                          <a:spcPts val="0"/>
                        </a:spcAft>
                      </a:pPr>
                      <a:r>
                        <a:rPr lang="en-US" sz="1100">
                          <a:effectLst/>
                        </a:rPr>
                        <a:t>Data uploaded on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Images saved on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5200153"/>
                  </a:ext>
                </a:extLst>
              </a:tr>
              <a:tr h="352399">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System will fetch data from the server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6319163"/>
                  </a:ext>
                </a:extLst>
              </a:tr>
            </a:tbl>
          </a:graphicData>
        </a:graphic>
      </p:graphicFrame>
      <p:sp>
        <p:nvSpPr>
          <p:cNvPr id="6" name="Rectangle 1">
            <a:extLst>
              <a:ext uri="{FF2B5EF4-FFF2-40B4-BE49-F238E27FC236}">
                <a16:creationId xmlns:a16="http://schemas.microsoft.com/office/drawing/2014/main" id="{594EF575-9E88-49E0-8B5F-0942F86FA074}"/>
              </a:ext>
            </a:extLst>
          </p:cNvPr>
          <p:cNvSpPr>
            <a:spLocks noChangeArrowheads="1"/>
          </p:cNvSpPr>
          <p:nvPr/>
        </p:nvSpPr>
        <p:spPr bwMode="auto">
          <a:xfrm>
            <a:off x="-644111" y="3074758"/>
            <a:ext cx="21440879" cy="11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9658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763B-351F-4114-93CD-56F5ADD915B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C590BFC-3473-469E-BBF7-CFD64AAABDD9}"/>
              </a:ext>
            </a:extLst>
          </p:cNvPr>
          <p:cNvGraphicFramePr>
            <a:graphicFrameLocks noGrp="1"/>
          </p:cNvGraphicFramePr>
          <p:nvPr>
            <p:ph idx="1"/>
            <p:extLst>
              <p:ext uri="{D42A27DB-BD31-4B8C-83A1-F6EECF244321}">
                <p14:modId xmlns:p14="http://schemas.microsoft.com/office/powerpoint/2010/main" val="1977000112"/>
              </p:ext>
            </p:extLst>
          </p:nvPr>
        </p:nvGraphicFramePr>
        <p:xfrm>
          <a:off x="646111" y="470418"/>
          <a:ext cx="9576062" cy="2723156"/>
        </p:xfrm>
        <a:graphic>
          <a:graphicData uri="http://schemas.openxmlformats.org/drawingml/2006/table">
            <a:tbl>
              <a:tblPr firstRow="1" firstCol="1" bandRow="1">
                <a:tableStyleId>{5C22544A-7EE6-4342-B048-85BDC9FD1C3A}</a:tableStyleId>
              </a:tblPr>
              <a:tblGrid>
                <a:gridCol w="3131101">
                  <a:extLst>
                    <a:ext uri="{9D8B030D-6E8A-4147-A177-3AD203B41FA5}">
                      <a16:colId xmlns:a16="http://schemas.microsoft.com/office/drawing/2014/main" val="2343314459"/>
                    </a:ext>
                  </a:extLst>
                </a:gridCol>
                <a:gridCol w="6444961">
                  <a:extLst>
                    <a:ext uri="{9D8B030D-6E8A-4147-A177-3AD203B41FA5}">
                      <a16:colId xmlns:a16="http://schemas.microsoft.com/office/drawing/2014/main" val="1446625014"/>
                    </a:ext>
                  </a:extLst>
                </a:gridCol>
              </a:tblGrid>
              <a:tr h="355027">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1687623"/>
                  </a:ext>
                </a:extLst>
              </a:tr>
              <a:tr h="355292">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System will fetch image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8506188"/>
                  </a:ext>
                </a:extLst>
              </a:tr>
              <a:tr h="355292">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System should be connected to cloud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9538851"/>
                  </a:ext>
                </a:extLst>
              </a:tr>
              <a:tr h="572710">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322362451"/>
                  </a:ext>
                </a:extLst>
              </a:tr>
              <a:tr h="729543">
                <a:tc>
                  <a:txBody>
                    <a:bodyPr/>
                    <a:lstStyle/>
                    <a:p>
                      <a:pPr marL="0" marR="0">
                        <a:lnSpc>
                          <a:spcPct val="107000"/>
                        </a:lnSpc>
                        <a:spcBef>
                          <a:spcPts val="0"/>
                        </a:spcBef>
                        <a:spcAft>
                          <a:spcPts val="0"/>
                        </a:spcAft>
                      </a:pPr>
                      <a:r>
                        <a:rPr lang="en-US" sz="1100">
                          <a:effectLst/>
                        </a:rPr>
                        <a:t>Images ready to be processed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Images will be opened into the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6157271"/>
                  </a:ext>
                </a:extLst>
              </a:tr>
              <a:tr h="355292">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Image will be processed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086050"/>
                  </a:ext>
                </a:extLst>
              </a:tr>
            </a:tbl>
          </a:graphicData>
        </a:graphic>
      </p:graphicFrame>
      <p:graphicFrame>
        <p:nvGraphicFramePr>
          <p:cNvPr id="5" name="Table 4">
            <a:extLst>
              <a:ext uri="{FF2B5EF4-FFF2-40B4-BE49-F238E27FC236}">
                <a16:creationId xmlns:a16="http://schemas.microsoft.com/office/drawing/2014/main" id="{6EC447A2-517B-4086-B234-A1146848C998}"/>
              </a:ext>
            </a:extLst>
          </p:cNvPr>
          <p:cNvGraphicFramePr>
            <a:graphicFrameLocks noGrp="1"/>
          </p:cNvGraphicFramePr>
          <p:nvPr>
            <p:extLst>
              <p:ext uri="{D42A27DB-BD31-4B8C-83A1-F6EECF244321}">
                <p14:modId xmlns:p14="http://schemas.microsoft.com/office/powerpoint/2010/main" val="3211093576"/>
              </p:ext>
            </p:extLst>
          </p:nvPr>
        </p:nvGraphicFramePr>
        <p:xfrm>
          <a:off x="646111" y="3692207"/>
          <a:ext cx="9576062" cy="2723156"/>
        </p:xfrm>
        <a:graphic>
          <a:graphicData uri="http://schemas.openxmlformats.org/drawingml/2006/table">
            <a:tbl>
              <a:tblPr firstRow="1" firstCol="1" bandRow="1">
                <a:tableStyleId>{5C22544A-7EE6-4342-B048-85BDC9FD1C3A}</a:tableStyleId>
              </a:tblPr>
              <a:tblGrid>
                <a:gridCol w="3131101">
                  <a:extLst>
                    <a:ext uri="{9D8B030D-6E8A-4147-A177-3AD203B41FA5}">
                      <a16:colId xmlns:a16="http://schemas.microsoft.com/office/drawing/2014/main" val="1236348705"/>
                    </a:ext>
                  </a:extLst>
                </a:gridCol>
                <a:gridCol w="6444961">
                  <a:extLst>
                    <a:ext uri="{9D8B030D-6E8A-4147-A177-3AD203B41FA5}">
                      <a16:colId xmlns:a16="http://schemas.microsoft.com/office/drawing/2014/main" val="2059451345"/>
                    </a:ext>
                  </a:extLst>
                </a:gridCol>
              </a:tblGrid>
              <a:tr h="411593">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4366131"/>
                  </a:ext>
                </a:extLst>
              </a:tr>
              <a:tr h="411901">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Noise removal of the images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5244542"/>
                  </a:ext>
                </a:extLst>
              </a:tr>
              <a:tr h="411901">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in process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2751129"/>
                  </a:ext>
                </a:extLst>
              </a:tr>
              <a:tr h="663959">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1398722980"/>
                  </a:ext>
                </a:extLst>
              </a:tr>
              <a:tr h="411901">
                <a:tc>
                  <a:txBody>
                    <a:bodyPr/>
                    <a:lstStyle/>
                    <a:p>
                      <a:pPr marL="0" marR="0">
                        <a:lnSpc>
                          <a:spcPct val="107000"/>
                        </a:lnSpc>
                        <a:spcBef>
                          <a:spcPts val="0"/>
                        </a:spcBef>
                        <a:spcAft>
                          <a:spcPts val="0"/>
                        </a:spcAft>
                      </a:pPr>
                      <a:r>
                        <a:rPr lang="en-US" sz="1100">
                          <a:effectLst/>
                        </a:rPr>
                        <a:t>Noise Removal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It will remove the noise from the image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1737955"/>
                  </a:ext>
                </a:extLst>
              </a:tr>
              <a:tr h="411901">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Output image with noise removed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5717531"/>
                  </a:ext>
                </a:extLst>
              </a:tr>
            </a:tbl>
          </a:graphicData>
        </a:graphic>
      </p:graphicFrame>
      <p:sp>
        <p:nvSpPr>
          <p:cNvPr id="6" name="Rectangle 1">
            <a:extLst>
              <a:ext uri="{FF2B5EF4-FFF2-40B4-BE49-F238E27FC236}">
                <a16:creationId xmlns:a16="http://schemas.microsoft.com/office/drawing/2014/main" id="{7CA80CF7-A88D-4404-8A9E-EEAA5D568EA1}"/>
              </a:ext>
            </a:extLst>
          </p:cNvPr>
          <p:cNvSpPr>
            <a:spLocks noChangeArrowheads="1"/>
          </p:cNvSpPr>
          <p:nvPr/>
        </p:nvSpPr>
        <p:spPr bwMode="auto">
          <a:xfrm>
            <a:off x="2393856" y="53159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1448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0C40-427D-4015-936F-3364077D9F5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45775A2-4928-4D5C-87A1-0F89F20B7E5B}"/>
              </a:ext>
            </a:extLst>
          </p:cNvPr>
          <p:cNvGraphicFramePr>
            <a:graphicFrameLocks noGrp="1"/>
          </p:cNvGraphicFramePr>
          <p:nvPr>
            <p:ph idx="1"/>
            <p:extLst>
              <p:ext uri="{D42A27DB-BD31-4B8C-83A1-F6EECF244321}">
                <p14:modId xmlns:p14="http://schemas.microsoft.com/office/powerpoint/2010/main" val="2087239162"/>
              </p:ext>
            </p:extLst>
          </p:nvPr>
        </p:nvGraphicFramePr>
        <p:xfrm>
          <a:off x="646111" y="548893"/>
          <a:ext cx="9562414" cy="2508204"/>
        </p:xfrm>
        <a:graphic>
          <a:graphicData uri="http://schemas.openxmlformats.org/drawingml/2006/table">
            <a:tbl>
              <a:tblPr firstRow="1" firstCol="1" bandRow="1">
                <a:tableStyleId>{5C22544A-7EE6-4342-B048-85BDC9FD1C3A}</a:tableStyleId>
              </a:tblPr>
              <a:tblGrid>
                <a:gridCol w="3126638">
                  <a:extLst>
                    <a:ext uri="{9D8B030D-6E8A-4147-A177-3AD203B41FA5}">
                      <a16:colId xmlns:a16="http://schemas.microsoft.com/office/drawing/2014/main" val="1415558239"/>
                    </a:ext>
                  </a:extLst>
                </a:gridCol>
                <a:gridCol w="6435776">
                  <a:extLst>
                    <a:ext uri="{9D8B030D-6E8A-4147-A177-3AD203B41FA5}">
                      <a16:colId xmlns:a16="http://schemas.microsoft.com/office/drawing/2014/main" val="1617908887"/>
                    </a:ext>
                  </a:extLst>
                </a:gridCol>
              </a:tblGrid>
              <a:tr h="327003">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6884010"/>
                  </a:ext>
                </a:extLst>
              </a:tr>
              <a:tr h="327247">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Convert image into greyscale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5102187"/>
                  </a:ext>
                </a:extLst>
              </a:tr>
              <a:tr h="327247">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be in process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899228"/>
                  </a:ext>
                </a:extLst>
              </a:tr>
              <a:tr h="527503">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375815003"/>
                  </a:ext>
                </a:extLst>
              </a:tr>
              <a:tr h="671957">
                <a:tc>
                  <a:txBody>
                    <a:bodyPr/>
                    <a:lstStyle/>
                    <a:p>
                      <a:pPr marL="0" marR="0">
                        <a:lnSpc>
                          <a:spcPct val="107000"/>
                        </a:lnSpc>
                        <a:spcBef>
                          <a:spcPts val="0"/>
                        </a:spcBef>
                        <a:spcAft>
                          <a:spcPts val="0"/>
                        </a:spcAft>
                      </a:pPr>
                      <a:r>
                        <a:rPr lang="en-US" sz="1100">
                          <a:effectLst/>
                        </a:rPr>
                        <a:t>Conversion to greyscale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The image will be converted into greyscale.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8895507"/>
                  </a:ext>
                </a:extLst>
              </a:tr>
              <a:tr h="327247">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Output image into greyscale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1982746"/>
                  </a:ext>
                </a:extLst>
              </a:tr>
            </a:tbl>
          </a:graphicData>
        </a:graphic>
      </p:graphicFrame>
      <p:graphicFrame>
        <p:nvGraphicFramePr>
          <p:cNvPr id="5" name="Table 4">
            <a:extLst>
              <a:ext uri="{FF2B5EF4-FFF2-40B4-BE49-F238E27FC236}">
                <a16:creationId xmlns:a16="http://schemas.microsoft.com/office/drawing/2014/main" id="{81C88139-FDB0-49A4-AFA4-51264ABD83E6}"/>
              </a:ext>
            </a:extLst>
          </p:cNvPr>
          <p:cNvGraphicFramePr>
            <a:graphicFrameLocks noGrp="1"/>
          </p:cNvGraphicFramePr>
          <p:nvPr>
            <p:extLst>
              <p:ext uri="{D42A27DB-BD31-4B8C-83A1-F6EECF244321}">
                <p14:modId xmlns:p14="http://schemas.microsoft.com/office/powerpoint/2010/main" val="3030232183"/>
              </p:ext>
            </p:extLst>
          </p:nvPr>
        </p:nvGraphicFramePr>
        <p:xfrm>
          <a:off x="646110" y="3548951"/>
          <a:ext cx="9562413" cy="2760155"/>
        </p:xfrm>
        <a:graphic>
          <a:graphicData uri="http://schemas.openxmlformats.org/drawingml/2006/table">
            <a:tbl>
              <a:tblPr firstRow="1" firstCol="1" bandRow="1">
                <a:tableStyleId>{5C22544A-7EE6-4342-B048-85BDC9FD1C3A}</a:tableStyleId>
              </a:tblPr>
              <a:tblGrid>
                <a:gridCol w="1375556">
                  <a:extLst>
                    <a:ext uri="{9D8B030D-6E8A-4147-A177-3AD203B41FA5}">
                      <a16:colId xmlns:a16="http://schemas.microsoft.com/office/drawing/2014/main" val="1968147129"/>
                    </a:ext>
                  </a:extLst>
                </a:gridCol>
                <a:gridCol w="8186857">
                  <a:extLst>
                    <a:ext uri="{9D8B030D-6E8A-4147-A177-3AD203B41FA5}">
                      <a16:colId xmlns:a16="http://schemas.microsoft.com/office/drawing/2014/main" val="2574770044"/>
                    </a:ext>
                  </a:extLst>
                </a:gridCol>
              </a:tblGrid>
              <a:tr h="615144">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48712698"/>
                  </a:ext>
                </a:extLst>
              </a:tr>
              <a:tr h="615144">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733425" algn="l"/>
                        </a:tabLst>
                      </a:pPr>
                      <a:r>
                        <a:rPr lang="en-US" sz="1100">
                          <a:effectLst/>
                        </a:rPr>
                        <a:t>Setting threshold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94175919"/>
                  </a:ext>
                </a:extLst>
              </a:tr>
              <a:tr h="615144">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be converted into greyscale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8044892"/>
                  </a:ext>
                </a:extLst>
              </a:tr>
              <a:tr h="299579">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Set Threshold value                               | Threshold value will be set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535216"/>
                  </a:ext>
                </a:extLst>
              </a:tr>
              <a:tr h="615144">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Threshold value adjusted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613767"/>
                  </a:ext>
                </a:extLst>
              </a:tr>
            </a:tbl>
          </a:graphicData>
        </a:graphic>
      </p:graphicFrame>
      <p:sp>
        <p:nvSpPr>
          <p:cNvPr id="6" name="Rectangle 1">
            <a:extLst>
              <a:ext uri="{FF2B5EF4-FFF2-40B4-BE49-F238E27FC236}">
                <a16:creationId xmlns:a16="http://schemas.microsoft.com/office/drawing/2014/main" id="{C8396BD7-0F2D-4E28-9D8C-0EC77CC7D311}"/>
              </a:ext>
            </a:extLst>
          </p:cNvPr>
          <p:cNvSpPr>
            <a:spLocks noChangeArrowheads="1"/>
          </p:cNvSpPr>
          <p:nvPr/>
        </p:nvSpPr>
        <p:spPr bwMode="auto">
          <a:xfrm>
            <a:off x="2181225" y="48882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9525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F29F-DFCE-4583-85BC-5AF35FEBD50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993F52C-647A-41B6-8988-7DC2DF8CE5C7}"/>
              </a:ext>
            </a:extLst>
          </p:cNvPr>
          <p:cNvGraphicFramePr>
            <a:graphicFrameLocks noGrp="1"/>
          </p:cNvGraphicFramePr>
          <p:nvPr>
            <p:ph idx="1"/>
            <p:extLst>
              <p:ext uri="{D42A27DB-BD31-4B8C-83A1-F6EECF244321}">
                <p14:modId xmlns:p14="http://schemas.microsoft.com/office/powerpoint/2010/main" val="3936260958"/>
              </p:ext>
            </p:extLst>
          </p:nvPr>
        </p:nvGraphicFramePr>
        <p:xfrm>
          <a:off x="646111" y="522538"/>
          <a:ext cx="9404722" cy="2906461"/>
        </p:xfrm>
        <a:graphic>
          <a:graphicData uri="http://schemas.openxmlformats.org/drawingml/2006/table">
            <a:tbl>
              <a:tblPr firstRow="1" firstCol="1" bandRow="1">
                <a:tableStyleId>{5C22544A-7EE6-4342-B048-85BDC9FD1C3A}</a:tableStyleId>
              </a:tblPr>
              <a:tblGrid>
                <a:gridCol w="1352872">
                  <a:extLst>
                    <a:ext uri="{9D8B030D-6E8A-4147-A177-3AD203B41FA5}">
                      <a16:colId xmlns:a16="http://schemas.microsoft.com/office/drawing/2014/main" val="2762089437"/>
                    </a:ext>
                  </a:extLst>
                </a:gridCol>
                <a:gridCol w="8051850">
                  <a:extLst>
                    <a:ext uri="{9D8B030D-6E8A-4147-A177-3AD203B41FA5}">
                      <a16:colId xmlns:a16="http://schemas.microsoft.com/office/drawing/2014/main" val="266045090"/>
                    </a:ext>
                  </a:extLst>
                </a:gridCol>
              </a:tblGrid>
              <a:tr h="581250">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8568978"/>
                  </a:ext>
                </a:extLst>
              </a:tr>
              <a:tr h="581250">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Conversion to Binary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5738491"/>
                  </a:ext>
                </a:extLst>
              </a:tr>
              <a:tr h="581250">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43100" algn="l"/>
                        </a:tabLst>
                      </a:pPr>
                      <a:r>
                        <a:rPr lang="en-US" sz="1100">
                          <a:effectLst/>
                        </a:rPr>
                        <a:t>Image should be in grayscale format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0815271"/>
                  </a:ext>
                </a:extLst>
              </a:tr>
              <a:tr h="581461">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Converting image to Binary                     | Image will be converted into binary 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7174824"/>
                  </a:ext>
                </a:extLst>
              </a:tr>
              <a:tr h="581250">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Image converted into binary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6953849"/>
                  </a:ext>
                </a:extLst>
              </a:tr>
            </a:tbl>
          </a:graphicData>
        </a:graphic>
      </p:graphicFrame>
      <p:graphicFrame>
        <p:nvGraphicFramePr>
          <p:cNvPr id="5" name="Table 4">
            <a:extLst>
              <a:ext uri="{FF2B5EF4-FFF2-40B4-BE49-F238E27FC236}">
                <a16:creationId xmlns:a16="http://schemas.microsoft.com/office/drawing/2014/main" id="{641BC6DC-8316-49A0-B8A0-7EC0950BA5D0}"/>
              </a:ext>
            </a:extLst>
          </p:cNvPr>
          <p:cNvGraphicFramePr>
            <a:graphicFrameLocks noGrp="1"/>
          </p:cNvGraphicFramePr>
          <p:nvPr>
            <p:extLst>
              <p:ext uri="{D42A27DB-BD31-4B8C-83A1-F6EECF244321}">
                <p14:modId xmlns:p14="http://schemas.microsoft.com/office/powerpoint/2010/main" val="559451239"/>
              </p:ext>
            </p:extLst>
          </p:nvPr>
        </p:nvGraphicFramePr>
        <p:xfrm>
          <a:off x="646111" y="3794533"/>
          <a:ext cx="9404722" cy="2610747"/>
        </p:xfrm>
        <a:graphic>
          <a:graphicData uri="http://schemas.openxmlformats.org/drawingml/2006/table">
            <a:tbl>
              <a:tblPr firstRow="1" firstCol="1" bandRow="1">
                <a:tableStyleId>{5C22544A-7EE6-4342-B048-85BDC9FD1C3A}</a:tableStyleId>
              </a:tblPr>
              <a:tblGrid>
                <a:gridCol w="3075077">
                  <a:extLst>
                    <a:ext uri="{9D8B030D-6E8A-4147-A177-3AD203B41FA5}">
                      <a16:colId xmlns:a16="http://schemas.microsoft.com/office/drawing/2014/main" val="4139341506"/>
                    </a:ext>
                  </a:extLst>
                </a:gridCol>
                <a:gridCol w="6329645">
                  <a:extLst>
                    <a:ext uri="{9D8B030D-6E8A-4147-A177-3AD203B41FA5}">
                      <a16:colId xmlns:a16="http://schemas.microsoft.com/office/drawing/2014/main" val="2263517881"/>
                    </a:ext>
                  </a:extLst>
                </a:gridCol>
              </a:tblGrid>
              <a:tr h="266946">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23679359"/>
                  </a:ext>
                </a:extLst>
              </a:tr>
              <a:tr h="267145">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Calculating Teeth’s of gear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3965893"/>
                  </a:ext>
                </a:extLst>
              </a:tr>
              <a:tr h="267145">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be in binary format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4777558"/>
                  </a:ext>
                </a:extLst>
              </a:tr>
              <a:tr h="430622">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65996870"/>
                  </a:ext>
                </a:extLst>
              </a:tr>
              <a:tr h="1111744">
                <a:tc>
                  <a:txBody>
                    <a:bodyPr/>
                    <a:lstStyle/>
                    <a:p>
                      <a:pPr marL="0" marR="0">
                        <a:lnSpc>
                          <a:spcPct val="107000"/>
                        </a:lnSpc>
                        <a:spcBef>
                          <a:spcPts val="0"/>
                        </a:spcBef>
                        <a:spcAft>
                          <a:spcPts val="0"/>
                        </a:spcAft>
                      </a:pPr>
                      <a:r>
                        <a:rPr lang="en-US" sz="1100">
                          <a:effectLst/>
                        </a:rPr>
                        <a:t>Calculating number of teeth of gear using edge detection algorithms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Report will be generated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3018088"/>
                  </a:ext>
                </a:extLst>
              </a:tr>
              <a:tr h="267145">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Number of teeth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637182"/>
                  </a:ext>
                </a:extLst>
              </a:tr>
            </a:tbl>
          </a:graphicData>
        </a:graphic>
      </p:graphicFrame>
      <p:sp>
        <p:nvSpPr>
          <p:cNvPr id="6" name="Rectangle 1">
            <a:extLst>
              <a:ext uri="{FF2B5EF4-FFF2-40B4-BE49-F238E27FC236}">
                <a16:creationId xmlns:a16="http://schemas.microsoft.com/office/drawing/2014/main" id="{8FCF3FF1-A8CD-4647-9B28-ED4CE716E7E5}"/>
              </a:ext>
            </a:extLst>
          </p:cNvPr>
          <p:cNvSpPr>
            <a:spLocks noChangeArrowheads="1"/>
          </p:cNvSpPr>
          <p:nvPr/>
        </p:nvSpPr>
        <p:spPr bwMode="auto">
          <a:xfrm>
            <a:off x="2816936" y="50045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5796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40C2-D2DA-4199-B5B5-6A72AE69198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660B6EB-5D4D-425C-B046-38C39B482648}"/>
              </a:ext>
            </a:extLst>
          </p:cNvPr>
          <p:cNvGraphicFramePr>
            <a:graphicFrameLocks noGrp="1"/>
          </p:cNvGraphicFramePr>
          <p:nvPr>
            <p:ph idx="1"/>
            <p:extLst>
              <p:ext uri="{D42A27DB-BD31-4B8C-83A1-F6EECF244321}">
                <p14:modId xmlns:p14="http://schemas.microsoft.com/office/powerpoint/2010/main" val="625347788"/>
              </p:ext>
            </p:extLst>
          </p:nvPr>
        </p:nvGraphicFramePr>
        <p:xfrm>
          <a:off x="646110" y="452717"/>
          <a:ext cx="9535119" cy="2809095"/>
        </p:xfrm>
        <a:graphic>
          <a:graphicData uri="http://schemas.openxmlformats.org/drawingml/2006/table">
            <a:tbl>
              <a:tblPr firstRow="1" firstCol="1" bandRow="1">
                <a:tableStyleId>{5C22544A-7EE6-4342-B048-85BDC9FD1C3A}</a:tableStyleId>
              </a:tblPr>
              <a:tblGrid>
                <a:gridCol w="1371629">
                  <a:extLst>
                    <a:ext uri="{9D8B030D-6E8A-4147-A177-3AD203B41FA5}">
                      <a16:colId xmlns:a16="http://schemas.microsoft.com/office/drawing/2014/main" val="1371027361"/>
                    </a:ext>
                  </a:extLst>
                </a:gridCol>
                <a:gridCol w="8163490">
                  <a:extLst>
                    <a:ext uri="{9D8B030D-6E8A-4147-A177-3AD203B41FA5}">
                      <a16:colId xmlns:a16="http://schemas.microsoft.com/office/drawing/2014/main" val="1774496778"/>
                    </a:ext>
                  </a:extLst>
                </a:gridCol>
              </a:tblGrid>
              <a:tr h="626051">
                <a:tc>
                  <a:txBody>
                    <a:bodyPr/>
                    <a:lstStyle/>
                    <a:p>
                      <a:pPr marL="0" marR="0" algn="l">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a:effectLst/>
                        </a:rPr>
                        <a:t>Uc-009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9670342"/>
                  </a:ext>
                </a:extLst>
              </a:tr>
              <a:tr h="626051">
                <a:tc>
                  <a:txBody>
                    <a:bodyPr/>
                    <a:lstStyle/>
                    <a:p>
                      <a:pPr marL="0" marR="0" algn="l">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a:effectLst/>
                        </a:rPr>
                        <a:t>Calculating size of gear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9878018"/>
                  </a:ext>
                </a:extLst>
              </a:tr>
              <a:tr h="626051">
                <a:tc>
                  <a:txBody>
                    <a:bodyPr/>
                    <a:lstStyle/>
                    <a:p>
                      <a:pPr marL="0" marR="0" algn="l">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a:effectLst/>
                        </a:rPr>
                        <a:t>Image should be in binary format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7080472"/>
                  </a:ext>
                </a:extLst>
              </a:tr>
              <a:tr h="304891">
                <a:tc>
                  <a:txBody>
                    <a:bodyPr/>
                    <a:lstStyle/>
                    <a:p>
                      <a:pPr marL="0" marR="0" algn="l">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a:effectLst/>
                        </a:rPr>
                        <a:t>Calculating size of gear                                        | Report will be generated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4183048"/>
                  </a:ext>
                </a:extLst>
              </a:tr>
              <a:tr h="626051">
                <a:tc>
                  <a:txBody>
                    <a:bodyPr/>
                    <a:lstStyle/>
                    <a:p>
                      <a:pPr marL="0" marR="0" algn="l">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100" dirty="0">
                          <a:effectLst/>
                        </a:rPr>
                        <a:t>Diameter of the gear in float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0247134"/>
                  </a:ext>
                </a:extLst>
              </a:tr>
            </a:tbl>
          </a:graphicData>
        </a:graphic>
      </p:graphicFrame>
      <p:graphicFrame>
        <p:nvGraphicFramePr>
          <p:cNvPr id="5" name="Table 4">
            <a:extLst>
              <a:ext uri="{FF2B5EF4-FFF2-40B4-BE49-F238E27FC236}">
                <a16:creationId xmlns:a16="http://schemas.microsoft.com/office/drawing/2014/main" id="{435CCEA5-9A46-40E7-AB44-AA095D5285E2}"/>
              </a:ext>
            </a:extLst>
          </p:cNvPr>
          <p:cNvGraphicFramePr>
            <a:graphicFrameLocks noGrp="1"/>
          </p:cNvGraphicFramePr>
          <p:nvPr>
            <p:extLst>
              <p:ext uri="{D42A27DB-BD31-4B8C-83A1-F6EECF244321}">
                <p14:modId xmlns:p14="http://schemas.microsoft.com/office/powerpoint/2010/main" val="1998965303"/>
              </p:ext>
            </p:extLst>
          </p:nvPr>
        </p:nvGraphicFramePr>
        <p:xfrm>
          <a:off x="646110" y="3692999"/>
          <a:ext cx="9535119" cy="2516732"/>
        </p:xfrm>
        <a:graphic>
          <a:graphicData uri="http://schemas.openxmlformats.org/drawingml/2006/table">
            <a:tbl>
              <a:tblPr firstRow="1" firstCol="1" bandRow="1">
                <a:tableStyleId>{5C22544A-7EE6-4342-B048-85BDC9FD1C3A}</a:tableStyleId>
              </a:tblPr>
              <a:tblGrid>
                <a:gridCol w="3117713">
                  <a:extLst>
                    <a:ext uri="{9D8B030D-6E8A-4147-A177-3AD203B41FA5}">
                      <a16:colId xmlns:a16="http://schemas.microsoft.com/office/drawing/2014/main" val="71635375"/>
                    </a:ext>
                  </a:extLst>
                </a:gridCol>
                <a:gridCol w="6417406">
                  <a:extLst>
                    <a:ext uri="{9D8B030D-6E8A-4147-A177-3AD203B41FA5}">
                      <a16:colId xmlns:a16="http://schemas.microsoft.com/office/drawing/2014/main" val="2575686714"/>
                    </a:ext>
                  </a:extLst>
                </a:gridCol>
              </a:tblGrid>
              <a:tr h="328115">
                <a:tc>
                  <a:txBody>
                    <a:bodyPr/>
                    <a:lstStyle/>
                    <a:p>
                      <a:pPr marL="0" marR="0">
                        <a:lnSpc>
                          <a:spcPct val="107000"/>
                        </a:lnSpc>
                        <a:spcBef>
                          <a:spcPts val="0"/>
                        </a:spcBef>
                        <a:spcAft>
                          <a:spcPts val="0"/>
                        </a:spcAft>
                      </a:pPr>
                      <a:r>
                        <a:rPr lang="en-US" sz="1100">
                          <a:effectLst/>
                        </a:rPr>
                        <a:t>Use-Case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Uc-0010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1903773"/>
                  </a:ext>
                </a:extLst>
              </a:tr>
              <a:tr h="328360">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Calculate Surface roughness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5407279"/>
                  </a:ext>
                </a:extLst>
              </a:tr>
              <a:tr h="328360">
                <a:tc>
                  <a:txBody>
                    <a:bodyPr/>
                    <a:lstStyle/>
                    <a:p>
                      <a:pPr marL="0" marR="0">
                        <a:lnSpc>
                          <a:spcPct val="107000"/>
                        </a:lnSpc>
                        <a:spcBef>
                          <a:spcPts val="0"/>
                        </a:spcBef>
                        <a:spcAft>
                          <a:spcPts val="0"/>
                        </a:spcAft>
                      </a:pPr>
                      <a:r>
                        <a:rPr lang="en-US" sz="11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Image should in binary form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3282887"/>
                  </a:ext>
                </a:extLst>
              </a:tr>
              <a:tr h="529296">
                <a:tc>
                  <a:txBody>
                    <a:bodyPr/>
                    <a:lstStyle/>
                    <a:p>
                      <a:pPr marL="0" marR="0">
                        <a:lnSpc>
                          <a:spcPct val="107000"/>
                        </a:lnSpc>
                        <a:spcBef>
                          <a:spcPts val="0"/>
                        </a:spcBef>
                        <a:spcAft>
                          <a:spcPts val="0"/>
                        </a:spcAft>
                      </a:pPr>
                      <a:r>
                        <a:rPr lang="en-US" sz="1100">
                          <a:effectLst/>
                        </a:rPr>
                        <a:t>Use-Case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2431873978"/>
                  </a:ext>
                </a:extLst>
              </a:tr>
              <a:tr h="674241">
                <a:tc>
                  <a:txBody>
                    <a:bodyPr/>
                    <a:lstStyle/>
                    <a:p>
                      <a:pPr marL="0" marR="0">
                        <a:lnSpc>
                          <a:spcPct val="107000"/>
                        </a:lnSpc>
                        <a:spcBef>
                          <a:spcPts val="0"/>
                        </a:spcBef>
                        <a:spcAft>
                          <a:spcPts val="0"/>
                        </a:spcAft>
                      </a:pPr>
                      <a:r>
                        <a:rPr lang="en-US" sz="1100">
                          <a:effectLst/>
                        </a:rPr>
                        <a:t>Calculating surface roughness of gear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  Report will be generated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6711589"/>
                  </a:ext>
                </a:extLst>
              </a:tr>
              <a:tr h="328360">
                <a:tc>
                  <a:txBody>
                    <a:bodyPr/>
                    <a:lstStyle/>
                    <a:p>
                      <a:pPr marL="0" marR="0">
                        <a:lnSpc>
                          <a:spcPct val="107000"/>
                        </a:lnSpc>
                        <a:spcBef>
                          <a:spcPts val="0"/>
                        </a:spcBef>
                        <a:spcAft>
                          <a:spcPts val="0"/>
                        </a:spcAft>
                      </a:pPr>
                      <a:r>
                        <a:rPr lang="en-US" sz="11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2405840"/>
                  </a:ext>
                </a:extLst>
              </a:tr>
            </a:tbl>
          </a:graphicData>
        </a:graphic>
      </p:graphicFrame>
      <p:sp>
        <p:nvSpPr>
          <p:cNvPr id="6" name="Rectangle 1">
            <a:extLst>
              <a:ext uri="{FF2B5EF4-FFF2-40B4-BE49-F238E27FC236}">
                <a16:creationId xmlns:a16="http://schemas.microsoft.com/office/drawing/2014/main" id="{8F9CB646-A06D-4FC7-BF7C-AADE5AF7EFA6}"/>
              </a:ext>
            </a:extLst>
          </p:cNvPr>
          <p:cNvSpPr>
            <a:spLocks noChangeArrowheads="1"/>
          </p:cNvSpPr>
          <p:nvPr/>
        </p:nvSpPr>
        <p:spPr bwMode="auto">
          <a:xfrm>
            <a:off x="2271026" y="510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08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B552-FE44-475F-8AF6-AFE8A1AE6079}"/>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0818DEB7-0920-40BA-AC79-AC386E043703}"/>
              </a:ext>
            </a:extLst>
          </p:cNvPr>
          <p:cNvGraphicFramePr>
            <a:graphicFrameLocks noGrp="1"/>
          </p:cNvGraphicFramePr>
          <p:nvPr>
            <p:ph idx="1"/>
            <p:extLst>
              <p:ext uri="{D42A27DB-BD31-4B8C-83A1-F6EECF244321}">
                <p14:modId xmlns:p14="http://schemas.microsoft.com/office/powerpoint/2010/main" val="648114310"/>
              </p:ext>
            </p:extLst>
          </p:nvPr>
        </p:nvGraphicFramePr>
        <p:xfrm>
          <a:off x="646111" y="357482"/>
          <a:ext cx="9404722" cy="1727835"/>
        </p:xfrm>
        <a:graphic>
          <a:graphicData uri="http://schemas.openxmlformats.org/drawingml/2006/table">
            <a:tbl>
              <a:tblPr firstRow="1" firstCol="1" bandRow="1">
                <a:tableStyleId>{5C22544A-7EE6-4342-B048-85BDC9FD1C3A}</a:tableStyleId>
              </a:tblPr>
              <a:tblGrid>
                <a:gridCol w="1033264">
                  <a:extLst>
                    <a:ext uri="{9D8B030D-6E8A-4147-A177-3AD203B41FA5}">
                      <a16:colId xmlns:a16="http://schemas.microsoft.com/office/drawing/2014/main" val="3339453426"/>
                    </a:ext>
                  </a:extLst>
                </a:gridCol>
                <a:gridCol w="1304468">
                  <a:extLst>
                    <a:ext uri="{9D8B030D-6E8A-4147-A177-3AD203B41FA5}">
                      <a16:colId xmlns:a16="http://schemas.microsoft.com/office/drawing/2014/main" val="582351458"/>
                    </a:ext>
                  </a:extLst>
                </a:gridCol>
                <a:gridCol w="1477800">
                  <a:extLst>
                    <a:ext uri="{9D8B030D-6E8A-4147-A177-3AD203B41FA5}">
                      <a16:colId xmlns:a16="http://schemas.microsoft.com/office/drawing/2014/main" val="4011459223"/>
                    </a:ext>
                  </a:extLst>
                </a:gridCol>
                <a:gridCol w="2316813">
                  <a:extLst>
                    <a:ext uri="{9D8B030D-6E8A-4147-A177-3AD203B41FA5}">
                      <a16:colId xmlns:a16="http://schemas.microsoft.com/office/drawing/2014/main" val="3730993679"/>
                    </a:ext>
                  </a:extLst>
                </a:gridCol>
                <a:gridCol w="1687740">
                  <a:extLst>
                    <a:ext uri="{9D8B030D-6E8A-4147-A177-3AD203B41FA5}">
                      <a16:colId xmlns:a16="http://schemas.microsoft.com/office/drawing/2014/main" val="3945970556"/>
                    </a:ext>
                  </a:extLst>
                </a:gridCol>
                <a:gridCol w="1584637">
                  <a:extLst>
                    <a:ext uri="{9D8B030D-6E8A-4147-A177-3AD203B41FA5}">
                      <a16:colId xmlns:a16="http://schemas.microsoft.com/office/drawing/2014/main" val="2812859331"/>
                    </a:ext>
                  </a:extLst>
                </a:gridCol>
              </a:tblGrid>
              <a:tr h="476914">
                <a:tc>
                  <a:txBody>
                    <a:bodyPr/>
                    <a:lstStyle/>
                    <a:p>
                      <a:pPr marL="0" marR="0" algn="ctr">
                        <a:lnSpc>
                          <a:spcPct val="107000"/>
                        </a:lnSpc>
                        <a:spcBef>
                          <a:spcPts val="0"/>
                        </a:spcBef>
                        <a:spcAft>
                          <a:spcPts val="800"/>
                        </a:spcAft>
                      </a:pPr>
                      <a:r>
                        <a:rPr lang="en-US" sz="1100">
                          <a:effectLst/>
                        </a:rPr>
                        <a:t>Test Case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Summary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Steps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Actual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2010315"/>
                  </a:ext>
                </a:extLst>
              </a:tr>
              <a:tr h="1250921">
                <a:tc>
                  <a:txBody>
                    <a:bodyPr/>
                    <a:lstStyle/>
                    <a:p>
                      <a:pPr marL="0" marR="0">
                        <a:lnSpc>
                          <a:spcPct val="107000"/>
                        </a:lnSpc>
                        <a:spcBef>
                          <a:spcPts val="0"/>
                        </a:spcBef>
                        <a:spcAft>
                          <a:spcPts val="800"/>
                        </a:spcAft>
                      </a:pPr>
                      <a:r>
                        <a:rPr lang="en-US" sz="1100">
                          <a:effectLst/>
                        </a:rPr>
                        <a:t>TestCase_1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Fetch Images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 Fetching images from camera, which is connect to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Connected to 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Fetch Image properly.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dirty="0">
                          <a:effectLst/>
                        </a:rPr>
                        <a:t>Passed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037495"/>
                  </a:ext>
                </a:extLst>
              </a:tr>
            </a:tbl>
          </a:graphicData>
        </a:graphic>
      </p:graphicFrame>
      <p:graphicFrame>
        <p:nvGraphicFramePr>
          <p:cNvPr id="5" name="Table 4">
            <a:extLst>
              <a:ext uri="{FF2B5EF4-FFF2-40B4-BE49-F238E27FC236}">
                <a16:creationId xmlns:a16="http://schemas.microsoft.com/office/drawing/2014/main" id="{2A011623-DB53-4F00-B110-AC73C2595698}"/>
              </a:ext>
            </a:extLst>
          </p:cNvPr>
          <p:cNvGraphicFramePr>
            <a:graphicFrameLocks noGrp="1"/>
          </p:cNvGraphicFramePr>
          <p:nvPr>
            <p:extLst>
              <p:ext uri="{D42A27DB-BD31-4B8C-83A1-F6EECF244321}">
                <p14:modId xmlns:p14="http://schemas.microsoft.com/office/powerpoint/2010/main" val="3629862455"/>
              </p:ext>
            </p:extLst>
          </p:nvPr>
        </p:nvGraphicFramePr>
        <p:xfrm>
          <a:off x="646111" y="2291027"/>
          <a:ext cx="9404723" cy="2048961"/>
        </p:xfrm>
        <a:graphic>
          <a:graphicData uri="http://schemas.openxmlformats.org/drawingml/2006/table">
            <a:tbl>
              <a:tblPr firstRow="1" firstCol="1" bandRow="1">
                <a:tableStyleId>{5C22544A-7EE6-4342-B048-85BDC9FD1C3A}</a:tableStyleId>
              </a:tblPr>
              <a:tblGrid>
                <a:gridCol w="1278800">
                  <a:extLst>
                    <a:ext uri="{9D8B030D-6E8A-4147-A177-3AD203B41FA5}">
                      <a16:colId xmlns:a16="http://schemas.microsoft.com/office/drawing/2014/main" val="4275817085"/>
                    </a:ext>
                  </a:extLst>
                </a:gridCol>
                <a:gridCol w="1349897">
                  <a:extLst>
                    <a:ext uri="{9D8B030D-6E8A-4147-A177-3AD203B41FA5}">
                      <a16:colId xmlns:a16="http://schemas.microsoft.com/office/drawing/2014/main" val="1788277694"/>
                    </a:ext>
                  </a:extLst>
                </a:gridCol>
                <a:gridCol w="1511050">
                  <a:extLst>
                    <a:ext uri="{9D8B030D-6E8A-4147-A177-3AD203B41FA5}">
                      <a16:colId xmlns:a16="http://schemas.microsoft.com/office/drawing/2014/main" val="2282134809"/>
                    </a:ext>
                  </a:extLst>
                </a:gridCol>
                <a:gridCol w="2116797">
                  <a:extLst>
                    <a:ext uri="{9D8B030D-6E8A-4147-A177-3AD203B41FA5}">
                      <a16:colId xmlns:a16="http://schemas.microsoft.com/office/drawing/2014/main" val="1214629324"/>
                    </a:ext>
                  </a:extLst>
                </a:gridCol>
                <a:gridCol w="1703486">
                  <a:extLst>
                    <a:ext uri="{9D8B030D-6E8A-4147-A177-3AD203B41FA5}">
                      <a16:colId xmlns:a16="http://schemas.microsoft.com/office/drawing/2014/main" val="72540212"/>
                    </a:ext>
                  </a:extLst>
                </a:gridCol>
                <a:gridCol w="1444693">
                  <a:extLst>
                    <a:ext uri="{9D8B030D-6E8A-4147-A177-3AD203B41FA5}">
                      <a16:colId xmlns:a16="http://schemas.microsoft.com/office/drawing/2014/main" val="701744268"/>
                    </a:ext>
                  </a:extLst>
                </a:gridCol>
              </a:tblGrid>
              <a:tr h="517101">
                <a:tc>
                  <a:txBody>
                    <a:bodyPr/>
                    <a:lstStyle/>
                    <a:p>
                      <a:pPr marL="0" marR="0" algn="ctr">
                        <a:lnSpc>
                          <a:spcPct val="107000"/>
                        </a:lnSpc>
                        <a:spcBef>
                          <a:spcPts val="0"/>
                        </a:spcBef>
                        <a:spcAft>
                          <a:spcPts val="800"/>
                        </a:spcAft>
                      </a:pPr>
                      <a:r>
                        <a:rPr lang="en-US" sz="1100">
                          <a:effectLst/>
                        </a:rPr>
                        <a:t>Test Case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Summary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Steps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Actual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0135332"/>
                  </a:ext>
                </a:extLst>
              </a:tr>
              <a:tr h="1531860">
                <a:tc>
                  <a:txBody>
                    <a:bodyPr/>
                    <a:lstStyle/>
                    <a:p>
                      <a:pPr marL="0" marR="0">
                        <a:lnSpc>
                          <a:spcPct val="107000"/>
                        </a:lnSpc>
                        <a:spcBef>
                          <a:spcPts val="0"/>
                        </a:spcBef>
                        <a:spcAft>
                          <a:spcPts val="800"/>
                        </a:spcAft>
                      </a:pPr>
                      <a:r>
                        <a:rPr lang="en-US" sz="1100">
                          <a:effectLst/>
                        </a:rPr>
                        <a:t>TestCase_2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dirty="0">
                          <a:effectLst/>
                        </a:rPr>
                        <a:t>Remove Noise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Remove Noise From picture to clear the image which increase processing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Apply bilateral Filter and median blur filter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Remove all unwanted Pixel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dirty="0">
                          <a:effectLst/>
                        </a:rPr>
                        <a:t>Passed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7538725"/>
                  </a:ext>
                </a:extLst>
              </a:tr>
            </a:tbl>
          </a:graphicData>
        </a:graphic>
      </p:graphicFrame>
      <p:graphicFrame>
        <p:nvGraphicFramePr>
          <p:cNvPr id="6" name="Table 5">
            <a:extLst>
              <a:ext uri="{FF2B5EF4-FFF2-40B4-BE49-F238E27FC236}">
                <a16:creationId xmlns:a16="http://schemas.microsoft.com/office/drawing/2014/main" id="{D7244A32-F81D-431C-A657-3757B59C96AF}"/>
              </a:ext>
            </a:extLst>
          </p:cNvPr>
          <p:cNvGraphicFramePr>
            <a:graphicFrameLocks noGrp="1"/>
          </p:cNvGraphicFramePr>
          <p:nvPr>
            <p:extLst>
              <p:ext uri="{D42A27DB-BD31-4B8C-83A1-F6EECF244321}">
                <p14:modId xmlns:p14="http://schemas.microsoft.com/office/powerpoint/2010/main" val="1888232574"/>
              </p:ext>
            </p:extLst>
          </p:nvPr>
        </p:nvGraphicFramePr>
        <p:xfrm>
          <a:off x="646111" y="4545698"/>
          <a:ext cx="9404723" cy="1954820"/>
        </p:xfrm>
        <a:graphic>
          <a:graphicData uri="http://schemas.openxmlformats.org/drawingml/2006/table">
            <a:tbl>
              <a:tblPr firstRow="1" firstCol="1" bandRow="1">
                <a:tableStyleId>{5C22544A-7EE6-4342-B048-85BDC9FD1C3A}</a:tableStyleId>
              </a:tblPr>
              <a:tblGrid>
                <a:gridCol w="1278800">
                  <a:extLst>
                    <a:ext uri="{9D8B030D-6E8A-4147-A177-3AD203B41FA5}">
                      <a16:colId xmlns:a16="http://schemas.microsoft.com/office/drawing/2014/main" val="3442172143"/>
                    </a:ext>
                  </a:extLst>
                </a:gridCol>
                <a:gridCol w="1349897">
                  <a:extLst>
                    <a:ext uri="{9D8B030D-6E8A-4147-A177-3AD203B41FA5}">
                      <a16:colId xmlns:a16="http://schemas.microsoft.com/office/drawing/2014/main" val="2977925353"/>
                    </a:ext>
                  </a:extLst>
                </a:gridCol>
                <a:gridCol w="1511050">
                  <a:extLst>
                    <a:ext uri="{9D8B030D-6E8A-4147-A177-3AD203B41FA5}">
                      <a16:colId xmlns:a16="http://schemas.microsoft.com/office/drawing/2014/main" val="2499227277"/>
                    </a:ext>
                  </a:extLst>
                </a:gridCol>
                <a:gridCol w="2116797">
                  <a:extLst>
                    <a:ext uri="{9D8B030D-6E8A-4147-A177-3AD203B41FA5}">
                      <a16:colId xmlns:a16="http://schemas.microsoft.com/office/drawing/2014/main" val="3182371147"/>
                    </a:ext>
                  </a:extLst>
                </a:gridCol>
                <a:gridCol w="1703486">
                  <a:extLst>
                    <a:ext uri="{9D8B030D-6E8A-4147-A177-3AD203B41FA5}">
                      <a16:colId xmlns:a16="http://schemas.microsoft.com/office/drawing/2014/main" val="1976395492"/>
                    </a:ext>
                  </a:extLst>
                </a:gridCol>
                <a:gridCol w="1444693">
                  <a:extLst>
                    <a:ext uri="{9D8B030D-6E8A-4147-A177-3AD203B41FA5}">
                      <a16:colId xmlns:a16="http://schemas.microsoft.com/office/drawing/2014/main" val="2543433597"/>
                    </a:ext>
                  </a:extLst>
                </a:gridCol>
              </a:tblGrid>
              <a:tr h="544562">
                <a:tc>
                  <a:txBody>
                    <a:bodyPr/>
                    <a:lstStyle/>
                    <a:p>
                      <a:pPr marL="0" marR="0" algn="ctr">
                        <a:lnSpc>
                          <a:spcPct val="107000"/>
                        </a:lnSpc>
                        <a:spcBef>
                          <a:spcPts val="0"/>
                        </a:spcBef>
                        <a:spcAft>
                          <a:spcPts val="800"/>
                        </a:spcAft>
                      </a:pPr>
                      <a:r>
                        <a:rPr lang="en-US" sz="1100">
                          <a:effectLst/>
                        </a:rPr>
                        <a:t>Test Case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Summary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Test Case Steps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Actual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66822384"/>
                  </a:ext>
                </a:extLst>
              </a:tr>
              <a:tr h="1410258">
                <a:tc>
                  <a:txBody>
                    <a:bodyPr/>
                    <a:lstStyle/>
                    <a:p>
                      <a:pPr marL="0" marR="0">
                        <a:lnSpc>
                          <a:spcPct val="107000"/>
                        </a:lnSpc>
                        <a:spcBef>
                          <a:spcPts val="0"/>
                        </a:spcBef>
                        <a:spcAft>
                          <a:spcPts val="800"/>
                        </a:spcAft>
                      </a:pPr>
                      <a:r>
                        <a:rPr lang="en-US" sz="1100">
                          <a:effectLst/>
                        </a:rPr>
                        <a:t>TestCase_3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Count teeth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Calculate Teeth of gear using Canny edge detection and contours.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Apply Canny algorithm then using contours detect outer edges and draw contour on them.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Count Exact teeth in gear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100" dirty="0">
                          <a:effectLst/>
                        </a:rPr>
                        <a:t>Passed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1568353"/>
                  </a:ext>
                </a:extLst>
              </a:tr>
            </a:tbl>
          </a:graphicData>
        </a:graphic>
      </p:graphicFrame>
      <p:sp>
        <p:nvSpPr>
          <p:cNvPr id="7" name="Rectangle 1">
            <a:extLst>
              <a:ext uri="{FF2B5EF4-FFF2-40B4-BE49-F238E27FC236}">
                <a16:creationId xmlns:a16="http://schemas.microsoft.com/office/drawing/2014/main" id="{6F0B2A9A-B075-4963-8F65-ADE4AE264D36}"/>
              </a:ext>
            </a:extLst>
          </p:cNvPr>
          <p:cNvSpPr>
            <a:spLocks noChangeArrowheads="1"/>
          </p:cNvSpPr>
          <p:nvPr/>
        </p:nvSpPr>
        <p:spPr bwMode="auto">
          <a:xfrm>
            <a:off x="646429" y="48208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Test Case # 2</a:t>
            </a:r>
            <a:endParaRPr kumimoji="0" lang="en-US" altLang="en-US" sz="1100" b="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Test Case # 3</a:t>
            </a:r>
            <a:endParaRPr kumimoji="0" lang="en-US" altLang="en-US" sz="1100" b="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10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34" y="331304"/>
            <a:ext cx="8017566" cy="3200400"/>
          </a:xfrm>
        </p:spPr>
        <p:txBody>
          <a:bodyPr>
            <a:normAutofit/>
          </a:bodyPr>
          <a:lstStyle/>
          <a:p>
            <a:r>
              <a:rPr lang="en-US" sz="6600" dirty="0"/>
              <a:t>Thank You</a:t>
            </a:r>
          </a:p>
        </p:txBody>
      </p:sp>
    </p:spTree>
    <p:extLst>
      <p:ext uri="{BB962C8B-B14F-4D97-AF65-F5344CB8AC3E}">
        <p14:creationId xmlns:p14="http://schemas.microsoft.com/office/powerpoint/2010/main" val="390185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913" y="661951"/>
            <a:ext cx="9404723" cy="1400530"/>
          </a:xfrm>
        </p:spPr>
        <p:txBody>
          <a:bodyPr/>
          <a:lstStyle/>
          <a:p>
            <a:r>
              <a:rPr lang="en-US" dirty="0"/>
              <a:t>Introduction</a:t>
            </a:r>
          </a:p>
        </p:txBody>
      </p:sp>
      <p:sp>
        <p:nvSpPr>
          <p:cNvPr id="3" name="Content Placeholder 2"/>
          <p:cNvSpPr>
            <a:spLocks noGrp="1"/>
          </p:cNvSpPr>
          <p:nvPr>
            <p:ph idx="1"/>
          </p:nvPr>
        </p:nvSpPr>
        <p:spPr>
          <a:xfrm>
            <a:off x="2136913" y="1868557"/>
            <a:ext cx="7918174" cy="4483101"/>
          </a:xfrm>
        </p:spPr>
        <p:txBody>
          <a:bodyPr/>
          <a:lstStyle/>
          <a:p>
            <a:pPr marL="0" indent="0">
              <a:buNone/>
            </a:pPr>
            <a:r>
              <a:rPr lang="en-US" dirty="0"/>
              <a:t>All gear manufacturing industries aim to produce various competitive products. The competition enhancement depends mainly on productivity and quality of the Gears produced by each industry. In this sector, there have been an enlarge amount of losses due to defective products. Most defects arising in the production process are still detected by human inspection. Digital image processing techniques have been increasingly applied to gear samples for analyzing the product.</a:t>
            </a:r>
          </a:p>
        </p:txBody>
      </p:sp>
      <p:pic>
        <p:nvPicPr>
          <p:cNvPr id="4" name="Content Placeholder 4">
            <a:extLst>
              <a:ext uri="{FF2B5EF4-FFF2-40B4-BE49-F238E27FC236}">
                <a16:creationId xmlns:a16="http://schemas.microsoft.com/office/drawing/2014/main" id="{9FA66368-647A-4BF2-8F19-1EF327DCEBB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142036" y="4306956"/>
            <a:ext cx="3270568" cy="2551043"/>
          </a:xfrm>
          <a:prstGeom prst="rect">
            <a:avLst/>
          </a:prstGeom>
        </p:spPr>
      </p:pic>
      <p:pic>
        <p:nvPicPr>
          <p:cNvPr id="5" name="Picture 4">
            <a:extLst>
              <a:ext uri="{FF2B5EF4-FFF2-40B4-BE49-F238E27FC236}">
                <a16:creationId xmlns:a16="http://schemas.microsoft.com/office/drawing/2014/main" id="{51FAC8E8-79F3-48C2-A0D1-21DF45537DF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9432234" y="188843"/>
            <a:ext cx="2286000" cy="2286000"/>
          </a:xfrm>
          <a:prstGeom prst="rect">
            <a:avLst/>
          </a:prstGeom>
        </p:spPr>
      </p:pic>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B59E-7A5D-4D64-ABC1-9D7531C29666}"/>
              </a:ext>
            </a:extLst>
          </p:cNvPr>
          <p:cNvSpPr>
            <a:spLocks noGrp="1"/>
          </p:cNvSpPr>
          <p:nvPr>
            <p:ph type="title"/>
          </p:nvPr>
        </p:nvSpPr>
        <p:spPr>
          <a:xfrm>
            <a:off x="1149625" y="580270"/>
            <a:ext cx="9372600" cy="1295400"/>
          </a:xfrm>
        </p:spPr>
        <p:txBody>
          <a:bodyPr/>
          <a:lstStyle/>
          <a:p>
            <a:r>
              <a:rPr lang="en-US" dirty="0"/>
              <a:t>Objective</a:t>
            </a:r>
          </a:p>
        </p:txBody>
      </p:sp>
      <p:sp>
        <p:nvSpPr>
          <p:cNvPr id="3" name="Content Placeholder 2">
            <a:extLst>
              <a:ext uri="{FF2B5EF4-FFF2-40B4-BE49-F238E27FC236}">
                <a16:creationId xmlns:a16="http://schemas.microsoft.com/office/drawing/2014/main" id="{BB772932-197F-4D05-80E4-CDB259A4A44B}"/>
              </a:ext>
            </a:extLst>
          </p:cNvPr>
          <p:cNvSpPr>
            <a:spLocks noGrp="1"/>
          </p:cNvSpPr>
          <p:nvPr>
            <p:ph idx="1"/>
          </p:nvPr>
        </p:nvSpPr>
        <p:spPr/>
        <p:txBody>
          <a:bodyPr>
            <a:normAutofit/>
          </a:bodyPr>
          <a:lstStyle/>
          <a:p>
            <a:r>
              <a:rPr lang="en-US" sz="3200" dirty="0"/>
              <a:t>To design a system that will detect defects and check the overall quality of the automotive gears in industries using Digital Image Processing.</a:t>
            </a:r>
          </a:p>
          <a:p>
            <a:endParaRPr lang="en-US" sz="3200" dirty="0"/>
          </a:p>
        </p:txBody>
      </p:sp>
      <p:pic>
        <p:nvPicPr>
          <p:cNvPr id="4" name="Content Placeholder 4">
            <a:extLst>
              <a:ext uri="{FF2B5EF4-FFF2-40B4-BE49-F238E27FC236}">
                <a16:creationId xmlns:a16="http://schemas.microsoft.com/office/drawing/2014/main" id="{2C154A24-30DF-4365-8B35-BC2CC013B3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142036" y="4373216"/>
            <a:ext cx="3185619" cy="2484783"/>
          </a:xfrm>
          <a:prstGeom prst="rect">
            <a:avLst/>
          </a:prstGeom>
        </p:spPr>
      </p:pic>
      <p:pic>
        <p:nvPicPr>
          <p:cNvPr id="5" name="Picture 4">
            <a:extLst>
              <a:ext uri="{FF2B5EF4-FFF2-40B4-BE49-F238E27FC236}">
                <a16:creationId xmlns:a16="http://schemas.microsoft.com/office/drawing/2014/main" id="{FFFDAA11-BD4B-4A12-B289-4301A64BCBA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9379225" y="4787347"/>
            <a:ext cx="2286000" cy="2286000"/>
          </a:xfrm>
          <a:prstGeom prst="rect">
            <a:avLst/>
          </a:prstGeom>
        </p:spPr>
      </p:pic>
    </p:spTree>
    <p:extLst>
      <p:ext uri="{BB962C8B-B14F-4D97-AF65-F5344CB8AC3E}">
        <p14:creationId xmlns:p14="http://schemas.microsoft.com/office/powerpoint/2010/main" val="94616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B59E-7A5D-4D64-ABC1-9D7531C29666}"/>
              </a:ext>
            </a:extLst>
          </p:cNvPr>
          <p:cNvSpPr>
            <a:spLocks noGrp="1"/>
          </p:cNvSpPr>
          <p:nvPr>
            <p:ph type="title"/>
          </p:nvPr>
        </p:nvSpPr>
        <p:spPr>
          <a:xfrm>
            <a:off x="1669775" y="1081805"/>
            <a:ext cx="9372600" cy="1295400"/>
          </a:xfrm>
        </p:spPr>
        <p:txBody>
          <a:bodyPr/>
          <a:lstStyle/>
          <a:p>
            <a:r>
              <a:rPr lang="en-US" sz="4400" dirty="0"/>
              <a:t>Tools</a:t>
            </a:r>
          </a:p>
        </p:txBody>
      </p:sp>
      <p:sp>
        <p:nvSpPr>
          <p:cNvPr id="3" name="Content Placeholder 2">
            <a:extLst>
              <a:ext uri="{FF2B5EF4-FFF2-40B4-BE49-F238E27FC236}">
                <a16:creationId xmlns:a16="http://schemas.microsoft.com/office/drawing/2014/main" id="{BB772932-197F-4D05-80E4-CDB259A4A44B}"/>
              </a:ext>
            </a:extLst>
          </p:cNvPr>
          <p:cNvSpPr>
            <a:spLocks noGrp="1"/>
          </p:cNvSpPr>
          <p:nvPr>
            <p:ph idx="1"/>
          </p:nvPr>
        </p:nvSpPr>
        <p:spPr>
          <a:xfrm>
            <a:off x="1669775" y="2029200"/>
            <a:ext cx="9372600" cy="639564"/>
          </a:xfrm>
        </p:spPr>
        <p:txBody>
          <a:bodyPr>
            <a:normAutofit fontScale="92500" lnSpcReduction="10000"/>
          </a:bodyPr>
          <a:lstStyle/>
          <a:p>
            <a:pPr>
              <a:buFont typeface="Wingdings" panose="05000000000000000000" pitchFamily="2" charset="2"/>
              <a:buChar char="§"/>
            </a:pPr>
            <a:r>
              <a:rPr lang="en-US" sz="4000" dirty="0"/>
              <a:t>Python</a:t>
            </a:r>
          </a:p>
        </p:txBody>
      </p:sp>
      <p:pic>
        <p:nvPicPr>
          <p:cNvPr id="4" name="Content Placeholder 4">
            <a:extLst>
              <a:ext uri="{FF2B5EF4-FFF2-40B4-BE49-F238E27FC236}">
                <a16:creationId xmlns:a16="http://schemas.microsoft.com/office/drawing/2014/main" id="{2C154A24-30DF-4365-8B35-BC2CC013B3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7964558" y="142200"/>
            <a:ext cx="3700668" cy="2886521"/>
          </a:xfrm>
          <a:prstGeom prst="rect">
            <a:avLst/>
          </a:prstGeom>
        </p:spPr>
      </p:pic>
      <p:pic>
        <p:nvPicPr>
          <p:cNvPr id="5" name="Picture 4">
            <a:extLst>
              <a:ext uri="{FF2B5EF4-FFF2-40B4-BE49-F238E27FC236}">
                <a16:creationId xmlns:a16="http://schemas.microsoft.com/office/drawing/2014/main" id="{FFFDAA11-BD4B-4A12-B289-4301A64BCBA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8931965" y="4340087"/>
            <a:ext cx="2733260" cy="2733260"/>
          </a:xfrm>
          <a:prstGeom prst="rect">
            <a:avLst/>
          </a:prstGeom>
        </p:spPr>
      </p:pic>
      <p:sp>
        <p:nvSpPr>
          <p:cNvPr id="7" name="Content Placeholder 2">
            <a:extLst>
              <a:ext uri="{FF2B5EF4-FFF2-40B4-BE49-F238E27FC236}">
                <a16:creationId xmlns:a16="http://schemas.microsoft.com/office/drawing/2014/main" id="{EBF59F1A-D8E6-4A70-96F4-B7D66D29D3C6}"/>
              </a:ext>
            </a:extLst>
          </p:cNvPr>
          <p:cNvSpPr txBox="1">
            <a:spLocks/>
          </p:cNvSpPr>
          <p:nvPr/>
        </p:nvSpPr>
        <p:spPr>
          <a:xfrm>
            <a:off x="1669775" y="4377853"/>
            <a:ext cx="9372600" cy="639564"/>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4000" dirty="0"/>
              <a:t>All Automotive Industries</a:t>
            </a:r>
          </a:p>
        </p:txBody>
      </p:sp>
      <p:sp>
        <p:nvSpPr>
          <p:cNvPr id="8" name="Title 1">
            <a:extLst>
              <a:ext uri="{FF2B5EF4-FFF2-40B4-BE49-F238E27FC236}">
                <a16:creationId xmlns:a16="http://schemas.microsoft.com/office/drawing/2014/main" id="{9CC0E3D7-B66C-44C3-8D4C-E3D9CF76FA6E}"/>
              </a:ext>
            </a:extLst>
          </p:cNvPr>
          <p:cNvSpPr txBox="1">
            <a:spLocks/>
          </p:cNvSpPr>
          <p:nvPr/>
        </p:nvSpPr>
        <p:spPr>
          <a:xfrm>
            <a:off x="1669775" y="3328416"/>
            <a:ext cx="9372600" cy="12954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Application Areas</a:t>
            </a:r>
          </a:p>
        </p:txBody>
      </p:sp>
    </p:spTree>
    <p:extLst>
      <p:ext uri="{BB962C8B-B14F-4D97-AF65-F5344CB8AC3E}">
        <p14:creationId xmlns:p14="http://schemas.microsoft.com/office/powerpoint/2010/main" val="9332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B59E-7A5D-4D64-ABC1-9D7531C29666}"/>
              </a:ext>
            </a:extLst>
          </p:cNvPr>
          <p:cNvSpPr>
            <a:spLocks noGrp="1"/>
          </p:cNvSpPr>
          <p:nvPr>
            <p:ph type="title"/>
          </p:nvPr>
        </p:nvSpPr>
        <p:spPr>
          <a:xfrm>
            <a:off x="1355103" y="775253"/>
            <a:ext cx="9372600" cy="1295400"/>
          </a:xfrm>
        </p:spPr>
        <p:txBody>
          <a:bodyPr/>
          <a:lstStyle/>
          <a:p>
            <a:r>
              <a:rPr lang="en-US" dirty="0"/>
              <a:t>Main Features</a:t>
            </a:r>
          </a:p>
        </p:txBody>
      </p:sp>
      <p:sp>
        <p:nvSpPr>
          <p:cNvPr id="3" name="Content Placeholder 2">
            <a:extLst>
              <a:ext uri="{FF2B5EF4-FFF2-40B4-BE49-F238E27FC236}">
                <a16:creationId xmlns:a16="http://schemas.microsoft.com/office/drawing/2014/main" id="{BB772932-197F-4D05-80E4-CDB259A4A44B}"/>
              </a:ext>
            </a:extLst>
          </p:cNvPr>
          <p:cNvSpPr>
            <a:spLocks noGrp="1"/>
          </p:cNvSpPr>
          <p:nvPr>
            <p:ph idx="1"/>
          </p:nvPr>
        </p:nvSpPr>
        <p:spPr>
          <a:xfrm>
            <a:off x="1355103" y="1751432"/>
            <a:ext cx="8946541" cy="4195481"/>
          </a:xfrm>
        </p:spPr>
        <p:txBody>
          <a:bodyPr>
            <a:normAutofit/>
          </a:bodyPr>
          <a:lstStyle/>
          <a:p>
            <a:r>
              <a:rPr lang="en-US" sz="3600" dirty="0"/>
              <a:t>Check for surface roughness in the Gear</a:t>
            </a:r>
          </a:p>
          <a:p>
            <a:r>
              <a:rPr lang="en-US" sz="3600" dirty="0"/>
              <a:t>Count number of teeth’s in the Gear</a:t>
            </a:r>
          </a:p>
          <a:p>
            <a:r>
              <a:rPr lang="en-US" sz="3600" dirty="0"/>
              <a:t>Check the size of the Gear</a:t>
            </a:r>
          </a:p>
        </p:txBody>
      </p:sp>
      <p:pic>
        <p:nvPicPr>
          <p:cNvPr id="4" name="Content Placeholder 4">
            <a:extLst>
              <a:ext uri="{FF2B5EF4-FFF2-40B4-BE49-F238E27FC236}">
                <a16:creationId xmlns:a16="http://schemas.microsoft.com/office/drawing/2014/main" id="{2C154A24-30DF-4365-8B35-BC2CC013B3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142036" y="4373216"/>
            <a:ext cx="3185619" cy="2484783"/>
          </a:xfrm>
          <a:prstGeom prst="rect">
            <a:avLst/>
          </a:prstGeom>
        </p:spPr>
      </p:pic>
      <p:pic>
        <p:nvPicPr>
          <p:cNvPr id="5" name="Picture 4">
            <a:extLst>
              <a:ext uri="{FF2B5EF4-FFF2-40B4-BE49-F238E27FC236}">
                <a16:creationId xmlns:a16="http://schemas.microsoft.com/office/drawing/2014/main" id="{FFFDAA11-BD4B-4A12-B289-4301A64BCBA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9379225" y="4787347"/>
            <a:ext cx="2286000" cy="2286000"/>
          </a:xfrm>
          <a:prstGeom prst="rect">
            <a:avLst/>
          </a:prstGeom>
        </p:spPr>
      </p:pic>
    </p:spTree>
    <p:extLst>
      <p:ext uri="{BB962C8B-B14F-4D97-AF65-F5344CB8AC3E}">
        <p14:creationId xmlns:p14="http://schemas.microsoft.com/office/powerpoint/2010/main" val="242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B59E-7A5D-4D64-ABC1-9D7531C29666}"/>
              </a:ext>
            </a:extLst>
          </p:cNvPr>
          <p:cNvSpPr>
            <a:spLocks noGrp="1"/>
          </p:cNvSpPr>
          <p:nvPr>
            <p:ph type="title"/>
          </p:nvPr>
        </p:nvSpPr>
        <p:spPr>
          <a:xfrm>
            <a:off x="1861931" y="998647"/>
            <a:ext cx="9372600" cy="1295400"/>
          </a:xfrm>
        </p:spPr>
        <p:txBody>
          <a:bodyPr/>
          <a:lstStyle/>
          <a:p>
            <a:r>
              <a:rPr lang="en-US" dirty="0"/>
              <a:t>Features Completed till Date</a:t>
            </a:r>
          </a:p>
        </p:txBody>
      </p:sp>
      <p:sp>
        <p:nvSpPr>
          <p:cNvPr id="3" name="Content Placeholder 2">
            <a:extLst>
              <a:ext uri="{FF2B5EF4-FFF2-40B4-BE49-F238E27FC236}">
                <a16:creationId xmlns:a16="http://schemas.microsoft.com/office/drawing/2014/main" id="{BB772932-197F-4D05-80E4-CDB259A4A44B}"/>
              </a:ext>
            </a:extLst>
          </p:cNvPr>
          <p:cNvSpPr>
            <a:spLocks noGrp="1"/>
          </p:cNvSpPr>
          <p:nvPr>
            <p:ph idx="1"/>
          </p:nvPr>
        </p:nvSpPr>
        <p:spPr>
          <a:xfrm>
            <a:off x="1861931" y="1058371"/>
            <a:ext cx="9372600" cy="1441581"/>
          </a:xfrm>
        </p:spPr>
        <p:txBody>
          <a:bodyPr>
            <a:normAutofit fontScale="92500"/>
          </a:bodyPr>
          <a:lstStyle/>
          <a:p>
            <a:pPr marL="0" indent="0">
              <a:buNone/>
            </a:pPr>
            <a:endParaRPr lang="en-US" sz="4400" dirty="0"/>
          </a:p>
          <a:p>
            <a:r>
              <a:rPr lang="en-US" sz="4000" dirty="0"/>
              <a:t>Count number of teeth’s in the Gear</a:t>
            </a:r>
          </a:p>
          <a:p>
            <a:pPr marL="0" indent="0">
              <a:buNone/>
            </a:pPr>
            <a:endParaRPr lang="en-US" sz="4400" dirty="0"/>
          </a:p>
        </p:txBody>
      </p:sp>
      <p:pic>
        <p:nvPicPr>
          <p:cNvPr id="4" name="Content Placeholder 4">
            <a:extLst>
              <a:ext uri="{FF2B5EF4-FFF2-40B4-BE49-F238E27FC236}">
                <a16:creationId xmlns:a16="http://schemas.microsoft.com/office/drawing/2014/main" id="{2C154A24-30DF-4365-8B35-BC2CC013B3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142036" y="4373216"/>
            <a:ext cx="3185619" cy="2484783"/>
          </a:xfrm>
          <a:prstGeom prst="rect">
            <a:avLst/>
          </a:prstGeom>
        </p:spPr>
      </p:pic>
      <p:pic>
        <p:nvPicPr>
          <p:cNvPr id="5" name="Picture 4">
            <a:extLst>
              <a:ext uri="{FF2B5EF4-FFF2-40B4-BE49-F238E27FC236}">
                <a16:creationId xmlns:a16="http://schemas.microsoft.com/office/drawing/2014/main" id="{FFFDAA11-BD4B-4A12-B289-4301A64BCBA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9379225" y="4787347"/>
            <a:ext cx="2286000" cy="2286000"/>
          </a:xfrm>
          <a:prstGeom prst="rect">
            <a:avLst/>
          </a:prstGeom>
        </p:spPr>
      </p:pic>
      <p:sp>
        <p:nvSpPr>
          <p:cNvPr id="7" name="Content Placeholder 2">
            <a:extLst>
              <a:ext uri="{FF2B5EF4-FFF2-40B4-BE49-F238E27FC236}">
                <a16:creationId xmlns:a16="http://schemas.microsoft.com/office/drawing/2014/main" id="{9C4394F3-884D-4EF7-86FE-845FEC0DA950}"/>
              </a:ext>
            </a:extLst>
          </p:cNvPr>
          <p:cNvSpPr txBox="1">
            <a:spLocks/>
          </p:cNvSpPr>
          <p:nvPr/>
        </p:nvSpPr>
        <p:spPr>
          <a:xfrm>
            <a:off x="1861931" y="3137540"/>
            <a:ext cx="9372600" cy="144158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en-US" sz="4000" dirty="0"/>
          </a:p>
          <a:p>
            <a:r>
              <a:rPr lang="en-US" sz="3600" dirty="0"/>
              <a:t>Calculate Size and Surface Roughness</a:t>
            </a:r>
          </a:p>
          <a:p>
            <a:pPr marL="0" indent="0">
              <a:buFont typeface="Arial" pitchFamily="34" charset="0"/>
              <a:buNone/>
            </a:pPr>
            <a:endParaRPr lang="en-US" sz="4000" dirty="0"/>
          </a:p>
        </p:txBody>
      </p:sp>
      <p:sp>
        <p:nvSpPr>
          <p:cNvPr id="8" name="Title 1">
            <a:extLst>
              <a:ext uri="{FF2B5EF4-FFF2-40B4-BE49-F238E27FC236}">
                <a16:creationId xmlns:a16="http://schemas.microsoft.com/office/drawing/2014/main" id="{ED9548EB-96C2-43D1-BA19-DEE351280074}"/>
              </a:ext>
            </a:extLst>
          </p:cNvPr>
          <p:cNvSpPr txBox="1">
            <a:spLocks/>
          </p:cNvSpPr>
          <p:nvPr/>
        </p:nvSpPr>
        <p:spPr>
          <a:xfrm>
            <a:off x="1981200" y="3018092"/>
            <a:ext cx="9372600" cy="12954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Remaining Features in FYP -1</a:t>
            </a:r>
          </a:p>
        </p:txBody>
      </p:sp>
    </p:spTree>
    <p:extLst>
      <p:ext uri="{BB962C8B-B14F-4D97-AF65-F5344CB8AC3E}">
        <p14:creationId xmlns:p14="http://schemas.microsoft.com/office/powerpoint/2010/main" val="8986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09601"/>
            <a:ext cx="9404723" cy="1400530"/>
          </a:xfrm>
        </p:spPr>
        <p:txBody>
          <a:bodyPr/>
          <a:lstStyle/>
          <a:p>
            <a:r>
              <a:rPr lang="en-US" dirty="0"/>
              <a:t>Canny Edge Detection algorithm</a:t>
            </a:r>
          </a:p>
        </p:txBody>
      </p:sp>
      <p:sp>
        <p:nvSpPr>
          <p:cNvPr id="3" name="Content Placeholder 2"/>
          <p:cNvSpPr>
            <a:spLocks noGrp="1"/>
          </p:cNvSpPr>
          <p:nvPr>
            <p:ph idx="1"/>
          </p:nvPr>
        </p:nvSpPr>
        <p:spPr>
          <a:xfrm>
            <a:off x="1103310" y="1724928"/>
            <a:ext cx="8946541" cy="4195481"/>
          </a:xfrm>
        </p:spPr>
        <p:txBody>
          <a:bodyPr/>
          <a:lstStyle/>
          <a:p>
            <a:r>
              <a:rPr lang="en-US" dirty="0"/>
              <a:t>The Process of Canny edge detection algorithm can be broken down to 5 different steps:</a:t>
            </a:r>
          </a:p>
          <a:p>
            <a:pPr lvl="1"/>
            <a:r>
              <a:rPr lang="en-US" dirty="0"/>
              <a:t>Noise Reduction</a:t>
            </a:r>
          </a:p>
          <a:p>
            <a:pPr lvl="1"/>
            <a:r>
              <a:rPr lang="en-US" dirty="0"/>
              <a:t>Gradient Calculation</a:t>
            </a:r>
          </a:p>
          <a:p>
            <a:pPr lvl="1"/>
            <a:r>
              <a:rPr lang="en-US" dirty="0"/>
              <a:t>Non-maximum Suppression</a:t>
            </a:r>
          </a:p>
          <a:p>
            <a:pPr lvl="1"/>
            <a:r>
              <a:rPr lang="en-US" dirty="0"/>
              <a:t>Double threshold</a:t>
            </a:r>
          </a:p>
          <a:p>
            <a:pPr lvl="1"/>
            <a:r>
              <a:rPr lang="en-US" dirty="0"/>
              <a:t>Edge tracking by hysteresis	</a:t>
            </a:r>
            <a:br>
              <a:rPr lang="en-US" dirty="0"/>
            </a:br>
            <a:endParaRPr lang="en-US" dirty="0"/>
          </a:p>
        </p:txBody>
      </p:sp>
      <p:pic>
        <p:nvPicPr>
          <p:cNvPr id="4" name="Content Placeholder 4">
            <a:extLst>
              <a:ext uri="{FF2B5EF4-FFF2-40B4-BE49-F238E27FC236}">
                <a16:creationId xmlns:a16="http://schemas.microsoft.com/office/drawing/2014/main" id="{63219C5E-994A-43DE-8FD6-368085AE38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54" b="95897" l="1200" r="100000">
                        <a14:foregroundMark x1="9200" y1="31795" x2="9200" y2="31795"/>
                        <a14:foregroundMark x1="88400" y1="43077" x2="88400" y2="43077"/>
                      </a14:backgroundRemoval>
                    </a14:imgEffect>
                  </a14:imgLayer>
                </a14:imgProps>
              </a:ext>
            </a:extLst>
          </a:blip>
          <a:stretch>
            <a:fillRect/>
          </a:stretch>
        </p:blipFill>
        <p:spPr>
          <a:xfrm>
            <a:off x="142036" y="4373216"/>
            <a:ext cx="3185619" cy="2484783"/>
          </a:xfrm>
          <a:prstGeom prst="rect">
            <a:avLst/>
          </a:prstGeom>
        </p:spPr>
      </p:pic>
      <p:pic>
        <p:nvPicPr>
          <p:cNvPr id="5" name="Picture 4">
            <a:extLst>
              <a:ext uri="{FF2B5EF4-FFF2-40B4-BE49-F238E27FC236}">
                <a16:creationId xmlns:a16="http://schemas.microsoft.com/office/drawing/2014/main" id="{4556B586-FDF9-4C59-9C07-6CB71D41623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800" r="100000"/>
                    </a14:imgEffect>
                  </a14:imgLayer>
                </a14:imgProps>
              </a:ext>
            </a:extLst>
          </a:blip>
          <a:stretch>
            <a:fillRect/>
          </a:stretch>
        </p:blipFill>
        <p:spPr>
          <a:xfrm>
            <a:off x="9379225" y="4787347"/>
            <a:ext cx="2286000" cy="2286000"/>
          </a:xfrm>
          <a:prstGeom prst="rect">
            <a:avLst/>
          </a:prstGeom>
        </p:spPr>
      </p:pic>
    </p:spTree>
    <p:extLst>
      <p:ext uri="{BB962C8B-B14F-4D97-AF65-F5344CB8AC3E}">
        <p14:creationId xmlns:p14="http://schemas.microsoft.com/office/powerpoint/2010/main" val="187158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4661" cy="6657562"/>
          </a:xfrm>
        </p:spPr>
      </p:pic>
      <p:sp>
        <p:nvSpPr>
          <p:cNvPr id="5" name="Title 1">
            <a:extLst>
              <a:ext uri="{FF2B5EF4-FFF2-40B4-BE49-F238E27FC236}">
                <a16:creationId xmlns:a16="http://schemas.microsoft.com/office/drawing/2014/main" id="{4DD3AD17-9690-4CBC-90ED-89F0C560706C}"/>
              </a:ext>
            </a:extLst>
          </p:cNvPr>
          <p:cNvSpPr txBox="1">
            <a:spLocks/>
          </p:cNvSpPr>
          <p:nvPr/>
        </p:nvSpPr>
        <p:spPr>
          <a:xfrm>
            <a:off x="462169" y="-97735"/>
            <a:ext cx="9372600" cy="1295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a:lstStyle>
          <a:p>
            <a:r>
              <a:rPr lang="en-US" sz="5400" dirty="0"/>
              <a:t>Scope</a:t>
            </a:r>
          </a:p>
        </p:txBody>
      </p:sp>
    </p:spTree>
    <p:extLst>
      <p:ext uri="{BB962C8B-B14F-4D97-AF65-F5344CB8AC3E}">
        <p14:creationId xmlns:p14="http://schemas.microsoft.com/office/powerpoint/2010/main" val="244615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93F1-ACA7-402F-A581-FCCFBEFEAD24}"/>
              </a:ext>
            </a:extLst>
          </p:cNvPr>
          <p:cNvSpPr>
            <a:spLocks noGrp="1"/>
          </p:cNvSpPr>
          <p:nvPr>
            <p:ph type="title"/>
          </p:nvPr>
        </p:nvSpPr>
        <p:spPr/>
        <p:txBody>
          <a:bodyPr/>
          <a:lstStyle/>
          <a:p>
            <a:r>
              <a:rPr lang="en-US" dirty="0"/>
              <a:t>Requirement Analysis Artifacts</a:t>
            </a:r>
          </a:p>
        </p:txBody>
      </p:sp>
      <p:pic>
        <p:nvPicPr>
          <p:cNvPr id="5" name="Content Placeholder 4">
            <a:extLst>
              <a:ext uri="{FF2B5EF4-FFF2-40B4-BE49-F238E27FC236}">
                <a16:creationId xmlns:a16="http://schemas.microsoft.com/office/drawing/2014/main" id="{B43C1FC1-0604-440B-96D6-6CC4BF08E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761" y="1338470"/>
            <a:ext cx="8076584" cy="5066812"/>
          </a:xfrm>
        </p:spPr>
      </p:pic>
    </p:spTree>
    <p:extLst>
      <p:ext uri="{BB962C8B-B14F-4D97-AF65-F5344CB8AC3E}">
        <p14:creationId xmlns:p14="http://schemas.microsoft.com/office/powerpoint/2010/main" val="161156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144</TotalTime>
  <Words>697</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vt:lpstr>
      <vt:lpstr>Quality analysis using image processing</vt:lpstr>
      <vt:lpstr>Introduction</vt:lpstr>
      <vt:lpstr>Objective</vt:lpstr>
      <vt:lpstr>Tools</vt:lpstr>
      <vt:lpstr>Main Features</vt:lpstr>
      <vt:lpstr>Features Completed till Date</vt:lpstr>
      <vt:lpstr>Canny Edge Detection algorithm</vt:lpstr>
      <vt:lpstr>PowerPoint Presentation</vt:lpstr>
      <vt:lpstr>Requirement Analysis Artifacts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analysis using image processing</dc:title>
  <dc:creator>Zohair Lokhandwala</dc:creator>
  <cp:lastModifiedBy>Zohair Lokhandwala</cp:lastModifiedBy>
  <cp:revision>15</cp:revision>
  <dcterms:created xsi:type="dcterms:W3CDTF">2019-09-19T06:15:40Z</dcterms:created>
  <dcterms:modified xsi:type="dcterms:W3CDTF">2019-11-06T08:08:16Z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