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f7583820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f7583820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f7583820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f7583820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f75838203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0f7583820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f7583820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f7583820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f75838203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0f75838203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f5715be6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f5715be6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f7583820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f7583820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f758382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f758382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f7583820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f7583820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f7583820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f7583820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f7583820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f7583820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f7583820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f7583820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f7583820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f7583820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23888" y="470006"/>
            <a:ext cx="78867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23888" y="2002285"/>
            <a:ext cx="7886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623888" y="4409631"/>
            <a:ext cx="78867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CEAD1"/>
              </a:buClr>
              <a:buSzPts val="1400"/>
              <a:buNone/>
              <a:defRPr b="0" sz="1400">
                <a:solidFill>
                  <a:srgbClr val="ECEAD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0" y="-34016"/>
            <a:ext cx="9144000" cy="21915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1"/>
          <p:cNvSpPr txBox="1"/>
          <p:nvPr>
            <p:ph type="title"/>
          </p:nvPr>
        </p:nvSpPr>
        <p:spPr>
          <a:xfrm>
            <a:off x="629840" y="342900"/>
            <a:ext cx="309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629841" y="2383604"/>
            <a:ext cx="40347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1800"/>
              <a:buNone/>
              <a:defRPr sz="1800">
                <a:solidFill>
                  <a:srgbClr val="46606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1"/>
          <p:cNvSpPr/>
          <p:nvPr>
            <p:ph idx="2" type="pic"/>
          </p:nvPr>
        </p:nvSpPr>
        <p:spPr>
          <a:xfrm>
            <a:off x="5033963" y="-33338"/>
            <a:ext cx="3606900" cy="3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3" type="body"/>
          </p:nvPr>
        </p:nvSpPr>
        <p:spPr>
          <a:xfrm>
            <a:off x="5033963" y="3871644"/>
            <a:ext cx="3606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1200"/>
              <a:buNone/>
              <a:defRPr sz="1200">
                <a:solidFill>
                  <a:srgbClr val="46606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0" y="-34017"/>
            <a:ext cx="3887400" cy="52044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4144709" y="740569"/>
            <a:ext cx="43719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747"/>
              </a:buClr>
              <a:buSzPts val="2400"/>
              <a:buChar char="•"/>
              <a:defRPr sz="2400">
                <a:solidFill>
                  <a:srgbClr val="006747"/>
                </a:solidFill>
              </a:defRPr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747"/>
              </a:buClr>
              <a:buSzPts val="2100"/>
              <a:buChar char="•"/>
              <a:defRPr sz="2100">
                <a:solidFill>
                  <a:srgbClr val="006747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747"/>
              </a:buClr>
              <a:buSzPts val="1800"/>
              <a:buChar char="•"/>
              <a:defRPr sz="1800">
                <a:solidFill>
                  <a:srgbClr val="006747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747"/>
              </a:buClr>
              <a:buSzPts val="1500"/>
              <a:buChar char="•"/>
              <a:defRPr sz="1500">
                <a:solidFill>
                  <a:srgbClr val="006747"/>
                </a:solidFill>
              </a:defRPr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747"/>
              </a:buClr>
              <a:buSzPts val="1500"/>
              <a:buChar char="•"/>
              <a:defRPr sz="1500">
                <a:solidFill>
                  <a:srgbClr val="006747"/>
                </a:solidFill>
              </a:defRPr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4" name="Google Shape;64;p1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-2">
  <p:cSld name="Title Slide-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623888" y="467360"/>
            <a:ext cx="78867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623888" y="1575565"/>
            <a:ext cx="7886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623888" y="2296351"/>
            <a:ext cx="78867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CEAD1"/>
              </a:buClr>
              <a:buSzPts val="1400"/>
              <a:buNone/>
              <a:defRPr b="0" sz="1400">
                <a:solidFill>
                  <a:srgbClr val="ECEAD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-Logo-2">
  <p:cSld name="Title and Content-Logo-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-3">
  <p:cSld name="Two Content-3">
    <p:bg>
      <p:bgPr>
        <a:solidFill>
          <a:srgbClr val="ECEAD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0" y="0"/>
            <a:ext cx="9144000" cy="1392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747"/>
              </a:buClr>
              <a:buSzPts val="1800"/>
              <a:buNone/>
              <a:defRPr b="1" sz="1800">
                <a:solidFill>
                  <a:srgbClr val="006747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747"/>
              </a:buClr>
              <a:buSzPts val="1800"/>
              <a:buNone/>
              <a:defRPr b="1" sz="1800">
                <a:solidFill>
                  <a:srgbClr val="006747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0" y="0"/>
            <a:ext cx="9144000" cy="1392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-Gray">
  <p:cSld name="Section Header-Gray">
    <p:bg>
      <p:bgPr>
        <a:solidFill>
          <a:srgbClr val="7E96A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628650" y="201120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2400"/>
              <a:buFont typeface="Arial"/>
              <a:buNone/>
              <a:defRPr sz="2400">
                <a:solidFill>
                  <a:srgbClr val="0067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1200"/>
              <a:buNone/>
              <a:defRPr sz="1200">
                <a:solidFill>
                  <a:srgbClr val="46606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0" y="0"/>
            <a:ext cx="9144000" cy="1392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d Slide">
  <p:cSld name="1_End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0" y="0"/>
            <a:ext cx="9144000" cy="1392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-Logo-1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-Green" type="titleOnly">
  <p:cSld name="TITLE_ONLY">
    <p:bg>
      <p:bgPr>
        <a:solidFill>
          <a:srgbClr val="006747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628650" y="201120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-2">
  <p:cSld name="Two Content-2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/>
          <p:nvPr/>
        </p:nvSpPr>
        <p:spPr>
          <a:xfrm>
            <a:off x="1" y="0"/>
            <a:ext cx="179400" cy="51435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pic"/>
          </p:nvPr>
        </p:nvSpPr>
        <p:spPr>
          <a:xfrm>
            <a:off x="628650" y="1369219"/>
            <a:ext cx="38751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-Photo">
  <p:cSld name="Section Header-Phot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182880" y="219456"/>
            <a:ext cx="8750700" cy="4755000"/>
          </a:xfrm>
          <a:prstGeom prst="rect">
            <a:avLst/>
          </a:prstGeom>
          <a:solidFill>
            <a:srgbClr val="006747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628650" y="201120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-logo">
  <p:cSld name="Chart-log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5566172" y="740569"/>
            <a:ext cx="29493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2400"/>
              <a:buFont typeface="Arial"/>
              <a:buNone/>
              <a:defRPr sz="2400">
                <a:solidFill>
                  <a:srgbClr val="0067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5566172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1200"/>
              <a:buNone/>
              <a:defRPr sz="1200">
                <a:solidFill>
                  <a:srgbClr val="46606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8"/>
          <p:cNvSpPr/>
          <p:nvPr>
            <p:ph idx="2" type="chart"/>
          </p:nvPr>
        </p:nvSpPr>
        <p:spPr>
          <a:xfrm>
            <a:off x="660663" y="740569"/>
            <a:ext cx="4627500" cy="3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-Photo-2">
  <p:cSld name="Section Header-Photo-2">
    <p:bg>
      <p:bgPr>
        <a:solidFill>
          <a:srgbClr val="006747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628650" y="2011203"/>
            <a:ext cx="31452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0"/>
          <p:cNvSpPr/>
          <p:nvPr/>
        </p:nvSpPr>
        <p:spPr>
          <a:xfrm>
            <a:off x="0" y="0"/>
            <a:ext cx="9144000" cy="1392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l.acm.org/doi/abs/10.1145/800189.80547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573663" y="1273681"/>
            <a:ext cx="7886700" cy="151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Segmented FIFO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Page Replacement Algorithm</a:t>
            </a:r>
            <a:endParaRPr sz="4000"/>
          </a:p>
        </p:txBody>
      </p:sp>
      <p:sp>
        <p:nvSpPr>
          <p:cNvPr id="111" name="Google Shape;111;p22"/>
          <p:cNvSpPr txBox="1"/>
          <p:nvPr>
            <p:ph idx="2" type="body"/>
          </p:nvPr>
        </p:nvSpPr>
        <p:spPr>
          <a:xfrm>
            <a:off x="372750" y="3917875"/>
            <a:ext cx="3826500" cy="97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Kin NG,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Kejvi Cupa, and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Anis Elebiary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466069"/>
                </a:solidFill>
              </a:rPr>
              <a:t>Reference String: A, B, C, D, E, </a:t>
            </a:r>
            <a:r>
              <a:rPr lang="en" sz="2100">
                <a:solidFill>
                  <a:srgbClr val="FF0000"/>
                </a:solidFill>
              </a:rPr>
              <a:t>B</a:t>
            </a:r>
            <a:r>
              <a:rPr b="0" lang="en" sz="2100">
                <a:solidFill>
                  <a:srgbClr val="466069"/>
                </a:solidFill>
              </a:rPr>
              <a:t>, F, A, J</a:t>
            </a:r>
            <a:endParaRPr b="0"/>
          </a:p>
        </p:txBody>
      </p:sp>
      <p:sp>
        <p:nvSpPr>
          <p:cNvPr id="268" name="Google Shape;268;p31"/>
          <p:cNvSpPr txBox="1"/>
          <p:nvPr>
            <p:ph idx="1" type="body"/>
          </p:nvPr>
        </p:nvSpPr>
        <p:spPr>
          <a:xfrm>
            <a:off x="628650" y="1369224"/>
            <a:ext cx="7886700" cy="120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Reference to B =&gt; Page hit on secondary buffer!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Move B to the front of the primary buffer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The primary buffer is full, so we need to evict the oldest page</a:t>
            </a:r>
            <a:endParaRPr sz="16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 sz="2000"/>
          </a:p>
        </p:txBody>
      </p:sp>
      <p:sp>
        <p:nvSpPr>
          <p:cNvPr id="269" name="Google Shape;269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1"/>
          <p:cNvSpPr/>
          <p:nvPr/>
        </p:nvSpPr>
        <p:spPr>
          <a:xfrm>
            <a:off x="1350950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</a:t>
            </a:r>
            <a:endParaRPr sz="2500"/>
          </a:p>
        </p:txBody>
      </p:sp>
      <p:sp>
        <p:nvSpPr>
          <p:cNvPr id="271" name="Google Shape;271;p31"/>
          <p:cNvSpPr/>
          <p:nvPr/>
        </p:nvSpPr>
        <p:spPr>
          <a:xfrm>
            <a:off x="2151350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</a:t>
            </a:r>
            <a:endParaRPr sz="2500"/>
          </a:p>
        </p:txBody>
      </p:sp>
      <p:sp>
        <p:nvSpPr>
          <p:cNvPr id="272" name="Google Shape;272;p31"/>
          <p:cNvSpPr/>
          <p:nvPr/>
        </p:nvSpPr>
        <p:spPr>
          <a:xfrm>
            <a:off x="2951750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</a:t>
            </a:r>
            <a:endParaRPr sz="2500"/>
          </a:p>
        </p:txBody>
      </p:sp>
      <p:sp>
        <p:nvSpPr>
          <p:cNvPr id="273" name="Google Shape;273;p31"/>
          <p:cNvSpPr/>
          <p:nvPr/>
        </p:nvSpPr>
        <p:spPr>
          <a:xfrm>
            <a:off x="5035725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</a:t>
            </a:r>
            <a:endParaRPr sz="2500"/>
          </a:p>
        </p:txBody>
      </p:sp>
      <p:sp>
        <p:nvSpPr>
          <p:cNvPr id="274" name="Google Shape;274;p31"/>
          <p:cNvSpPr/>
          <p:nvPr/>
        </p:nvSpPr>
        <p:spPr>
          <a:xfrm>
            <a:off x="5836125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</a:t>
            </a:r>
            <a:endParaRPr sz="2500"/>
          </a:p>
        </p:txBody>
      </p:sp>
      <p:sp>
        <p:nvSpPr>
          <p:cNvPr id="275" name="Google Shape;275;p31"/>
          <p:cNvSpPr/>
          <p:nvPr/>
        </p:nvSpPr>
        <p:spPr>
          <a:xfrm>
            <a:off x="6636525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76" name="Google Shape;276;p31"/>
          <p:cNvSpPr txBox="1"/>
          <p:nvPr/>
        </p:nvSpPr>
        <p:spPr>
          <a:xfrm>
            <a:off x="1830500" y="2744150"/>
            <a:ext cx="14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</a:t>
            </a:r>
            <a:endParaRPr/>
          </a:p>
        </p:txBody>
      </p:sp>
      <p:sp>
        <p:nvSpPr>
          <p:cNvPr id="277" name="Google Shape;277;p31"/>
          <p:cNvSpPr txBox="1"/>
          <p:nvPr/>
        </p:nvSpPr>
        <p:spPr>
          <a:xfrm>
            <a:off x="5515275" y="2744150"/>
            <a:ext cx="14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</a:t>
            </a:r>
            <a:endParaRPr/>
          </a:p>
        </p:txBody>
      </p:sp>
      <p:sp>
        <p:nvSpPr>
          <p:cNvPr id="278" name="Google Shape;278;p31"/>
          <p:cNvSpPr txBox="1"/>
          <p:nvPr/>
        </p:nvSpPr>
        <p:spPr>
          <a:xfrm>
            <a:off x="990700" y="3982725"/>
            <a:ext cx="7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</a:t>
            </a:r>
            <a:endParaRPr/>
          </a:p>
        </p:txBody>
      </p:sp>
      <p:sp>
        <p:nvSpPr>
          <p:cNvPr id="279" name="Google Shape;279;p31"/>
          <p:cNvSpPr txBox="1"/>
          <p:nvPr/>
        </p:nvSpPr>
        <p:spPr>
          <a:xfrm>
            <a:off x="3314575" y="3982725"/>
            <a:ext cx="7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</a:t>
            </a:r>
            <a:endParaRPr/>
          </a:p>
        </p:txBody>
      </p:sp>
      <p:sp>
        <p:nvSpPr>
          <p:cNvPr id="280" name="Google Shape;280;p31"/>
          <p:cNvSpPr txBox="1"/>
          <p:nvPr/>
        </p:nvSpPr>
        <p:spPr>
          <a:xfrm>
            <a:off x="7885350" y="3982725"/>
            <a:ext cx="10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LRU</a:t>
            </a:r>
            <a:endParaRPr/>
          </a:p>
        </p:txBody>
      </p:sp>
      <p:cxnSp>
        <p:nvCxnSpPr>
          <p:cNvPr id="281" name="Google Shape;281;p31"/>
          <p:cNvCxnSpPr>
            <a:stCxn id="280" idx="1"/>
          </p:cNvCxnSpPr>
          <p:nvPr/>
        </p:nvCxnSpPr>
        <p:spPr>
          <a:xfrm rot="10800000">
            <a:off x="7525050" y="4182825"/>
            <a:ext cx="360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31"/>
          <p:cNvSpPr/>
          <p:nvPr/>
        </p:nvSpPr>
        <p:spPr>
          <a:xfrm>
            <a:off x="5255775" y="404587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83" name="Google Shape;283;p31"/>
          <p:cNvSpPr/>
          <p:nvPr/>
        </p:nvSpPr>
        <p:spPr>
          <a:xfrm>
            <a:off x="6056175" y="404587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6856575" y="404587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285" name="Google Shape;285;p31"/>
          <p:cNvCxnSpPr/>
          <p:nvPr/>
        </p:nvCxnSpPr>
        <p:spPr>
          <a:xfrm>
            <a:off x="3351825" y="3914300"/>
            <a:ext cx="2884500" cy="600"/>
          </a:xfrm>
          <a:prstGeom prst="curvedConnector4">
            <a:avLst>
              <a:gd fmla="val 3138" name="adj1"/>
              <a:gd fmla="val 123145833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31"/>
          <p:cNvSpPr txBox="1"/>
          <p:nvPr/>
        </p:nvSpPr>
        <p:spPr>
          <a:xfrm>
            <a:off x="3161100" y="4724650"/>
            <a:ext cx="282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Evict C and add to Secondary Buffer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287" name="Google Shape;287;p31"/>
          <p:cNvCxnSpPr>
            <a:stCxn id="274" idx="0"/>
            <a:endCxn id="270" idx="0"/>
          </p:cNvCxnSpPr>
          <p:nvPr/>
        </p:nvCxnSpPr>
        <p:spPr>
          <a:xfrm rot="5400000">
            <a:off x="3993375" y="979850"/>
            <a:ext cx="600" cy="4485300"/>
          </a:xfrm>
          <a:prstGeom prst="curvedConnector3">
            <a:avLst>
              <a:gd fmla="val -140095833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31"/>
          <p:cNvSpPr txBox="1"/>
          <p:nvPr/>
        </p:nvSpPr>
        <p:spPr>
          <a:xfrm>
            <a:off x="2623025" y="2060475"/>
            <a:ext cx="282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Move B to the front of primary buffer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466069"/>
                </a:solidFill>
              </a:rPr>
              <a:t>Reference String: A, B, C, D, E, B, </a:t>
            </a:r>
            <a:r>
              <a:rPr lang="en" sz="2100">
                <a:solidFill>
                  <a:srgbClr val="FF0000"/>
                </a:solidFill>
              </a:rPr>
              <a:t>F</a:t>
            </a:r>
            <a:r>
              <a:rPr b="0" lang="en" sz="2100">
                <a:solidFill>
                  <a:srgbClr val="466069"/>
                </a:solidFill>
              </a:rPr>
              <a:t>, A, J</a:t>
            </a:r>
            <a:endParaRPr b="0"/>
          </a:p>
        </p:txBody>
      </p:sp>
      <p:sp>
        <p:nvSpPr>
          <p:cNvPr id="294" name="Google Shape;294;p32"/>
          <p:cNvSpPr txBox="1"/>
          <p:nvPr>
            <p:ph idx="1" type="body"/>
          </p:nvPr>
        </p:nvSpPr>
        <p:spPr>
          <a:xfrm>
            <a:off x="628650" y="1369224"/>
            <a:ext cx="7886700" cy="120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Reference to F =&gt; Page fault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The primary buffer is full =&gt; evict a page to the secondary buffer</a:t>
            </a:r>
            <a:endParaRPr sz="16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 sz="2000"/>
          </a:p>
        </p:txBody>
      </p:sp>
      <p:sp>
        <p:nvSpPr>
          <p:cNvPr id="295" name="Google Shape;295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1350950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</a:t>
            </a:r>
            <a:endParaRPr sz="2500"/>
          </a:p>
        </p:txBody>
      </p:sp>
      <p:sp>
        <p:nvSpPr>
          <p:cNvPr id="297" name="Google Shape;297;p32"/>
          <p:cNvSpPr/>
          <p:nvPr/>
        </p:nvSpPr>
        <p:spPr>
          <a:xfrm>
            <a:off x="2151350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</a:t>
            </a:r>
            <a:endParaRPr sz="2500"/>
          </a:p>
        </p:txBody>
      </p:sp>
      <p:sp>
        <p:nvSpPr>
          <p:cNvPr id="298" name="Google Shape;298;p32"/>
          <p:cNvSpPr/>
          <p:nvPr/>
        </p:nvSpPr>
        <p:spPr>
          <a:xfrm>
            <a:off x="2951750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</a:t>
            </a:r>
            <a:endParaRPr sz="2500"/>
          </a:p>
        </p:txBody>
      </p:sp>
      <p:sp>
        <p:nvSpPr>
          <p:cNvPr id="299" name="Google Shape;299;p32"/>
          <p:cNvSpPr/>
          <p:nvPr/>
        </p:nvSpPr>
        <p:spPr>
          <a:xfrm>
            <a:off x="5035725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</a:t>
            </a:r>
            <a:endParaRPr sz="2500"/>
          </a:p>
        </p:txBody>
      </p:sp>
      <p:sp>
        <p:nvSpPr>
          <p:cNvPr id="300" name="Google Shape;300;p32"/>
          <p:cNvSpPr/>
          <p:nvPr/>
        </p:nvSpPr>
        <p:spPr>
          <a:xfrm>
            <a:off x="5836125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</a:t>
            </a:r>
            <a:endParaRPr sz="2500"/>
          </a:p>
        </p:txBody>
      </p:sp>
      <p:sp>
        <p:nvSpPr>
          <p:cNvPr id="301" name="Google Shape;301;p32"/>
          <p:cNvSpPr/>
          <p:nvPr/>
        </p:nvSpPr>
        <p:spPr>
          <a:xfrm>
            <a:off x="6636525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</a:t>
            </a:r>
            <a:endParaRPr sz="2500"/>
          </a:p>
        </p:txBody>
      </p:sp>
      <p:sp>
        <p:nvSpPr>
          <p:cNvPr id="302" name="Google Shape;302;p32"/>
          <p:cNvSpPr txBox="1"/>
          <p:nvPr/>
        </p:nvSpPr>
        <p:spPr>
          <a:xfrm>
            <a:off x="1830500" y="2744150"/>
            <a:ext cx="14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</a:t>
            </a:r>
            <a:endParaRPr/>
          </a:p>
        </p:txBody>
      </p:sp>
      <p:sp>
        <p:nvSpPr>
          <p:cNvPr id="303" name="Google Shape;303;p32"/>
          <p:cNvSpPr txBox="1"/>
          <p:nvPr/>
        </p:nvSpPr>
        <p:spPr>
          <a:xfrm>
            <a:off x="5515275" y="2744150"/>
            <a:ext cx="14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</a:t>
            </a:r>
            <a:endParaRPr/>
          </a:p>
        </p:txBody>
      </p:sp>
      <p:sp>
        <p:nvSpPr>
          <p:cNvPr id="304" name="Google Shape;304;p32"/>
          <p:cNvSpPr txBox="1"/>
          <p:nvPr/>
        </p:nvSpPr>
        <p:spPr>
          <a:xfrm>
            <a:off x="990700" y="3982725"/>
            <a:ext cx="7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3314575" y="3982725"/>
            <a:ext cx="7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</a:t>
            </a:r>
            <a:endParaRPr/>
          </a:p>
        </p:txBody>
      </p:sp>
      <p:sp>
        <p:nvSpPr>
          <p:cNvPr id="306" name="Google Shape;306;p32"/>
          <p:cNvSpPr txBox="1"/>
          <p:nvPr/>
        </p:nvSpPr>
        <p:spPr>
          <a:xfrm>
            <a:off x="7885350" y="3982725"/>
            <a:ext cx="10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LRU</a:t>
            </a:r>
            <a:endParaRPr/>
          </a:p>
        </p:txBody>
      </p:sp>
      <p:cxnSp>
        <p:nvCxnSpPr>
          <p:cNvPr id="307" name="Google Shape;307;p32"/>
          <p:cNvCxnSpPr>
            <a:stCxn id="306" idx="1"/>
          </p:cNvCxnSpPr>
          <p:nvPr/>
        </p:nvCxnSpPr>
        <p:spPr>
          <a:xfrm rot="10800000">
            <a:off x="7525050" y="4182825"/>
            <a:ext cx="360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32"/>
          <p:cNvSpPr/>
          <p:nvPr/>
        </p:nvSpPr>
        <p:spPr>
          <a:xfrm>
            <a:off x="5255775" y="404587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09" name="Google Shape;309;p32"/>
          <p:cNvSpPr/>
          <p:nvPr/>
        </p:nvSpPr>
        <p:spPr>
          <a:xfrm>
            <a:off x="6056175" y="404587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10" name="Google Shape;310;p32"/>
          <p:cNvSpPr/>
          <p:nvPr/>
        </p:nvSpPr>
        <p:spPr>
          <a:xfrm>
            <a:off x="6856575" y="404587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11" name="Google Shape;311;p32"/>
          <p:cNvCxnSpPr>
            <a:endCxn id="301" idx="2"/>
          </p:cNvCxnSpPr>
          <p:nvPr/>
        </p:nvCxnSpPr>
        <p:spPr>
          <a:xfrm>
            <a:off x="3351825" y="3914300"/>
            <a:ext cx="3684900" cy="600"/>
          </a:xfrm>
          <a:prstGeom prst="curvedConnector4">
            <a:avLst>
              <a:gd fmla="val 3543" name="adj1"/>
              <a:gd fmla="val 1364875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32"/>
          <p:cNvSpPr txBox="1"/>
          <p:nvPr/>
        </p:nvSpPr>
        <p:spPr>
          <a:xfrm>
            <a:off x="3779825" y="4671875"/>
            <a:ext cx="282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Evict D and add to Secondary Buffer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466069"/>
                </a:solidFill>
              </a:rPr>
              <a:t>Reference String: A, B, C, D, E, B, F, </a:t>
            </a:r>
            <a:r>
              <a:rPr lang="en" sz="2100">
                <a:solidFill>
                  <a:srgbClr val="FF0000"/>
                </a:solidFill>
              </a:rPr>
              <a:t>A</a:t>
            </a:r>
            <a:r>
              <a:rPr b="0" lang="en" sz="2100">
                <a:solidFill>
                  <a:srgbClr val="466069"/>
                </a:solidFill>
              </a:rPr>
              <a:t>, J</a:t>
            </a:r>
            <a:endParaRPr b="0"/>
          </a:p>
        </p:txBody>
      </p:sp>
      <p:sp>
        <p:nvSpPr>
          <p:cNvPr id="318" name="Google Shape;318;p33"/>
          <p:cNvSpPr txBox="1"/>
          <p:nvPr>
            <p:ph idx="1" type="body"/>
          </p:nvPr>
        </p:nvSpPr>
        <p:spPr>
          <a:xfrm>
            <a:off x="628650" y="1369224"/>
            <a:ext cx="7886700" cy="120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Reference to A =&gt; Page hit in the secondary buffer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Move A to the primary buffer and evict the oldest to the secondary buffer</a:t>
            </a:r>
            <a:endParaRPr sz="16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 sz="2000"/>
          </a:p>
        </p:txBody>
      </p:sp>
      <p:sp>
        <p:nvSpPr>
          <p:cNvPr id="319" name="Google Shape;319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33"/>
          <p:cNvSpPr/>
          <p:nvPr/>
        </p:nvSpPr>
        <p:spPr>
          <a:xfrm>
            <a:off x="1350950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</a:t>
            </a:r>
            <a:endParaRPr sz="2500"/>
          </a:p>
        </p:txBody>
      </p:sp>
      <p:sp>
        <p:nvSpPr>
          <p:cNvPr id="321" name="Google Shape;321;p33"/>
          <p:cNvSpPr/>
          <p:nvPr/>
        </p:nvSpPr>
        <p:spPr>
          <a:xfrm>
            <a:off x="2151350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</a:t>
            </a:r>
            <a:endParaRPr sz="2500"/>
          </a:p>
        </p:txBody>
      </p:sp>
      <p:sp>
        <p:nvSpPr>
          <p:cNvPr id="322" name="Google Shape;322;p33"/>
          <p:cNvSpPr/>
          <p:nvPr/>
        </p:nvSpPr>
        <p:spPr>
          <a:xfrm>
            <a:off x="2951750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</a:t>
            </a:r>
            <a:endParaRPr sz="2500"/>
          </a:p>
        </p:txBody>
      </p:sp>
      <p:sp>
        <p:nvSpPr>
          <p:cNvPr id="323" name="Google Shape;323;p33"/>
          <p:cNvSpPr/>
          <p:nvPr/>
        </p:nvSpPr>
        <p:spPr>
          <a:xfrm>
            <a:off x="5035725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</a:t>
            </a:r>
            <a:endParaRPr sz="2500"/>
          </a:p>
        </p:txBody>
      </p:sp>
      <p:sp>
        <p:nvSpPr>
          <p:cNvPr id="324" name="Google Shape;324;p33"/>
          <p:cNvSpPr/>
          <p:nvPr/>
        </p:nvSpPr>
        <p:spPr>
          <a:xfrm>
            <a:off x="5836125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</a:t>
            </a:r>
            <a:endParaRPr sz="2500"/>
          </a:p>
        </p:txBody>
      </p:sp>
      <p:sp>
        <p:nvSpPr>
          <p:cNvPr id="325" name="Google Shape;325;p33"/>
          <p:cNvSpPr/>
          <p:nvPr/>
        </p:nvSpPr>
        <p:spPr>
          <a:xfrm>
            <a:off x="6636525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</a:t>
            </a:r>
            <a:endParaRPr sz="2500"/>
          </a:p>
        </p:txBody>
      </p:sp>
      <p:sp>
        <p:nvSpPr>
          <p:cNvPr id="326" name="Google Shape;326;p33"/>
          <p:cNvSpPr txBox="1"/>
          <p:nvPr/>
        </p:nvSpPr>
        <p:spPr>
          <a:xfrm>
            <a:off x="1830500" y="2744150"/>
            <a:ext cx="14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</a:t>
            </a:r>
            <a:endParaRPr/>
          </a:p>
        </p:txBody>
      </p:sp>
      <p:sp>
        <p:nvSpPr>
          <p:cNvPr id="327" name="Google Shape;327;p33"/>
          <p:cNvSpPr txBox="1"/>
          <p:nvPr/>
        </p:nvSpPr>
        <p:spPr>
          <a:xfrm>
            <a:off x="5515275" y="2744150"/>
            <a:ext cx="14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</a:t>
            </a:r>
            <a:endParaRPr/>
          </a:p>
        </p:txBody>
      </p:sp>
      <p:sp>
        <p:nvSpPr>
          <p:cNvPr id="328" name="Google Shape;328;p33"/>
          <p:cNvSpPr txBox="1"/>
          <p:nvPr/>
        </p:nvSpPr>
        <p:spPr>
          <a:xfrm>
            <a:off x="990700" y="3982725"/>
            <a:ext cx="7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</a:t>
            </a:r>
            <a:endParaRPr/>
          </a:p>
        </p:txBody>
      </p:sp>
      <p:sp>
        <p:nvSpPr>
          <p:cNvPr id="329" name="Google Shape;329;p33"/>
          <p:cNvSpPr txBox="1"/>
          <p:nvPr/>
        </p:nvSpPr>
        <p:spPr>
          <a:xfrm>
            <a:off x="3351825" y="3982725"/>
            <a:ext cx="7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</a:t>
            </a:r>
            <a:endParaRPr/>
          </a:p>
        </p:txBody>
      </p:sp>
      <p:sp>
        <p:nvSpPr>
          <p:cNvPr id="330" name="Google Shape;330;p33"/>
          <p:cNvSpPr txBox="1"/>
          <p:nvPr/>
        </p:nvSpPr>
        <p:spPr>
          <a:xfrm>
            <a:off x="7885350" y="3982725"/>
            <a:ext cx="10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LRU</a:t>
            </a:r>
            <a:endParaRPr/>
          </a:p>
        </p:txBody>
      </p:sp>
      <p:cxnSp>
        <p:nvCxnSpPr>
          <p:cNvPr id="331" name="Google Shape;331;p33"/>
          <p:cNvCxnSpPr>
            <a:stCxn id="330" idx="1"/>
          </p:cNvCxnSpPr>
          <p:nvPr/>
        </p:nvCxnSpPr>
        <p:spPr>
          <a:xfrm rot="10800000">
            <a:off x="7525050" y="4182825"/>
            <a:ext cx="360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33"/>
          <p:cNvSpPr/>
          <p:nvPr/>
        </p:nvSpPr>
        <p:spPr>
          <a:xfrm>
            <a:off x="5255775" y="404587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33" name="Google Shape;333;p33"/>
          <p:cNvSpPr/>
          <p:nvPr/>
        </p:nvSpPr>
        <p:spPr>
          <a:xfrm>
            <a:off x="6056175" y="404587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34" name="Google Shape;334;p33"/>
          <p:cNvSpPr/>
          <p:nvPr/>
        </p:nvSpPr>
        <p:spPr>
          <a:xfrm>
            <a:off x="6856575" y="404587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335" name="Google Shape;335;p33"/>
          <p:cNvCxnSpPr>
            <a:stCxn id="323" idx="0"/>
          </p:cNvCxnSpPr>
          <p:nvPr/>
        </p:nvCxnSpPr>
        <p:spPr>
          <a:xfrm rot="5400000">
            <a:off x="3593175" y="1380050"/>
            <a:ext cx="600" cy="3684900"/>
          </a:xfrm>
          <a:prstGeom prst="curvedConnector4">
            <a:avLst>
              <a:gd fmla="val -128420833" name="adj1"/>
              <a:gd fmla="val 93207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33"/>
          <p:cNvSpPr txBox="1"/>
          <p:nvPr/>
        </p:nvSpPr>
        <p:spPr>
          <a:xfrm>
            <a:off x="2623025" y="2060475"/>
            <a:ext cx="282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Move A to the front of primary buffer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337" name="Google Shape;337;p33"/>
          <p:cNvCxnSpPr>
            <a:endCxn id="323" idx="2"/>
          </p:cNvCxnSpPr>
          <p:nvPr/>
        </p:nvCxnSpPr>
        <p:spPr>
          <a:xfrm>
            <a:off x="3351825" y="3914300"/>
            <a:ext cx="2084100" cy="600"/>
          </a:xfrm>
          <a:prstGeom prst="curvedConnector4">
            <a:avLst>
              <a:gd fmla="val 4344" name="adj1"/>
              <a:gd fmla="val 108133333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33"/>
          <p:cNvSpPr txBox="1"/>
          <p:nvPr/>
        </p:nvSpPr>
        <p:spPr>
          <a:xfrm>
            <a:off x="3161100" y="4504500"/>
            <a:ext cx="282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Evict E and add to Secondary Buffer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466069"/>
                </a:solidFill>
              </a:rPr>
              <a:t>Reference String: A, B, C, D, E, B, F, A, </a:t>
            </a:r>
            <a:r>
              <a:rPr lang="en" sz="2100">
                <a:solidFill>
                  <a:srgbClr val="FF0000"/>
                </a:solidFill>
              </a:rPr>
              <a:t>J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44" name="Google Shape;344;p34"/>
          <p:cNvSpPr txBox="1"/>
          <p:nvPr>
            <p:ph idx="1" type="body"/>
          </p:nvPr>
        </p:nvSpPr>
        <p:spPr>
          <a:xfrm>
            <a:off x="628650" y="1369224"/>
            <a:ext cx="7886700" cy="120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Reference to J =&gt; Page fault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Both primary and secondary buffers are full!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We need to evict the LRU page (i.e., C) in the secondary buffer from memory</a:t>
            </a:r>
            <a:endParaRPr sz="16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 sz="2000"/>
          </a:p>
        </p:txBody>
      </p:sp>
      <p:sp>
        <p:nvSpPr>
          <p:cNvPr id="345" name="Google Shape;345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34"/>
          <p:cNvSpPr/>
          <p:nvPr/>
        </p:nvSpPr>
        <p:spPr>
          <a:xfrm>
            <a:off x="1350950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J</a:t>
            </a:r>
            <a:endParaRPr sz="2500"/>
          </a:p>
        </p:txBody>
      </p:sp>
      <p:sp>
        <p:nvSpPr>
          <p:cNvPr id="347" name="Google Shape;347;p34"/>
          <p:cNvSpPr/>
          <p:nvPr/>
        </p:nvSpPr>
        <p:spPr>
          <a:xfrm>
            <a:off x="2151350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</a:t>
            </a:r>
            <a:endParaRPr sz="2500"/>
          </a:p>
        </p:txBody>
      </p:sp>
      <p:sp>
        <p:nvSpPr>
          <p:cNvPr id="348" name="Google Shape;348;p34"/>
          <p:cNvSpPr/>
          <p:nvPr/>
        </p:nvSpPr>
        <p:spPr>
          <a:xfrm>
            <a:off x="2951750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</a:t>
            </a:r>
            <a:endParaRPr sz="2500"/>
          </a:p>
        </p:txBody>
      </p:sp>
      <p:sp>
        <p:nvSpPr>
          <p:cNvPr id="349" name="Google Shape;349;p34"/>
          <p:cNvSpPr/>
          <p:nvPr/>
        </p:nvSpPr>
        <p:spPr>
          <a:xfrm>
            <a:off x="5035725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</a:t>
            </a:r>
            <a:endParaRPr sz="2500"/>
          </a:p>
        </p:txBody>
      </p:sp>
      <p:sp>
        <p:nvSpPr>
          <p:cNvPr id="350" name="Google Shape;350;p34"/>
          <p:cNvSpPr/>
          <p:nvPr/>
        </p:nvSpPr>
        <p:spPr>
          <a:xfrm>
            <a:off x="5836125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</a:t>
            </a:r>
            <a:endParaRPr sz="2500"/>
          </a:p>
        </p:txBody>
      </p:sp>
      <p:sp>
        <p:nvSpPr>
          <p:cNvPr id="351" name="Google Shape;351;p34"/>
          <p:cNvSpPr/>
          <p:nvPr/>
        </p:nvSpPr>
        <p:spPr>
          <a:xfrm>
            <a:off x="6636525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</a:t>
            </a:r>
            <a:endParaRPr sz="2500"/>
          </a:p>
        </p:txBody>
      </p:sp>
      <p:sp>
        <p:nvSpPr>
          <p:cNvPr id="352" name="Google Shape;352;p34"/>
          <p:cNvSpPr txBox="1"/>
          <p:nvPr/>
        </p:nvSpPr>
        <p:spPr>
          <a:xfrm>
            <a:off x="1830500" y="2744150"/>
            <a:ext cx="14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</a:t>
            </a:r>
            <a:endParaRPr/>
          </a:p>
        </p:txBody>
      </p:sp>
      <p:sp>
        <p:nvSpPr>
          <p:cNvPr id="353" name="Google Shape;353;p34"/>
          <p:cNvSpPr txBox="1"/>
          <p:nvPr/>
        </p:nvSpPr>
        <p:spPr>
          <a:xfrm>
            <a:off x="5515275" y="2744150"/>
            <a:ext cx="14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</a:t>
            </a:r>
            <a:endParaRPr/>
          </a:p>
        </p:txBody>
      </p:sp>
      <p:sp>
        <p:nvSpPr>
          <p:cNvPr id="354" name="Google Shape;354;p34"/>
          <p:cNvSpPr txBox="1"/>
          <p:nvPr/>
        </p:nvSpPr>
        <p:spPr>
          <a:xfrm>
            <a:off x="990700" y="3982725"/>
            <a:ext cx="7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</a:t>
            </a:r>
            <a:endParaRPr/>
          </a:p>
        </p:txBody>
      </p:sp>
      <p:sp>
        <p:nvSpPr>
          <p:cNvPr id="355" name="Google Shape;355;p34"/>
          <p:cNvSpPr txBox="1"/>
          <p:nvPr/>
        </p:nvSpPr>
        <p:spPr>
          <a:xfrm>
            <a:off x="3523438" y="3914900"/>
            <a:ext cx="7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</a:t>
            </a:r>
            <a:endParaRPr/>
          </a:p>
        </p:txBody>
      </p:sp>
      <p:sp>
        <p:nvSpPr>
          <p:cNvPr id="356" name="Google Shape;356;p34"/>
          <p:cNvSpPr txBox="1"/>
          <p:nvPr/>
        </p:nvSpPr>
        <p:spPr>
          <a:xfrm>
            <a:off x="7885350" y="3982725"/>
            <a:ext cx="10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LRU</a:t>
            </a:r>
            <a:endParaRPr/>
          </a:p>
        </p:txBody>
      </p:sp>
      <p:cxnSp>
        <p:nvCxnSpPr>
          <p:cNvPr id="357" name="Google Shape;357;p34"/>
          <p:cNvCxnSpPr>
            <a:stCxn id="356" idx="1"/>
          </p:cNvCxnSpPr>
          <p:nvPr/>
        </p:nvCxnSpPr>
        <p:spPr>
          <a:xfrm rot="10800000">
            <a:off x="7525050" y="4182825"/>
            <a:ext cx="360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34"/>
          <p:cNvSpPr/>
          <p:nvPr/>
        </p:nvSpPr>
        <p:spPr>
          <a:xfrm>
            <a:off x="5255775" y="404587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59" name="Google Shape;359;p34"/>
          <p:cNvSpPr/>
          <p:nvPr/>
        </p:nvSpPr>
        <p:spPr>
          <a:xfrm>
            <a:off x="6056175" y="404587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60" name="Google Shape;360;p34"/>
          <p:cNvSpPr/>
          <p:nvPr/>
        </p:nvSpPr>
        <p:spPr>
          <a:xfrm>
            <a:off x="6856575" y="404587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361" name="Google Shape;361;p34"/>
          <p:cNvCxnSpPr>
            <a:endCxn id="350" idx="2"/>
          </p:cNvCxnSpPr>
          <p:nvPr/>
        </p:nvCxnSpPr>
        <p:spPr>
          <a:xfrm>
            <a:off x="3351825" y="3914300"/>
            <a:ext cx="2884500" cy="600"/>
          </a:xfrm>
          <a:prstGeom prst="curvedConnector4">
            <a:avLst>
              <a:gd fmla="val 8689" name="adj1"/>
              <a:gd fmla="val 94791667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34"/>
          <p:cNvSpPr txBox="1"/>
          <p:nvPr/>
        </p:nvSpPr>
        <p:spPr>
          <a:xfrm>
            <a:off x="3383175" y="4450750"/>
            <a:ext cx="282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Evict B and add to Secondary Buffer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466069"/>
                </a:solidFill>
              </a:rPr>
              <a:t>And We Are Done!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68" name="Google Shape;368;p35"/>
          <p:cNvSpPr txBox="1"/>
          <p:nvPr>
            <p:ph idx="1" type="body"/>
          </p:nvPr>
        </p:nvSpPr>
        <p:spPr>
          <a:xfrm>
            <a:off x="628650" y="1369225"/>
            <a:ext cx="7886700" cy="165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Homework for you…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How many page faults </a:t>
            </a:r>
            <a:r>
              <a:rPr lang="en" sz="1600"/>
              <a:t>occurred</a:t>
            </a:r>
            <a:r>
              <a:rPr lang="en" sz="1600"/>
              <a:t>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How many page hits?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Go code this algorithm!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If you have additional questions about the </a:t>
            </a:r>
            <a:r>
              <a:rPr lang="en" sz="1600"/>
              <a:t>algorithm</a:t>
            </a:r>
            <a:r>
              <a:rPr lang="en" sz="1600"/>
              <a:t> implementation, please make sure to check the original paper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 sz="1600"/>
              <a:t>, and of course, feel free to go to the TAs office hours! </a:t>
            </a:r>
            <a:endParaRPr sz="16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 sz="2000"/>
          </a:p>
        </p:txBody>
      </p:sp>
      <p:sp>
        <p:nvSpPr>
          <p:cNvPr id="369" name="Google Shape;369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35"/>
          <p:cNvSpPr/>
          <p:nvPr/>
        </p:nvSpPr>
        <p:spPr>
          <a:xfrm>
            <a:off x="1070750" y="360655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J</a:t>
            </a:r>
            <a:endParaRPr sz="2500"/>
          </a:p>
        </p:txBody>
      </p:sp>
      <p:sp>
        <p:nvSpPr>
          <p:cNvPr id="371" name="Google Shape;371;p35"/>
          <p:cNvSpPr/>
          <p:nvPr/>
        </p:nvSpPr>
        <p:spPr>
          <a:xfrm>
            <a:off x="1871150" y="360655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</a:t>
            </a:r>
            <a:endParaRPr sz="2500"/>
          </a:p>
        </p:txBody>
      </p:sp>
      <p:sp>
        <p:nvSpPr>
          <p:cNvPr id="372" name="Google Shape;372;p35"/>
          <p:cNvSpPr/>
          <p:nvPr/>
        </p:nvSpPr>
        <p:spPr>
          <a:xfrm>
            <a:off x="2671550" y="360655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</a:t>
            </a:r>
            <a:endParaRPr sz="2500"/>
          </a:p>
        </p:txBody>
      </p:sp>
      <p:sp>
        <p:nvSpPr>
          <p:cNvPr id="373" name="Google Shape;373;p35"/>
          <p:cNvSpPr/>
          <p:nvPr/>
        </p:nvSpPr>
        <p:spPr>
          <a:xfrm>
            <a:off x="4755525" y="360655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</a:t>
            </a:r>
            <a:endParaRPr sz="2500"/>
          </a:p>
        </p:txBody>
      </p:sp>
      <p:sp>
        <p:nvSpPr>
          <p:cNvPr id="374" name="Google Shape;374;p35"/>
          <p:cNvSpPr/>
          <p:nvPr/>
        </p:nvSpPr>
        <p:spPr>
          <a:xfrm>
            <a:off x="5555925" y="360655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</a:t>
            </a:r>
            <a:endParaRPr sz="2500"/>
          </a:p>
        </p:txBody>
      </p:sp>
      <p:sp>
        <p:nvSpPr>
          <p:cNvPr id="375" name="Google Shape;375;p35"/>
          <p:cNvSpPr/>
          <p:nvPr/>
        </p:nvSpPr>
        <p:spPr>
          <a:xfrm>
            <a:off x="6356325" y="360655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</a:t>
            </a:r>
            <a:endParaRPr sz="2500"/>
          </a:p>
        </p:txBody>
      </p:sp>
      <p:sp>
        <p:nvSpPr>
          <p:cNvPr id="376" name="Google Shape;376;p35"/>
          <p:cNvSpPr txBox="1"/>
          <p:nvPr/>
        </p:nvSpPr>
        <p:spPr>
          <a:xfrm>
            <a:off x="1550300" y="3128500"/>
            <a:ext cx="14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</a:t>
            </a:r>
            <a:endParaRPr/>
          </a:p>
        </p:txBody>
      </p:sp>
      <p:sp>
        <p:nvSpPr>
          <p:cNvPr id="377" name="Google Shape;377;p35"/>
          <p:cNvSpPr txBox="1"/>
          <p:nvPr/>
        </p:nvSpPr>
        <p:spPr>
          <a:xfrm>
            <a:off x="5235075" y="3128500"/>
            <a:ext cx="14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</a:t>
            </a:r>
            <a:endParaRPr/>
          </a:p>
        </p:txBody>
      </p:sp>
      <p:sp>
        <p:nvSpPr>
          <p:cNvPr id="378" name="Google Shape;378;p35"/>
          <p:cNvSpPr txBox="1"/>
          <p:nvPr/>
        </p:nvSpPr>
        <p:spPr>
          <a:xfrm>
            <a:off x="710500" y="4367075"/>
            <a:ext cx="7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</a:t>
            </a:r>
            <a:endParaRPr/>
          </a:p>
        </p:txBody>
      </p:sp>
      <p:sp>
        <p:nvSpPr>
          <p:cNvPr id="379" name="Google Shape;379;p35"/>
          <p:cNvSpPr txBox="1"/>
          <p:nvPr/>
        </p:nvSpPr>
        <p:spPr>
          <a:xfrm>
            <a:off x="3243238" y="4299250"/>
            <a:ext cx="7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</a:t>
            </a:r>
            <a:endParaRPr/>
          </a:p>
        </p:txBody>
      </p:sp>
      <p:sp>
        <p:nvSpPr>
          <p:cNvPr id="380" name="Google Shape;380;p35"/>
          <p:cNvSpPr txBox="1"/>
          <p:nvPr/>
        </p:nvSpPr>
        <p:spPr>
          <a:xfrm>
            <a:off x="7605150" y="4367075"/>
            <a:ext cx="10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LRU</a:t>
            </a:r>
            <a:endParaRPr/>
          </a:p>
        </p:txBody>
      </p:sp>
      <p:cxnSp>
        <p:nvCxnSpPr>
          <p:cNvPr id="381" name="Google Shape;381;p35"/>
          <p:cNvCxnSpPr>
            <a:stCxn id="380" idx="1"/>
          </p:cNvCxnSpPr>
          <p:nvPr/>
        </p:nvCxnSpPr>
        <p:spPr>
          <a:xfrm rot="10800000">
            <a:off x="7244850" y="4567175"/>
            <a:ext cx="360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35"/>
          <p:cNvSpPr/>
          <p:nvPr/>
        </p:nvSpPr>
        <p:spPr>
          <a:xfrm>
            <a:off x="4975575" y="443022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83" name="Google Shape;383;p35"/>
          <p:cNvSpPr/>
          <p:nvPr/>
        </p:nvSpPr>
        <p:spPr>
          <a:xfrm>
            <a:off x="5775975" y="443022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84" name="Google Shape;384;p35"/>
          <p:cNvSpPr/>
          <p:nvPr/>
        </p:nvSpPr>
        <p:spPr>
          <a:xfrm>
            <a:off x="6576375" y="443022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SFIFO Work?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628650" y="1369222"/>
            <a:ext cx="7886700" cy="174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b="1" lang="en" sz="1600"/>
              <a:t>SFIFO</a:t>
            </a:r>
            <a:r>
              <a:rPr lang="en" sz="1600"/>
              <a:t> is a variant of FIFO management that incorporates a secondary buffer. The additional buffer provides a family of performance curves that lie between FIFO and LRU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The algorithm partitions memory into two segments: the primary buffer (</a:t>
            </a:r>
            <a:r>
              <a:rPr b="1" lang="en" sz="1600"/>
              <a:t>FIFO</a:t>
            </a:r>
            <a:r>
              <a:rPr b="1" baseline="30000" lang="en" sz="1600"/>
              <a:t>1</a:t>
            </a:r>
            <a:r>
              <a:rPr lang="en" sz="1600"/>
              <a:t>) and a secondary buffer (</a:t>
            </a:r>
            <a:r>
              <a:rPr b="1" lang="en" sz="1600"/>
              <a:t>LRU</a:t>
            </a:r>
            <a:r>
              <a:rPr b="1" baseline="30000" lang="en" sz="1600"/>
              <a:t>2</a:t>
            </a:r>
            <a:r>
              <a:rPr lang="en" sz="1600"/>
              <a:t>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The </a:t>
            </a:r>
            <a:r>
              <a:rPr b="1" lang="en" sz="1600"/>
              <a:t>P </a:t>
            </a:r>
            <a:r>
              <a:rPr lang="en" sz="1600"/>
              <a:t>parameter determines the percentage of total program memory to be used in the secondary buffer</a:t>
            </a:r>
            <a:endParaRPr sz="1600"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119775" y="4159025"/>
            <a:ext cx="7886700" cy="80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aseline="30000" lang="en" sz="1200"/>
              <a:t>1 </a:t>
            </a:r>
            <a:r>
              <a:rPr lang="en" sz="1200"/>
              <a:t>FIFO: T</a:t>
            </a:r>
            <a:r>
              <a:rPr lang="en" sz="1200"/>
              <a:t>he OS keeps track of all pages in memory by storing them in a queue. The oldest page is in front of the queue. As pages are faulted when memory is full, the oldest page is evicted from the front.</a:t>
            </a:r>
            <a:endParaRPr sz="12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aseline="30000" lang="en" sz="1200"/>
              <a:t>2 </a:t>
            </a:r>
            <a:r>
              <a:rPr lang="en" sz="1200"/>
              <a:t>LRU: The OS keeps track of pages that hasn’t been referenced for the longest time. As pages are faulted and memory is full, the least recently used page is evicted. </a:t>
            </a:r>
            <a:r>
              <a:rPr lang="en" sz="1200"/>
              <a:t> </a:t>
            </a:r>
            <a:endParaRPr sz="1200"/>
          </a:p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SFIFO - Page Replacement Policy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628650" y="1369222"/>
            <a:ext cx="7886700" cy="174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75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If a fault occurs when primary buffer is full, the oldest page is moved to the secondary buffer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If a page reference is made to the secondary buffer, the page is moved to the front of the primary buffer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If a fault occurs when both the </a:t>
            </a:r>
            <a:r>
              <a:rPr lang="en" sz="1600"/>
              <a:t>primary and the secondary are full, then the least recently used page in the secondary buffer is removed from memory</a:t>
            </a:r>
            <a:endParaRPr sz="1600"/>
          </a:p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Work Out an Example!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628650" y="1369222"/>
            <a:ext cx="7886700" cy="14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Assume we have the following page reference string: </a:t>
            </a:r>
            <a:endParaRPr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/>
              <a:t>A, B, C, D, E, B, F, A, J</a:t>
            </a:r>
            <a:endParaRPr b="1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with a 6 page memory slot and P = 50%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 sz="2000"/>
          </a:p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1350950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/>
          <p:nvPr/>
        </p:nvSpPr>
        <p:spPr>
          <a:xfrm>
            <a:off x="2151350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/>
          <p:nvPr/>
        </p:nvSpPr>
        <p:spPr>
          <a:xfrm>
            <a:off x="2951750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/>
          <p:nvPr/>
        </p:nvSpPr>
        <p:spPr>
          <a:xfrm>
            <a:off x="5035725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5836125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6636525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1830500" y="2744150"/>
            <a:ext cx="14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5515275" y="2744150"/>
            <a:ext cx="14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990700" y="3982725"/>
            <a:ext cx="7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3314575" y="3982725"/>
            <a:ext cx="7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7885350" y="3982725"/>
            <a:ext cx="10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LRU</a:t>
            </a:r>
            <a:endParaRPr/>
          </a:p>
        </p:txBody>
      </p:sp>
      <p:cxnSp>
        <p:nvCxnSpPr>
          <p:cNvPr id="145" name="Google Shape;145;p25"/>
          <p:cNvCxnSpPr>
            <a:stCxn id="144" idx="1"/>
          </p:cNvCxnSpPr>
          <p:nvPr/>
        </p:nvCxnSpPr>
        <p:spPr>
          <a:xfrm rot="10800000">
            <a:off x="7525050" y="4182825"/>
            <a:ext cx="360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5"/>
          <p:cNvSpPr/>
          <p:nvPr/>
        </p:nvSpPr>
        <p:spPr>
          <a:xfrm>
            <a:off x="5255775" y="404587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6056175" y="404587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6856575" y="404587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466069"/>
                </a:solidFill>
              </a:rPr>
              <a:t>Reference String: </a:t>
            </a:r>
            <a:r>
              <a:rPr lang="en" sz="2100">
                <a:solidFill>
                  <a:srgbClr val="FF0000"/>
                </a:solidFill>
              </a:rPr>
              <a:t>A</a:t>
            </a:r>
            <a:r>
              <a:rPr b="0" lang="en" sz="2100">
                <a:solidFill>
                  <a:srgbClr val="466069"/>
                </a:solidFill>
              </a:rPr>
              <a:t>, B, C, D, E, B, F, A, J</a:t>
            </a:r>
            <a:endParaRPr b="0"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628650" y="1369224"/>
            <a:ext cx="7886700" cy="109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Reference</a:t>
            </a:r>
            <a:r>
              <a:rPr lang="en" sz="1600"/>
              <a:t> to A =&gt; Page Fault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There is space in the primary buffer =&gt; enqueue </a:t>
            </a:r>
            <a:endParaRPr sz="16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 sz="2000"/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6"/>
          <p:cNvSpPr/>
          <p:nvPr/>
        </p:nvSpPr>
        <p:spPr>
          <a:xfrm>
            <a:off x="1350950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</a:t>
            </a:r>
            <a:endParaRPr sz="2500"/>
          </a:p>
        </p:txBody>
      </p:sp>
      <p:sp>
        <p:nvSpPr>
          <p:cNvPr id="157" name="Google Shape;157;p26"/>
          <p:cNvSpPr/>
          <p:nvPr/>
        </p:nvSpPr>
        <p:spPr>
          <a:xfrm>
            <a:off x="2151350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58" name="Google Shape;158;p26"/>
          <p:cNvSpPr/>
          <p:nvPr/>
        </p:nvSpPr>
        <p:spPr>
          <a:xfrm>
            <a:off x="2951750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59" name="Google Shape;159;p26"/>
          <p:cNvSpPr/>
          <p:nvPr/>
        </p:nvSpPr>
        <p:spPr>
          <a:xfrm>
            <a:off x="5035725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60" name="Google Shape;160;p26"/>
          <p:cNvSpPr/>
          <p:nvPr/>
        </p:nvSpPr>
        <p:spPr>
          <a:xfrm>
            <a:off x="5836125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61" name="Google Shape;161;p26"/>
          <p:cNvSpPr/>
          <p:nvPr/>
        </p:nvSpPr>
        <p:spPr>
          <a:xfrm>
            <a:off x="6636525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62" name="Google Shape;162;p26"/>
          <p:cNvSpPr txBox="1"/>
          <p:nvPr/>
        </p:nvSpPr>
        <p:spPr>
          <a:xfrm>
            <a:off x="1830500" y="2744150"/>
            <a:ext cx="14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</a:t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5515275" y="2744150"/>
            <a:ext cx="14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</a:t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990700" y="3982725"/>
            <a:ext cx="7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</a:t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3314575" y="3982725"/>
            <a:ext cx="7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7885350" y="3982725"/>
            <a:ext cx="10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LRU</a:t>
            </a:r>
            <a:endParaRPr/>
          </a:p>
        </p:txBody>
      </p:sp>
      <p:cxnSp>
        <p:nvCxnSpPr>
          <p:cNvPr id="167" name="Google Shape;167;p26"/>
          <p:cNvCxnSpPr>
            <a:stCxn id="166" idx="1"/>
          </p:cNvCxnSpPr>
          <p:nvPr/>
        </p:nvCxnSpPr>
        <p:spPr>
          <a:xfrm rot="10800000">
            <a:off x="7525050" y="4182825"/>
            <a:ext cx="360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6"/>
          <p:cNvSpPr/>
          <p:nvPr/>
        </p:nvSpPr>
        <p:spPr>
          <a:xfrm>
            <a:off x="5255775" y="404587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9" name="Google Shape;169;p26"/>
          <p:cNvSpPr/>
          <p:nvPr/>
        </p:nvSpPr>
        <p:spPr>
          <a:xfrm>
            <a:off x="6056175" y="404587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6856575" y="404587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466069"/>
                </a:solidFill>
              </a:rPr>
              <a:t>Reference String: A, </a:t>
            </a:r>
            <a:r>
              <a:rPr lang="en" sz="2100">
                <a:solidFill>
                  <a:srgbClr val="FF0000"/>
                </a:solidFill>
              </a:rPr>
              <a:t>B</a:t>
            </a:r>
            <a:r>
              <a:rPr b="0" lang="en" sz="2100">
                <a:solidFill>
                  <a:srgbClr val="466069"/>
                </a:solidFill>
              </a:rPr>
              <a:t>, C, D, E, B, F, A, J</a:t>
            </a:r>
            <a:endParaRPr b="0"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628650" y="1369222"/>
            <a:ext cx="7886700" cy="14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Reference to B =&gt; Page Fault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There is space in the primary buffer =&gt; enqueue to the front of the queue</a:t>
            </a:r>
            <a:endParaRPr sz="16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 sz="2000"/>
          </a:p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1350950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</a:t>
            </a:r>
            <a:endParaRPr sz="2500"/>
          </a:p>
        </p:txBody>
      </p:sp>
      <p:sp>
        <p:nvSpPr>
          <p:cNvPr id="179" name="Google Shape;179;p27"/>
          <p:cNvSpPr/>
          <p:nvPr/>
        </p:nvSpPr>
        <p:spPr>
          <a:xfrm>
            <a:off x="2151350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</a:t>
            </a:r>
            <a:endParaRPr sz="2500"/>
          </a:p>
        </p:txBody>
      </p:sp>
      <p:sp>
        <p:nvSpPr>
          <p:cNvPr id="180" name="Google Shape;180;p27"/>
          <p:cNvSpPr/>
          <p:nvPr/>
        </p:nvSpPr>
        <p:spPr>
          <a:xfrm>
            <a:off x="2951750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81" name="Google Shape;181;p27"/>
          <p:cNvSpPr/>
          <p:nvPr/>
        </p:nvSpPr>
        <p:spPr>
          <a:xfrm>
            <a:off x="5035725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82" name="Google Shape;182;p27"/>
          <p:cNvSpPr/>
          <p:nvPr/>
        </p:nvSpPr>
        <p:spPr>
          <a:xfrm>
            <a:off x="5836125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83" name="Google Shape;183;p27"/>
          <p:cNvSpPr/>
          <p:nvPr/>
        </p:nvSpPr>
        <p:spPr>
          <a:xfrm>
            <a:off x="6636525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84" name="Google Shape;184;p27"/>
          <p:cNvSpPr txBox="1"/>
          <p:nvPr/>
        </p:nvSpPr>
        <p:spPr>
          <a:xfrm>
            <a:off x="1830500" y="2744150"/>
            <a:ext cx="14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</a:t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5515275" y="2744150"/>
            <a:ext cx="14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</a:t>
            </a: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990700" y="3982725"/>
            <a:ext cx="7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</a:t>
            </a:r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3314575" y="3982725"/>
            <a:ext cx="7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</a:t>
            </a: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7885350" y="3982725"/>
            <a:ext cx="10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LRU</a:t>
            </a:r>
            <a:endParaRPr/>
          </a:p>
        </p:txBody>
      </p:sp>
      <p:cxnSp>
        <p:nvCxnSpPr>
          <p:cNvPr id="189" name="Google Shape;189;p27"/>
          <p:cNvCxnSpPr>
            <a:stCxn id="188" idx="1"/>
          </p:cNvCxnSpPr>
          <p:nvPr/>
        </p:nvCxnSpPr>
        <p:spPr>
          <a:xfrm rot="10800000">
            <a:off x="7525050" y="4182825"/>
            <a:ext cx="360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7"/>
          <p:cNvSpPr/>
          <p:nvPr/>
        </p:nvSpPr>
        <p:spPr>
          <a:xfrm>
            <a:off x="5255775" y="404587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1" name="Google Shape;191;p27"/>
          <p:cNvSpPr/>
          <p:nvPr/>
        </p:nvSpPr>
        <p:spPr>
          <a:xfrm>
            <a:off x="6056175" y="404587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2" name="Google Shape;192;p27"/>
          <p:cNvSpPr/>
          <p:nvPr/>
        </p:nvSpPr>
        <p:spPr>
          <a:xfrm>
            <a:off x="6856575" y="404587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466069"/>
                </a:solidFill>
              </a:rPr>
              <a:t>Reference String: A, B, </a:t>
            </a:r>
            <a:r>
              <a:rPr lang="en" sz="2100">
                <a:solidFill>
                  <a:srgbClr val="FF0000"/>
                </a:solidFill>
              </a:rPr>
              <a:t>C</a:t>
            </a:r>
            <a:r>
              <a:rPr b="0" lang="en" sz="2100">
                <a:solidFill>
                  <a:srgbClr val="466069"/>
                </a:solidFill>
              </a:rPr>
              <a:t>, D, E, B, F, A, J</a:t>
            </a:r>
            <a:endParaRPr b="0"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628650" y="1369222"/>
            <a:ext cx="7886700" cy="14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Reference to C =&gt; Page Fault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There is space in the primary buffer =&gt; enqueue to the front of the queue</a:t>
            </a:r>
            <a:endParaRPr sz="16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 sz="2000"/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1350950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</a:t>
            </a:r>
            <a:endParaRPr sz="2500"/>
          </a:p>
        </p:txBody>
      </p:sp>
      <p:sp>
        <p:nvSpPr>
          <p:cNvPr id="201" name="Google Shape;201;p28"/>
          <p:cNvSpPr/>
          <p:nvPr/>
        </p:nvSpPr>
        <p:spPr>
          <a:xfrm>
            <a:off x="2151350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</a:t>
            </a:r>
            <a:endParaRPr sz="2500"/>
          </a:p>
        </p:txBody>
      </p:sp>
      <p:sp>
        <p:nvSpPr>
          <p:cNvPr id="202" name="Google Shape;202;p28"/>
          <p:cNvSpPr/>
          <p:nvPr/>
        </p:nvSpPr>
        <p:spPr>
          <a:xfrm>
            <a:off x="2951750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</a:t>
            </a:r>
            <a:endParaRPr sz="2500"/>
          </a:p>
        </p:txBody>
      </p:sp>
      <p:sp>
        <p:nvSpPr>
          <p:cNvPr id="203" name="Google Shape;203;p28"/>
          <p:cNvSpPr/>
          <p:nvPr/>
        </p:nvSpPr>
        <p:spPr>
          <a:xfrm>
            <a:off x="5035725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04" name="Google Shape;204;p28"/>
          <p:cNvSpPr/>
          <p:nvPr/>
        </p:nvSpPr>
        <p:spPr>
          <a:xfrm>
            <a:off x="5836125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05" name="Google Shape;205;p28"/>
          <p:cNvSpPr/>
          <p:nvPr/>
        </p:nvSpPr>
        <p:spPr>
          <a:xfrm>
            <a:off x="6636525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06" name="Google Shape;206;p28"/>
          <p:cNvSpPr txBox="1"/>
          <p:nvPr/>
        </p:nvSpPr>
        <p:spPr>
          <a:xfrm>
            <a:off x="1830500" y="2744150"/>
            <a:ext cx="14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</a:t>
            </a:r>
            <a:endParaRPr/>
          </a:p>
        </p:txBody>
      </p:sp>
      <p:sp>
        <p:nvSpPr>
          <p:cNvPr id="207" name="Google Shape;207;p28"/>
          <p:cNvSpPr txBox="1"/>
          <p:nvPr/>
        </p:nvSpPr>
        <p:spPr>
          <a:xfrm>
            <a:off x="5515275" y="2744150"/>
            <a:ext cx="14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</a:t>
            </a:r>
            <a:endParaRPr/>
          </a:p>
        </p:txBody>
      </p:sp>
      <p:sp>
        <p:nvSpPr>
          <p:cNvPr id="208" name="Google Shape;208;p28"/>
          <p:cNvSpPr txBox="1"/>
          <p:nvPr/>
        </p:nvSpPr>
        <p:spPr>
          <a:xfrm>
            <a:off x="990700" y="3982725"/>
            <a:ext cx="7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</a:t>
            </a:r>
            <a:endParaRPr/>
          </a:p>
        </p:txBody>
      </p:sp>
      <p:sp>
        <p:nvSpPr>
          <p:cNvPr id="209" name="Google Shape;209;p28"/>
          <p:cNvSpPr txBox="1"/>
          <p:nvPr/>
        </p:nvSpPr>
        <p:spPr>
          <a:xfrm>
            <a:off x="3314575" y="3982725"/>
            <a:ext cx="7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</a:t>
            </a:r>
            <a:endParaRPr/>
          </a:p>
        </p:txBody>
      </p:sp>
      <p:sp>
        <p:nvSpPr>
          <p:cNvPr id="210" name="Google Shape;210;p28"/>
          <p:cNvSpPr txBox="1"/>
          <p:nvPr/>
        </p:nvSpPr>
        <p:spPr>
          <a:xfrm>
            <a:off x="7885350" y="3982725"/>
            <a:ext cx="10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LRU</a:t>
            </a:r>
            <a:endParaRPr/>
          </a:p>
        </p:txBody>
      </p:sp>
      <p:cxnSp>
        <p:nvCxnSpPr>
          <p:cNvPr id="211" name="Google Shape;211;p28"/>
          <p:cNvCxnSpPr>
            <a:stCxn id="210" idx="1"/>
          </p:cNvCxnSpPr>
          <p:nvPr/>
        </p:nvCxnSpPr>
        <p:spPr>
          <a:xfrm rot="10800000">
            <a:off x="7525050" y="4182825"/>
            <a:ext cx="360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8"/>
          <p:cNvSpPr/>
          <p:nvPr/>
        </p:nvSpPr>
        <p:spPr>
          <a:xfrm>
            <a:off x="5255775" y="404587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6056175" y="404587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6856575" y="404587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29"/>
          <p:cNvCxnSpPr>
            <a:stCxn id="220" idx="2"/>
            <a:endCxn id="221" idx="2"/>
          </p:cNvCxnSpPr>
          <p:nvPr/>
        </p:nvCxnSpPr>
        <p:spPr>
          <a:xfrm flipH="1" rot="-5400000">
            <a:off x="4393700" y="2873150"/>
            <a:ext cx="600" cy="2084100"/>
          </a:xfrm>
          <a:prstGeom prst="curvedConnector3">
            <a:avLst>
              <a:gd fmla="val 143058333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9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466069"/>
                </a:solidFill>
              </a:rPr>
              <a:t>Reference String: A, B, C, </a:t>
            </a:r>
            <a:r>
              <a:rPr lang="en" sz="2100">
                <a:solidFill>
                  <a:srgbClr val="FF0000"/>
                </a:solidFill>
              </a:rPr>
              <a:t>D</a:t>
            </a:r>
            <a:r>
              <a:rPr b="0" lang="en" sz="2100">
                <a:solidFill>
                  <a:srgbClr val="466069"/>
                </a:solidFill>
              </a:rPr>
              <a:t>, E, B, F, A, J</a:t>
            </a:r>
            <a:endParaRPr b="0"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628650" y="1369224"/>
            <a:ext cx="7886700" cy="120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Reference to 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There is no space in primary buffer  =&gt; check secondary buffer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There is space in secondary buffer, but D is not there =&gt; D is page faulted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Evict from primary buffer in FIFO order</a:t>
            </a:r>
            <a:endParaRPr sz="16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 sz="2000"/>
          </a:p>
        </p:txBody>
      </p:sp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1350950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</a:t>
            </a:r>
            <a:endParaRPr sz="2500"/>
          </a:p>
        </p:txBody>
      </p:sp>
      <p:sp>
        <p:nvSpPr>
          <p:cNvPr id="226" name="Google Shape;226;p29"/>
          <p:cNvSpPr/>
          <p:nvPr/>
        </p:nvSpPr>
        <p:spPr>
          <a:xfrm>
            <a:off x="2151350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</a:t>
            </a:r>
            <a:endParaRPr sz="2500"/>
          </a:p>
        </p:txBody>
      </p:sp>
      <p:sp>
        <p:nvSpPr>
          <p:cNvPr id="220" name="Google Shape;220;p29"/>
          <p:cNvSpPr/>
          <p:nvPr/>
        </p:nvSpPr>
        <p:spPr>
          <a:xfrm>
            <a:off x="2951750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</a:t>
            </a:r>
            <a:endParaRPr sz="2500"/>
          </a:p>
        </p:txBody>
      </p:sp>
      <p:sp>
        <p:nvSpPr>
          <p:cNvPr id="221" name="Google Shape;221;p29"/>
          <p:cNvSpPr/>
          <p:nvPr/>
        </p:nvSpPr>
        <p:spPr>
          <a:xfrm>
            <a:off x="5035725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</a:t>
            </a:r>
            <a:endParaRPr sz="2500"/>
          </a:p>
        </p:txBody>
      </p:sp>
      <p:sp>
        <p:nvSpPr>
          <p:cNvPr id="227" name="Google Shape;227;p29"/>
          <p:cNvSpPr/>
          <p:nvPr/>
        </p:nvSpPr>
        <p:spPr>
          <a:xfrm>
            <a:off x="5836125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28" name="Google Shape;228;p29"/>
          <p:cNvSpPr/>
          <p:nvPr/>
        </p:nvSpPr>
        <p:spPr>
          <a:xfrm>
            <a:off x="6636525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29" name="Google Shape;229;p29"/>
          <p:cNvSpPr txBox="1"/>
          <p:nvPr/>
        </p:nvSpPr>
        <p:spPr>
          <a:xfrm>
            <a:off x="1830500" y="2744150"/>
            <a:ext cx="14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</a:t>
            </a:r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5515275" y="2744150"/>
            <a:ext cx="14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</a:t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990700" y="3982725"/>
            <a:ext cx="7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</a:t>
            </a:r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3314575" y="3982725"/>
            <a:ext cx="7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</a:t>
            </a:r>
            <a:endParaRPr/>
          </a:p>
        </p:txBody>
      </p:sp>
      <p:sp>
        <p:nvSpPr>
          <p:cNvPr id="233" name="Google Shape;233;p29"/>
          <p:cNvSpPr txBox="1"/>
          <p:nvPr/>
        </p:nvSpPr>
        <p:spPr>
          <a:xfrm>
            <a:off x="7885350" y="4119675"/>
            <a:ext cx="10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LRU</a:t>
            </a:r>
            <a:endParaRPr/>
          </a:p>
        </p:txBody>
      </p:sp>
      <p:cxnSp>
        <p:nvCxnSpPr>
          <p:cNvPr id="234" name="Google Shape;234;p29"/>
          <p:cNvCxnSpPr>
            <a:stCxn id="233" idx="1"/>
          </p:cNvCxnSpPr>
          <p:nvPr/>
        </p:nvCxnSpPr>
        <p:spPr>
          <a:xfrm rot="10800000">
            <a:off x="7525050" y="4319775"/>
            <a:ext cx="360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9"/>
          <p:cNvSpPr/>
          <p:nvPr/>
        </p:nvSpPr>
        <p:spPr>
          <a:xfrm>
            <a:off x="5280725" y="418282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6" name="Google Shape;236;p29"/>
          <p:cNvSpPr/>
          <p:nvPr/>
        </p:nvSpPr>
        <p:spPr>
          <a:xfrm>
            <a:off x="6068650" y="418282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7" name="Google Shape;237;p29"/>
          <p:cNvSpPr/>
          <p:nvPr/>
        </p:nvSpPr>
        <p:spPr>
          <a:xfrm>
            <a:off x="6856575" y="4182813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8" name="Google Shape;238;p29"/>
          <p:cNvSpPr txBox="1"/>
          <p:nvPr/>
        </p:nvSpPr>
        <p:spPr>
          <a:xfrm>
            <a:off x="3161100" y="4724650"/>
            <a:ext cx="282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Evict A and add to Secondary Buffer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466069"/>
                </a:solidFill>
              </a:rPr>
              <a:t>Reference String: A, B, C, D, </a:t>
            </a:r>
            <a:r>
              <a:rPr lang="en" sz="2100">
                <a:solidFill>
                  <a:srgbClr val="FF0000"/>
                </a:solidFill>
              </a:rPr>
              <a:t>E</a:t>
            </a:r>
            <a:r>
              <a:rPr b="0" lang="en" sz="2100">
                <a:solidFill>
                  <a:srgbClr val="466069"/>
                </a:solidFill>
              </a:rPr>
              <a:t>, B, F, A, J</a:t>
            </a:r>
            <a:endParaRPr b="0"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628650" y="1369224"/>
            <a:ext cx="7886700" cy="120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Reference to E =&gt; Page Fault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There is no space in primary buffer  =&gt; check secondary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There is space in secondary buffer, but E is not there =&gt; E is page faulted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Evict from primary buffer in FIFO order</a:t>
            </a:r>
            <a:endParaRPr sz="16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 sz="2000"/>
          </a:p>
        </p:txBody>
      </p:sp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1350950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</a:t>
            </a:r>
            <a:endParaRPr sz="2500"/>
          </a:p>
        </p:txBody>
      </p:sp>
      <p:sp>
        <p:nvSpPr>
          <p:cNvPr id="247" name="Google Shape;247;p30"/>
          <p:cNvSpPr/>
          <p:nvPr/>
        </p:nvSpPr>
        <p:spPr>
          <a:xfrm>
            <a:off x="2151350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</a:t>
            </a:r>
            <a:endParaRPr sz="2500"/>
          </a:p>
        </p:txBody>
      </p:sp>
      <p:sp>
        <p:nvSpPr>
          <p:cNvPr id="248" name="Google Shape;248;p30"/>
          <p:cNvSpPr/>
          <p:nvPr/>
        </p:nvSpPr>
        <p:spPr>
          <a:xfrm>
            <a:off x="2951750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</a:t>
            </a:r>
            <a:endParaRPr sz="2500"/>
          </a:p>
        </p:txBody>
      </p:sp>
      <p:sp>
        <p:nvSpPr>
          <p:cNvPr id="249" name="Google Shape;249;p30"/>
          <p:cNvSpPr/>
          <p:nvPr/>
        </p:nvSpPr>
        <p:spPr>
          <a:xfrm>
            <a:off x="5035725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</a:t>
            </a:r>
            <a:endParaRPr sz="2500"/>
          </a:p>
        </p:txBody>
      </p:sp>
      <p:sp>
        <p:nvSpPr>
          <p:cNvPr id="250" name="Google Shape;250;p30"/>
          <p:cNvSpPr/>
          <p:nvPr/>
        </p:nvSpPr>
        <p:spPr>
          <a:xfrm>
            <a:off x="5836125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</a:t>
            </a:r>
            <a:endParaRPr sz="2500"/>
          </a:p>
        </p:txBody>
      </p:sp>
      <p:sp>
        <p:nvSpPr>
          <p:cNvPr id="251" name="Google Shape;251;p30"/>
          <p:cNvSpPr/>
          <p:nvPr/>
        </p:nvSpPr>
        <p:spPr>
          <a:xfrm>
            <a:off x="6636525" y="3222200"/>
            <a:ext cx="800400" cy="69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52" name="Google Shape;252;p30"/>
          <p:cNvSpPr txBox="1"/>
          <p:nvPr/>
        </p:nvSpPr>
        <p:spPr>
          <a:xfrm>
            <a:off x="1830500" y="2744150"/>
            <a:ext cx="14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</a:t>
            </a:r>
            <a:endParaRPr/>
          </a:p>
        </p:txBody>
      </p:sp>
      <p:sp>
        <p:nvSpPr>
          <p:cNvPr id="253" name="Google Shape;253;p30"/>
          <p:cNvSpPr txBox="1"/>
          <p:nvPr/>
        </p:nvSpPr>
        <p:spPr>
          <a:xfrm>
            <a:off x="5515275" y="2744150"/>
            <a:ext cx="14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</a:t>
            </a:r>
            <a:endParaRPr/>
          </a:p>
        </p:txBody>
      </p:sp>
      <p:sp>
        <p:nvSpPr>
          <p:cNvPr id="254" name="Google Shape;254;p30"/>
          <p:cNvSpPr txBox="1"/>
          <p:nvPr/>
        </p:nvSpPr>
        <p:spPr>
          <a:xfrm>
            <a:off x="990700" y="3982725"/>
            <a:ext cx="7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</a:t>
            </a:r>
            <a:endParaRPr/>
          </a:p>
        </p:txBody>
      </p:sp>
      <p:sp>
        <p:nvSpPr>
          <p:cNvPr id="255" name="Google Shape;255;p30"/>
          <p:cNvSpPr txBox="1"/>
          <p:nvPr/>
        </p:nvSpPr>
        <p:spPr>
          <a:xfrm>
            <a:off x="3314575" y="3982725"/>
            <a:ext cx="7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</a:t>
            </a:r>
            <a:endParaRPr/>
          </a:p>
        </p:txBody>
      </p:sp>
      <p:sp>
        <p:nvSpPr>
          <p:cNvPr id="256" name="Google Shape;256;p30"/>
          <p:cNvSpPr txBox="1"/>
          <p:nvPr/>
        </p:nvSpPr>
        <p:spPr>
          <a:xfrm>
            <a:off x="7885350" y="3982725"/>
            <a:ext cx="10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LRU</a:t>
            </a:r>
            <a:endParaRPr/>
          </a:p>
        </p:txBody>
      </p:sp>
      <p:cxnSp>
        <p:nvCxnSpPr>
          <p:cNvPr id="257" name="Google Shape;257;p30"/>
          <p:cNvCxnSpPr>
            <a:stCxn id="256" idx="1"/>
          </p:cNvCxnSpPr>
          <p:nvPr/>
        </p:nvCxnSpPr>
        <p:spPr>
          <a:xfrm rot="10800000">
            <a:off x="7525050" y="4182825"/>
            <a:ext cx="360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30"/>
          <p:cNvSpPr/>
          <p:nvPr/>
        </p:nvSpPr>
        <p:spPr>
          <a:xfrm>
            <a:off x="5255775" y="404587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6056175" y="404587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0" name="Google Shape;260;p30"/>
          <p:cNvSpPr/>
          <p:nvPr/>
        </p:nvSpPr>
        <p:spPr>
          <a:xfrm>
            <a:off x="6856575" y="4045875"/>
            <a:ext cx="360300" cy="273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261" name="Google Shape;261;p30"/>
          <p:cNvCxnSpPr>
            <a:endCxn id="250" idx="2"/>
          </p:cNvCxnSpPr>
          <p:nvPr/>
        </p:nvCxnSpPr>
        <p:spPr>
          <a:xfrm>
            <a:off x="3351825" y="3914300"/>
            <a:ext cx="2884500" cy="600"/>
          </a:xfrm>
          <a:prstGeom prst="curvedConnector4">
            <a:avLst>
              <a:gd fmla="val 3138" name="adj1"/>
              <a:gd fmla="val 123145833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30"/>
          <p:cNvSpPr txBox="1"/>
          <p:nvPr/>
        </p:nvSpPr>
        <p:spPr>
          <a:xfrm>
            <a:off x="3161100" y="4724650"/>
            <a:ext cx="282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Evict B and add to Secondary Buffer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