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17ceaa14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17ceaa1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17ceaa1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17ceaa1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41d3eba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41d3eba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94b91c0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94b91c0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94b91c00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94b91c00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94b91c006_5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94b91c006_5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94b91c006_5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94b91c006_5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94b91c00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94b91c00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1ab940f4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1ab940f4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1bbcbc677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1bbcbc677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1936d66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1936d66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94b91c00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94b91c00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41d3eba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41d3eba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41d3eba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41d3eba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f41d3eba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f41d3eba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2ae60319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2ae60319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3734a5a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3734a5a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41d3ebad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41d3ebad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3734a5a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3734a5a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3734a5a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3734a5a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3734a5ad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3734a5ad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3734a5ad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3734a5ad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aterialsproject.org/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zohansyahfatomi/fisika_magn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790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solidFill>
                  <a:srgbClr val="000000"/>
                </a:solidFill>
              </a:rPr>
              <a:t>Fisika Magnet: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solidFill>
                  <a:srgbClr val="000000"/>
                </a:solidFill>
              </a:rPr>
              <a:t>Komputasi Material Iron (Fe)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17575"/>
            <a:ext cx="85206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00">
                <a:solidFill>
                  <a:srgbClr val="000000"/>
                </a:solidFill>
              </a:rPr>
              <a:t>Zohan Syah Fatomi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89925" y="3991350"/>
            <a:ext cx="73398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Jurusan Fisika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Fakultas Matematika dan Ilmu Pengetahuan Alam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Universitas Jenderal Soedirman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842125" y="142825"/>
            <a:ext cx="511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Jumat,</a:t>
            </a:r>
            <a:r>
              <a:rPr lang="en" sz="1800">
                <a:solidFill>
                  <a:schemeClr val="dk1"/>
                </a:solidFill>
              </a:rPr>
              <a:t> 24</a:t>
            </a:r>
            <a:r>
              <a:rPr lang="en" sz="1800">
                <a:solidFill>
                  <a:schemeClr val="dk1"/>
                </a:solidFill>
              </a:rPr>
              <a:t> Februari</a:t>
            </a:r>
            <a:r>
              <a:rPr lang="en" sz="1800">
                <a:solidFill>
                  <a:schemeClr val="dk1"/>
                </a:solidFill>
              </a:rPr>
              <a:t> 2023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00" y="3892350"/>
            <a:ext cx="929950" cy="9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Konstruksi Iron (Fe)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455300" y="762900"/>
            <a:ext cx="7087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Buka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https://materialsproject.org/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Buat akun dengan email anda.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Carilah </a:t>
            </a:r>
            <a:r>
              <a:rPr b="1" lang="en" sz="1500"/>
              <a:t>Space Group</a:t>
            </a:r>
            <a:r>
              <a:rPr lang="en" sz="1500"/>
              <a:t> Fe!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Pilih unsur </a:t>
            </a:r>
            <a:r>
              <a:rPr b="1" lang="en" sz="1500"/>
              <a:t>Iron (Fe)</a:t>
            </a:r>
            <a:r>
              <a:rPr lang="en" sz="1500"/>
              <a:t> di halaman utama material project.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Pilih material dengan </a:t>
            </a:r>
            <a:r>
              <a:rPr b="1" lang="en" sz="1500"/>
              <a:t>Space Group</a:t>
            </a:r>
            <a:r>
              <a:rPr lang="en" sz="1500"/>
              <a:t> yang sesuai untuk Fe</a:t>
            </a:r>
            <a:endParaRPr sz="150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400" y="2563800"/>
            <a:ext cx="5205400" cy="24765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Konstruksi Iron (Fe)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455300" y="762900"/>
            <a:ext cx="70878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Buat folder </a:t>
            </a:r>
            <a:r>
              <a:rPr b="1" lang="en" sz="1500"/>
              <a:t>1_Fisika_Magnet </a:t>
            </a:r>
            <a:r>
              <a:rPr lang="en" sz="1500"/>
              <a:t>di Home (~)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Di dalam folder 1_Fisika_Magnet buat folder </a:t>
            </a:r>
            <a:r>
              <a:rPr b="1" lang="en" sz="1500"/>
              <a:t>1_bcc_Fe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Download file CIF &amp; POSCAR letakan di folder </a:t>
            </a:r>
            <a:r>
              <a:rPr b="1" lang="en" sz="1500">
                <a:solidFill>
                  <a:schemeClr val="dk1"/>
                </a:solidFill>
              </a:rPr>
              <a:t>1_bcc_Fe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Buka </a:t>
            </a:r>
            <a:r>
              <a:rPr b="1" lang="en" sz="1500"/>
              <a:t>VESTA</a:t>
            </a:r>
            <a:r>
              <a:rPr lang="en" sz="1500"/>
              <a:t> dan masukan file </a:t>
            </a:r>
            <a:r>
              <a:rPr b="1" lang="en" sz="1500"/>
              <a:t>POSCAR</a:t>
            </a:r>
            <a:r>
              <a:rPr lang="en" sz="1500"/>
              <a:t> ke </a:t>
            </a:r>
            <a:r>
              <a:rPr b="1" lang="en" sz="1500"/>
              <a:t>VESTA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Analisa Struktur Fe: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Ukur panjang </a:t>
            </a:r>
            <a:r>
              <a:rPr b="1" i="1" lang="en" sz="1500"/>
              <a:t>bondlength</a:t>
            </a:r>
            <a:r>
              <a:rPr lang="en" sz="1500"/>
              <a:t> Fe (Jarak tetangga atom Fe tedekat)</a:t>
            </a:r>
            <a:endParaRPr sz="15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25" y="3050750"/>
            <a:ext cx="3430473" cy="19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273" y="3050750"/>
            <a:ext cx="3430473" cy="19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423800" y="2625225"/>
            <a:ext cx="75480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Kalkulasi DFT PHASE0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455300" y="762900"/>
            <a:ext cx="7087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Untuk melakukan kalkulasi DFT pada PHASE0 dibutuhkan 3 file utama: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Filenames.data -&gt; deklarasi penamaan file.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Input.data -&gt; konfigurasi perhitungan dan sistem kristal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Pseudopotential.data -&gt; file pseudo potential</a:t>
            </a:r>
            <a:endParaRPr b="1" sz="1500"/>
          </a:p>
        </p:txBody>
      </p:sp>
      <p:sp>
        <p:nvSpPr>
          <p:cNvPr id="171" name="Google Shape;171;p24"/>
          <p:cNvSpPr txBox="1"/>
          <p:nvPr/>
        </p:nvSpPr>
        <p:spPr>
          <a:xfrm>
            <a:off x="562500" y="2777450"/>
            <a:ext cx="7087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Silahkan download kode pada url berikut!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https://github.com/zohansyahfatomi/fisika_magnet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25" y="622150"/>
            <a:ext cx="5907071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filenames.data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481050" y="4052250"/>
            <a:ext cx="6351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Ubah nama file pada </a:t>
            </a:r>
            <a:r>
              <a:rPr b="1" lang="en" sz="1500"/>
              <a:t>F_POT(1) </a:t>
            </a:r>
            <a:r>
              <a:rPr lang="en" sz="1500"/>
              <a:t>dengan nama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Pseudopotential</a:t>
            </a:r>
            <a:r>
              <a:rPr lang="en" sz="1500"/>
              <a:t> yang sesuai (</a:t>
            </a:r>
            <a:r>
              <a:rPr b="1" lang="en" sz="1500"/>
              <a:t>Fe_ggapbe_paw_us_02.pp</a:t>
            </a:r>
            <a:r>
              <a:rPr lang="en" sz="1500"/>
              <a:t>)</a:t>
            </a:r>
            <a:endParaRPr sz="1500"/>
          </a:p>
        </p:txBody>
      </p:sp>
      <p:sp>
        <p:nvSpPr>
          <p:cNvPr id="180" name="Google Shape;180;p25"/>
          <p:cNvSpPr txBox="1"/>
          <p:nvPr/>
        </p:nvSpPr>
        <p:spPr>
          <a:xfrm>
            <a:off x="388450" y="3089675"/>
            <a:ext cx="47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filenames.data </a:t>
            </a:r>
            <a:r>
              <a:rPr lang="en" sz="1500"/>
              <a:t>digunakan untuk mengidentifikasi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file </a:t>
            </a:r>
            <a:r>
              <a:rPr b="1" lang="en" sz="1500"/>
              <a:t>input</a:t>
            </a:r>
            <a:r>
              <a:rPr lang="en" sz="1500"/>
              <a:t> dan </a:t>
            </a:r>
            <a:r>
              <a:rPr b="1" lang="en" sz="1500"/>
              <a:t>pseudopotential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0" y="563275"/>
            <a:ext cx="3877101" cy="44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nfinp.data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2284275" y="456900"/>
            <a:ext cx="4781100" cy="76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Block </a:t>
            </a:r>
            <a:r>
              <a:rPr b="1" lang="en" sz="1500"/>
              <a:t>Control</a:t>
            </a:r>
            <a:r>
              <a:rPr lang="en" sz="1500"/>
              <a:t>: mengatur </a:t>
            </a:r>
            <a:r>
              <a:rPr b="1" lang="en" sz="1500"/>
              <a:t>kondisi</a:t>
            </a:r>
            <a:r>
              <a:rPr lang="en" sz="1500"/>
              <a:t> kalkulasi (maksimal waktu kalkulasi, jenis kalkulasi dlsb)</a:t>
            </a:r>
            <a:endParaRPr sz="1500"/>
          </a:p>
        </p:txBody>
      </p:sp>
      <p:sp>
        <p:nvSpPr>
          <p:cNvPr id="189" name="Google Shape;189;p26"/>
          <p:cNvSpPr txBox="1"/>
          <p:nvPr/>
        </p:nvSpPr>
        <p:spPr>
          <a:xfrm>
            <a:off x="1791475" y="1637450"/>
            <a:ext cx="4781100" cy="76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Block </a:t>
            </a:r>
            <a:r>
              <a:rPr b="1" lang="en" sz="1500"/>
              <a:t>Accuracy</a:t>
            </a:r>
            <a:r>
              <a:rPr lang="en" sz="1500"/>
              <a:t>: mengatur </a:t>
            </a:r>
            <a:r>
              <a:rPr b="1" lang="en" sz="1500"/>
              <a:t>akurasi</a:t>
            </a:r>
            <a:r>
              <a:rPr lang="en" sz="1500"/>
              <a:t> kalkulasi (energi cut-off, jumlah band, jumlah kpoint dlsb)</a:t>
            </a:r>
            <a:endParaRPr sz="1500"/>
          </a:p>
        </p:txBody>
      </p:sp>
      <p:sp>
        <p:nvSpPr>
          <p:cNvPr id="190" name="Google Shape;190;p26"/>
          <p:cNvSpPr txBox="1"/>
          <p:nvPr/>
        </p:nvSpPr>
        <p:spPr>
          <a:xfrm>
            <a:off x="3093625" y="3377375"/>
            <a:ext cx="5517300" cy="110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Block </a:t>
            </a:r>
            <a:r>
              <a:rPr b="1" lang="en" sz="1500"/>
              <a:t>Structure</a:t>
            </a:r>
            <a:r>
              <a:rPr lang="en" sz="1500"/>
              <a:t>: pengaturan </a:t>
            </a:r>
            <a:r>
              <a:rPr b="1" lang="en" sz="1500"/>
              <a:t>konfigurasi</a:t>
            </a:r>
            <a:r>
              <a:rPr lang="en" sz="1500"/>
              <a:t> struktur kristal, apakah kristal itu </a:t>
            </a:r>
            <a:r>
              <a:rPr b="1" lang="en" sz="1500"/>
              <a:t>Iron (Fe)</a:t>
            </a:r>
            <a:r>
              <a:rPr lang="en" sz="1500"/>
              <a:t>, </a:t>
            </a:r>
            <a:r>
              <a:rPr b="1" lang="en" sz="1500"/>
              <a:t>graphene</a:t>
            </a:r>
            <a:r>
              <a:rPr lang="en" sz="1500"/>
              <a:t>, </a:t>
            </a:r>
            <a:r>
              <a:rPr b="1" lang="en" sz="1500"/>
              <a:t>diamond</a:t>
            </a:r>
            <a:r>
              <a:rPr lang="en" sz="1500"/>
              <a:t>, </a:t>
            </a:r>
            <a:r>
              <a:rPr b="1" lang="en" sz="1500"/>
              <a:t>stanene</a:t>
            </a:r>
            <a:r>
              <a:rPr lang="en" sz="1500"/>
              <a:t>, </a:t>
            </a:r>
            <a:r>
              <a:rPr b="1" lang="en" sz="1500"/>
              <a:t>silicine</a:t>
            </a:r>
            <a:r>
              <a:rPr lang="en" sz="1500"/>
              <a:t> dlsb, tergantung konfigurasi pada block tsb.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File pseudopotential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925" y="700525"/>
            <a:ext cx="5358576" cy="336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4517625" y="700525"/>
            <a:ext cx="47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Pseudopotential </a:t>
            </a:r>
            <a:r>
              <a:rPr lang="en" sz="1500"/>
              <a:t>digunakan untuk mengaproksimasi bentuk potential yang ekstrim.</a:t>
            </a:r>
            <a:endParaRPr sz="1500"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723" y="1879675"/>
            <a:ext cx="2334603" cy="32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4621350" y="1518200"/>
            <a:ext cx="478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Setiap </a:t>
            </a:r>
            <a:r>
              <a:rPr b="1" lang="en" sz="1500"/>
              <a:t>Unsur</a:t>
            </a:r>
            <a:r>
              <a:rPr lang="en" sz="1500"/>
              <a:t> memiliki </a:t>
            </a:r>
            <a:r>
              <a:rPr b="1" lang="en" sz="1500"/>
              <a:t>pseudopotential sendiri.</a:t>
            </a:r>
            <a:endParaRPr b="1" sz="1500"/>
          </a:p>
        </p:txBody>
      </p:sp>
      <p:sp>
        <p:nvSpPr>
          <p:cNvPr id="201" name="Google Shape;201;p27"/>
          <p:cNvSpPr txBox="1"/>
          <p:nvPr/>
        </p:nvSpPr>
        <p:spPr>
          <a:xfrm>
            <a:off x="186813" y="4247725"/>
            <a:ext cx="478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File pseudopotential ada di </a:t>
            </a:r>
            <a:r>
              <a:rPr b="1" lang="en" sz="1500"/>
              <a:t>phase/samples</a:t>
            </a:r>
            <a:endParaRPr b="1" sz="1500"/>
          </a:p>
        </p:txBody>
      </p:sp>
      <p:sp>
        <p:nvSpPr>
          <p:cNvPr id="202" name="Google Shape;202;p27"/>
          <p:cNvSpPr/>
          <p:nvPr/>
        </p:nvSpPr>
        <p:spPr>
          <a:xfrm>
            <a:off x="-6616" y="661000"/>
            <a:ext cx="795575" cy="664475"/>
          </a:xfrm>
          <a:custGeom>
            <a:rect b="b" l="l" r="r" t="t"/>
            <a:pathLst>
              <a:path extrusionOk="0" h="26579" w="31823">
                <a:moveTo>
                  <a:pt x="9354" y="25202"/>
                </a:moveTo>
                <a:cubicBezTo>
                  <a:pt x="17679" y="24275"/>
                  <a:pt x="30286" y="21897"/>
                  <a:pt x="31663" y="13634"/>
                </a:cubicBezTo>
                <a:cubicBezTo>
                  <a:pt x="32303" y="9792"/>
                  <a:pt x="26884" y="7112"/>
                  <a:pt x="23400" y="5371"/>
                </a:cubicBezTo>
                <a:cubicBezTo>
                  <a:pt x="18801" y="3073"/>
                  <a:pt x="14082" y="0"/>
                  <a:pt x="8941" y="0"/>
                </a:cubicBezTo>
                <a:cubicBezTo>
                  <a:pt x="6790" y="0"/>
                  <a:pt x="6100" y="3237"/>
                  <a:pt x="4809" y="4958"/>
                </a:cubicBezTo>
                <a:cubicBezTo>
                  <a:pt x="2246" y="8375"/>
                  <a:pt x="-771" y="12795"/>
                  <a:pt x="265" y="16939"/>
                </a:cubicBezTo>
                <a:cubicBezTo>
                  <a:pt x="787" y="19026"/>
                  <a:pt x="3052" y="20217"/>
                  <a:pt x="4396" y="21897"/>
                </a:cubicBezTo>
                <a:cubicBezTo>
                  <a:pt x="5435" y="23196"/>
                  <a:pt x="4848" y="26037"/>
                  <a:pt x="6462" y="26441"/>
                </a:cubicBezTo>
                <a:cubicBezTo>
                  <a:pt x="8665" y="26992"/>
                  <a:pt x="10801" y="24788"/>
                  <a:pt x="13072" y="24788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Google Shape;203;p27"/>
          <p:cNvSpPr/>
          <p:nvPr/>
        </p:nvSpPr>
        <p:spPr>
          <a:xfrm>
            <a:off x="5211371" y="2997688"/>
            <a:ext cx="809150" cy="668850"/>
          </a:xfrm>
          <a:custGeom>
            <a:rect b="b" l="l" r="r" t="t"/>
            <a:pathLst>
              <a:path extrusionOk="0" h="26754" w="32366">
                <a:moveTo>
                  <a:pt x="5961" y="25515"/>
                </a:moveTo>
                <a:cubicBezTo>
                  <a:pt x="16196" y="28074"/>
                  <a:pt x="36291" y="16361"/>
                  <a:pt x="31575" y="6924"/>
                </a:cubicBezTo>
                <a:cubicBezTo>
                  <a:pt x="28810" y="1390"/>
                  <a:pt x="19876" y="2766"/>
                  <a:pt x="13810" y="1553"/>
                </a:cubicBezTo>
                <a:cubicBezTo>
                  <a:pt x="10029" y="797"/>
                  <a:pt x="4712" y="-1408"/>
                  <a:pt x="2243" y="1553"/>
                </a:cubicBezTo>
                <a:cubicBezTo>
                  <a:pt x="-3506" y="8448"/>
                  <a:pt x="2767" y="26754"/>
                  <a:pt x="11745" y="26754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Google Shape;204;p27"/>
          <p:cNvSpPr/>
          <p:nvPr/>
        </p:nvSpPr>
        <p:spPr>
          <a:xfrm>
            <a:off x="5218695" y="3933996"/>
            <a:ext cx="644425" cy="619400"/>
          </a:xfrm>
          <a:custGeom>
            <a:rect b="b" l="l" r="r" t="t"/>
            <a:pathLst>
              <a:path extrusionOk="0" h="24776" w="25777">
                <a:moveTo>
                  <a:pt x="18475" y="2522"/>
                </a:moveTo>
                <a:cubicBezTo>
                  <a:pt x="13727" y="-325"/>
                  <a:pt x="5273" y="-252"/>
                  <a:pt x="1950" y="4175"/>
                </a:cubicBezTo>
                <a:cubicBezTo>
                  <a:pt x="-2286" y="9819"/>
                  <a:pt x="1227" y="23035"/>
                  <a:pt x="8147" y="24418"/>
                </a:cubicBezTo>
                <a:cubicBezTo>
                  <a:pt x="13839" y="25556"/>
                  <a:pt x="22422" y="23315"/>
                  <a:pt x="24259" y="17808"/>
                </a:cubicBezTo>
                <a:cubicBezTo>
                  <a:pt x="25785" y="13234"/>
                  <a:pt x="26462" y="7826"/>
                  <a:pt x="24672" y="3349"/>
                </a:cubicBezTo>
                <a:cubicBezTo>
                  <a:pt x="23281" y="-130"/>
                  <a:pt x="17676" y="43"/>
                  <a:pt x="13930" y="43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SCF Iron (Fe)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25" y="622150"/>
            <a:ext cx="6421000" cy="16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452275" y="4132400"/>
            <a:ext cx="47811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mpirun -np 2 phase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9944" y="2174127"/>
            <a:ext cx="7407988" cy="218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8"/>
          <p:cNvCxnSpPr/>
          <p:nvPr/>
        </p:nvCxnSpPr>
        <p:spPr>
          <a:xfrm flipH="1" rot="10800000">
            <a:off x="1083100" y="3445450"/>
            <a:ext cx="12186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Kalkulasi SCF</a:t>
            </a:r>
            <a:r>
              <a:rPr b="1" lang="en" sz="3000"/>
              <a:t> Iron (Fe)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0" y="573025"/>
            <a:ext cx="4810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88" y="2563750"/>
            <a:ext cx="4764056" cy="18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4863775" y="845150"/>
            <a:ext cx="226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Kalkulasi telah selesai dengan waktu 10 detik</a:t>
            </a:r>
            <a:endParaRPr sz="1500"/>
          </a:p>
        </p:txBody>
      </p:sp>
      <p:sp>
        <p:nvSpPr>
          <p:cNvPr id="224" name="Google Shape;224;p29"/>
          <p:cNvSpPr txBox="1"/>
          <p:nvPr/>
        </p:nvSpPr>
        <p:spPr>
          <a:xfrm>
            <a:off x="4976425" y="2780875"/>
            <a:ext cx="270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Energi Total -11.399 Hartree</a:t>
            </a:r>
            <a:endParaRPr sz="1500"/>
          </a:p>
        </p:txBody>
      </p:sp>
      <p:sp>
        <p:nvSpPr>
          <p:cNvPr id="225" name="Google Shape;225;p29"/>
          <p:cNvSpPr/>
          <p:nvPr/>
        </p:nvSpPr>
        <p:spPr>
          <a:xfrm>
            <a:off x="2167575" y="1774146"/>
            <a:ext cx="861400" cy="374150"/>
          </a:xfrm>
          <a:custGeom>
            <a:rect b="b" l="l" r="r" t="t"/>
            <a:pathLst>
              <a:path extrusionOk="0" h="14966" w="34456">
                <a:moveTo>
                  <a:pt x="2065" y="2774"/>
                </a:moveTo>
                <a:cubicBezTo>
                  <a:pt x="1388" y="6161"/>
                  <a:pt x="-1203" y="10660"/>
                  <a:pt x="1239" y="13102"/>
                </a:cubicBezTo>
                <a:cubicBezTo>
                  <a:pt x="2602" y="14465"/>
                  <a:pt x="5095" y="13102"/>
                  <a:pt x="7023" y="13102"/>
                </a:cubicBezTo>
                <a:cubicBezTo>
                  <a:pt x="11569" y="13102"/>
                  <a:pt x="16110" y="13515"/>
                  <a:pt x="20656" y="13515"/>
                </a:cubicBezTo>
                <a:cubicBezTo>
                  <a:pt x="25209" y="13515"/>
                  <a:pt x="33186" y="17106"/>
                  <a:pt x="34290" y="12689"/>
                </a:cubicBezTo>
                <a:cubicBezTo>
                  <a:pt x="34955" y="10027"/>
                  <a:pt x="32477" y="7501"/>
                  <a:pt x="31811" y="4839"/>
                </a:cubicBezTo>
                <a:cubicBezTo>
                  <a:pt x="31475" y="3496"/>
                  <a:pt x="32377" y="1687"/>
                  <a:pt x="31398" y="708"/>
                </a:cubicBezTo>
                <a:cubicBezTo>
                  <a:pt x="29937" y="-753"/>
                  <a:pt x="27205" y="1209"/>
                  <a:pt x="25201" y="708"/>
                </a:cubicBezTo>
                <a:cubicBezTo>
                  <a:pt x="16895" y="-1368"/>
                  <a:pt x="7657" y="1836"/>
                  <a:pt x="0" y="5665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Google Shape;226;p29"/>
          <p:cNvSpPr/>
          <p:nvPr/>
        </p:nvSpPr>
        <p:spPr>
          <a:xfrm>
            <a:off x="1811750" y="3539850"/>
            <a:ext cx="1274025" cy="302590"/>
          </a:xfrm>
          <a:custGeom>
            <a:rect b="b" l="l" r="r" t="t"/>
            <a:pathLst>
              <a:path extrusionOk="0" h="15292" w="50961">
                <a:moveTo>
                  <a:pt x="8192" y="15170"/>
                </a:moveTo>
                <a:cubicBezTo>
                  <a:pt x="22758" y="15170"/>
                  <a:pt x="55738" y="17127"/>
                  <a:pt x="50331" y="3602"/>
                </a:cubicBezTo>
                <a:cubicBezTo>
                  <a:pt x="49557" y="1667"/>
                  <a:pt x="46218" y="2776"/>
                  <a:pt x="44134" y="2776"/>
                </a:cubicBezTo>
                <a:cubicBezTo>
                  <a:pt x="39588" y="2776"/>
                  <a:pt x="35047" y="2363"/>
                  <a:pt x="30501" y="2363"/>
                </a:cubicBezTo>
                <a:cubicBezTo>
                  <a:pt x="20998" y="2363"/>
                  <a:pt x="9597" y="-2926"/>
                  <a:pt x="1995" y="2776"/>
                </a:cubicBezTo>
                <a:cubicBezTo>
                  <a:pt x="-872" y="4926"/>
                  <a:pt x="-458" y="11367"/>
                  <a:pt x="2408" y="13518"/>
                </a:cubicBezTo>
                <a:cubicBezTo>
                  <a:pt x="4963" y="15435"/>
                  <a:pt x="8716" y="14757"/>
                  <a:pt x="11910" y="1475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68650" y="49450"/>
            <a:ext cx="403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Konvergensi Kpoint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0"/>
          <p:cNvSpPr txBox="1"/>
          <p:nvPr/>
        </p:nvSpPr>
        <p:spPr>
          <a:xfrm>
            <a:off x="5732225" y="1169650"/>
            <a:ext cx="3191400" cy="110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Buatlah diagram konvergensi akurasi kpoint-mesh.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Dari 1x1x1, 2x2x1 … s.d. 10x10x1!</a:t>
            </a:r>
            <a:endParaRPr sz="1500"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913675"/>
            <a:ext cx="5087174" cy="38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168650" y="49450"/>
            <a:ext cx="403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Visualisasi data (GNUPlot)</a:t>
            </a:r>
            <a:endParaRPr b="1" sz="3000"/>
          </a:p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50" y="1189725"/>
            <a:ext cx="64008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225" y="3655750"/>
            <a:ext cx="4436737" cy="14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5732225" y="1169650"/>
            <a:ext cx="3191400" cy="76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Plotting grafik dapat dilakukan dengan GnuPlot.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6225" y="436200"/>
            <a:ext cx="3085400" cy="23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-599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Rekayasa Komputasi Material</a:t>
            </a:r>
            <a:endParaRPr b="1" baseline="-25000" sz="30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6225" y="3146475"/>
            <a:ext cx="2463199" cy="24631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-283000" y="3098050"/>
            <a:ext cx="220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Input: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Koordinat atomik</a:t>
            </a:r>
            <a:endParaRPr sz="1600"/>
          </a:p>
        </p:txBody>
      </p:sp>
      <p:sp>
        <p:nvSpPr>
          <p:cNvPr id="69" name="Google Shape;69;p14"/>
          <p:cNvSpPr txBox="1"/>
          <p:nvPr/>
        </p:nvSpPr>
        <p:spPr>
          <a:xfrm>
            <a:off x="1523650" y="3953200"/>
            <a:ext cx="220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Output</a:t>
            </a:r>
            <a:r>
              <a:rPr b="1" lang="en" sz="1600"/>
              <a:t>: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Sifat elektronik, Optik, </a:t>
            </a:r>
            <a:r>
              <a:rPr b="1" lang="en" sz="1600"/>
              <a:t>Magnetik</a:t>
            </a:r>
            <a:r>
              <a:rPr lang="en" sz="1600"/>
              <a:t>, dlsb</a:t>
            </a:r>
            <a:endParaRPr sz="16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0400" y="3244639"/>
            <a:ext cx="3883175" cy="181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9025" y="207600"/>
            <a:ext cx="3488325" cy="26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920600" y="2859700"/>
            <a:ext cx="2202600" cy="1169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Density Functional Theory (DFT) + Komputasi Numerik + Komputer</a:t>
            </a:r>
            <a:endParaRPr sz="16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5075" y="731475"/>
            <a:ext cx="3199300" cy="20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383175" y="2419350"/>
            <a:ext cx="130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kristal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070425" y="1193600"/>
            <a:ext cx="130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Optimasi Konstata Kisi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6315950" y="2597975"/>
            <a:ext cx="206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Sifat vibrasi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(phonon dispersion)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8022825" y="3842925"/>
            <a:ext cx="124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Struktur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elektronik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68650" y="49450"/>
            <a:ext cx="403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Konvergensi Energi Cutoff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5649600" y="1396850"/>
            <a:ext cx="3129300" cy="145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Buatlah diagram konvergensi akurasi energi cutoff wavefunction dari 25 Ry, 30 Ry, …, s.d. 100 Ry!</a:t>
            </a:r>
            <a:endParaRPr b="1" sz="1500"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0" y="1134900"/>
            <a:ext cx="5344800" cy="40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2700" y="1010050"/>
            <a:ext cx="6398698" cy="31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/>
          <p:nvPr>
            <p:ph type="title"/>
          </p:nvPr>
        </p:nvSpPr>
        <p:spPr>
          <a:xfrm>
            <a:off x="168650" y="49450"/>
            <a:ext cx="58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Atomic Magnetic Moment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278350" y="4357675"/>
            <a:ext cx="2450700" cy="41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</a:t>
            </a:r>
            <a:r>
              <a:rPr b="1" lang="en" sz="1500"/>
              <a:t>rep charge output000</a:t>
            </a:r>
            <a:endParaRPr b="1" sz="1500"/>
          </a:p>
        </p:txBody>
      </p:sp>
      <p:sp>
        <p:nvSpPr>
          <p:cNvPr id="260" name="Google Shape;260;p33"/>
          <p:cNvSpPr txBox="1"/>
          <p:nvPr/>
        </p:nvSpPr>
        <p:spPr>
          <a:xfrm>
            <a:off x="6145825" y="1829750"/>
            <a:ext cx="2514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Atomic Magnetic Moment: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Q = n_up - n_down</a:t>
            </a:r>
            <a:endParaRPr b="1"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68650" y="49450"/>
            <a:ext cx="58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Spin Polarized DOS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266" name="Google Shape;2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4"/>
          <p:cNvSpPr txBox="1"/>
          <p:nvPr/>
        </p:nvSpPr>
        <p:spPr>
          <a:xfrm>
            <a:off x="278350" y="4357675"/>
            <a:ext cx="5768100" cy="41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perl dos.pl dos.data -erange=-10,10 -color -with_fermi</a:t>
            </a:r>
            <a:endParaRPr b="1" sz="1500"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50" y="774550"/>
            <a:ext cx="4875517" cy="34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25" y="513975"/>
            <a:ext cx="2792750" cy="4030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>
            <p:ph type="title"/>
          </p:nvPr>
        </p:nvSpPr>
        <p:spPr>
          <a:xfrm>
            <a:off x="168650" y="49450"/>
            <a:ext cx="58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Spin Polarized Band Structure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260275" y="4544500"/>
            <a:ext cx="5768100" cy="41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perl dos.pl dos.data -erange=-10,10 -color -with_fermi</a:t>
            </a:r>
            <a:endParaRPr b="1" sz="1500"/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175" y="774550"/>
            <a:ext cx="3268547" cy="36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Sifat Magnet pada Material</a:t>
            </a:r>
            <a:endParaRPr b="1" baseline="-25000" sz="30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22650" y="774900"/>
            <a:ext cx="8254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Suseptibilitas Magnetik (χ) 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-&gt; Ukuran Material untuk memiliki sifat kemagnetan saat berada di dalam medan magnet.</a:t>
            </a:r>
            <a:endParaRPr sz="2200"/>
          </a:p>
        </p:txBody>
      </p:sp>
      <p:sp>
        <p:nvSpPr>
          <p:cNvPr id="85" name="Google Shape;85;p15"/>
          <p:cNvSpPr txBox="1"/>
          <p:nvPr/>
        </p:nvSpPr>
        <p:spPr>
          <a:xfrm>
            <a:off x="1671250" y="2073825"/>
            <a:ext cx="4519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200">
                <a:solidFill>
                  <a:schemeClr val="dk1"/>
                </a:solidFill>
              </a:rPr>
              <a:t>χ = M/H</a:t>
            </a:r>
            <a:endParaRPr b="1" sz="7200"/>
          </a:p>
        </p:txBody>
      </p:sp>
      <p:sp>
        <p:nvSpPr>
          <p:cNvPr id="86" name="Google Shape;86;p15"/>
          <p:cNvSpPr txBox="1"/>
          <p:nvPr/>
        </p:nvSpPr>
        <p:spPr>
          <a:xfrm>
            <a:off x="514200" y="3585975"/>
            <a:ext cx="7349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M = Momen magnetik per unit volume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H = Intensitas medan magnetik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Sifat Magnet pada Material</a:t>
            </a:r>
            <a:endParaRPr b="1" baseline="-25000" sz="3000"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22650" y="774900"/>
            <a:ext cx="8254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Berdasarkan kemagnetannya material dibedakan menjadi 3: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Paramagnetik</a:t>
            </a:r>
            <a:r>
              <a:rPr lang="en" sz="2200"/>
              <a:t> : Suseptibilitas Magnetik </a:t>
            </a:r>
            <a:r>
              <a:rPr b="1" lang="en" sz="2200"/>
              <a:t>negatif</a:t>
            </a:r>
            <a:r>
              <a:rPr lang="en" sz="2200"/>
              <a:t> dan </a:t>
            </a:r>
            <a:r>
              <a:rPr b="1" lang="en" sz="2200"/>
              <a:t>kecil</a:t>
            </a:r>
            <a:r>
              <a:rPr lang="en" sz="2200"/>
              <a:t>, kemagnetan lemah.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Contoh: magnesium, molybdenum, lithium, dan tantalum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Diamagnetik</a:t>
            </a:r>
            <a:r>
              <a:rPr lang="en" sz="2200"/>
              <a:t> : Suseptibilitas Magnetik </a:t>
            </a:r>
            <a:r>
              <a:rPr b="1" lang="en" sz="2200"/>
              <a:t>positif</a:t>
            </a:r>
            <a:r>
              <a:rPr lang="en" sz="2200"/>
              <a:t> dan </a:t>
            </a:r>
            <a:r>
              <a:rPr b="1" lang="en" sz="2200"/>
              <a:t>kecil</a:t>
            </a:r>
            <a:r>
              <a:rPr lang="en" sz="2200"/>
              <a:t>, Kemagnetan lemah.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Contoh: copper, silver, dan gold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Feromagnetik</a:t>
            </a:r>
            <a:r>
              <a:rPr lang="en" sz="2200"/>
              <a:t> : Suseptibilitas Magnetik </a:t>
            </a:r>
            <a:r>
              <a:rPr b="1" lang="en" sz="2200"/>
              <a:t>positif </a:t>
            </a:r>
            <a:r>
              <a:rPr lang="en" sz="2200"/>
              <a:t>dan </a:t>
            </a:r>
            <a:r>
              <a:rPr b="1" lang="en" sz="2200"/>
              <a:t>tinggi</a:t>
            </a:r>
            <a:r>
              <a:rPr lang="en" sz="2200"/>
              <a:t>, kemagnetan kuat.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Contoh: Iron, nickel, dan cobalt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Sifat Magnet pada Material</a:t>
            </a:r>
            <a:endParaRPr b="1" baseline="-25000" sz="3000"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75" y="1955850"/>
            <a:ext cx="316230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675" y="2027875"/>
            <a:ext cx="319087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101775" y="4659925"/>
            <a:ext cx="1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Magnetik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460925" y="2637075"/>
            <a:ext cx="1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Magnetik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22325" y="657950"/>
            <a:ext cx="792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Material bersifat </a:t>
            </a:r>
            <a:r>
              <a:rPr b="1" lang="en"/>
              <a:t>non-magnetik</a:t>
            </a:r>
            <a:r>
              <a:rPr lang="en"/>
              <a:t> jika kalkulasi DOS menunjukkan </a:t>
            </a:r>
            <a:r>
              <a:rPr b="1" lang="en"/>
              <a:t>tidak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adanya perbedaan</a:t>
            </a:r>
            <a:r>
              <a:rPr lang="en"/>
              <a:t> DOS spin up dan spin down pada pada level-level energinya.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Sementara untuk material yang </a:t>
            </a:r>
            <a:r>
              <a:rPr b="1" lang="en"/>
              <a:t>memiliki perbedaan</a:t>
            </a:r>
            <a:r>
              <a:rPr lang="en"/>
              <a:t> keadaan spin up dan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spin down pada level energinya, dapat dimaknai bahwa </a:t>
            </a:r>
            <a:r>
              <a:rPr b="1" lang="en"/>
              <a:t>resultan momen magnetik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atomisnya bernilai tidak nol</a:t>
            </a:r>
            <a:r>
              <a:rPr lang="en"/>
              <a:t>, sehingga material </a:t>
            </a:r>
            <a:r>
              <a:rPr b="1" lang="en"/>
              <a:t>bersifat magnetik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88" y="622142"/>
            <a:ext cx="2898324" cy="2374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Iron (Fe)</a:t>
            </a:r>
            <a:endParaRPr b="1" baseline="-25000" sz="3000"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410800" y="2875800"/>
            <a:ext cx="2271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kristal unit sel Iron (Fe) adalah Body Center Cubic (BCC).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Berapa atom Fe pada sebuah unit sel Iron?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Berapa atom tetangga terdekat pada sebuah atom Fe?</a:t>
            </a:r>
            <a:endParaRPr b="1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363" y="997450"/>
            <a:ext cx="5843288" cy="329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88" y="622142"/>
            <a:ext cx="2898324" cy="2374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Iron (Fe)</a:t>
            </a:r>
            <a:endParaRPr b="1" baseline="-25000" sz="3000"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410800" y="2875800"/>
            <a:ext cx="227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kristal unit sel Iron (Fe) adalah Body Center Cubic (BCC).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Berapa atom tetangga pada sebuah atom Fe?</a:t>
            </a:r>
            <a:endParaRPr b="1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313" y="774550"/>
            <a:ext cx="5843287" cy="335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88" y="622142"/>
            <a:ext cx="2898324" cy="237459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Iron (Fe)</a:t>
            </a:r>
            <a:endParaRPr b="1" baseline="-25000" sz="3000"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10800" y="2875800"/>
            <a:ext cx="2585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kristal unit sel Iron (Fe) adalah Body Center Cubic (BCC).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Berapa Angstrom konstanta kisi (lattice constant) pada unit sel Fe?</a:t>
            </a:r>
            <a:endParaRPr b="1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013" y="322575"/>
            <a:ext cx="5843287" cy="3339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3298375" y="3764225"/>
            <a:ext cx="17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 = jari-jari atom Fe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88" y="622142"/>
            <a:ext cx="2898324" cy="237459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type="title"/>
          </p:nvPr>
        </p:nvSpPr>
        <p:spPr>
          <a:xfrm>
            <a:off x="168650" y="4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Iron (Fe)</a:t>
            </a:r>
            <a:endParaRPr b="1" baseline="-25000" sz="30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410800" y="2875800"/>
            <a:ext cx="25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kristal unit sel Iron (Fe) adalah Body Center Cubic (BCC).</a:t>
            </a:r>
            <a:endParaRPr b="1"/>
          </a:p>
        </p:txBody>
      </p:sp>
      <p:sp>
        <p:nvSpPr>
          <p:cNvPr id="141" name="Google Shape;141;p21"/>
          <p:cNvSpPr txBox="1"/>
          <p:nvPr/>
        </p:nvSpPr>
        <p:spPr>
          <a:xfrm>
            <a:off x="3253175" y="135700"/>
            <a:ext cx="28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Unit sel Primitif Iron (Fe)</a:t>
            </a:r>
            <a:endParaRPr b="1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175" y="535899"/>
            <a:ext cx="5055750" cy="2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600" y="3467100"/>
            <a:ext cx="334327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5054450" y="3565350"/>
            <a:ext cx="36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Vektor unit sel primitif Iron (Fe)</a:t>
            </a:r>
            <a:endParaRPr b="1"/>
          </a:p>
        </p:txBody>
      </p:sp>
      <p:sp>
        <p:nvSpPr>
          <p:cNvPr id="145" name="Google Shape;145;p21"/>
          <p:cNvSpPr txBox="1"/>
          <p:nvPr/>
        </p:nvSpPr>
        <p:spPr>
          <a:xfrm>
            <a:off x="5142150" y="4116900"/>
            <a:ext cx="38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Berapa atom Fe pada sebuah unit sel primitif Iron (Fe)?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