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63" d="100"/>
          <a:sy n="63" d="100"/>
        </p:scale>
        <p:origin x="6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63234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r">
              <a:defRPr sz="2400" b="0"/>
            </a:lvl1pPr>
          </a:lstStyle>
          <a:p>
            <a:r>
              <a:rPr lang="he-IL"/>
              <a:t>לחץ כדי לערוך סגנון כותרת של תבנית בסיס</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90154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r">
              <a:defRPr sz="4200" b="1"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288195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he-IL"/>
              <a:t>לחץ כדי לערוך סגנון כותרת של תבנית בסיס</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he-IL"/>
              <a:t>לחץ כדי לערוך סגנונות טקסט של תבנית בסיס</a:t>
            </a:r>
          </a:p>
        </p:txBody>
      </p:sp>
      <p:sp>
        <p:nvSpPr>
          <p:cNvPr id="2" name="Date Placeholder 1"/>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204109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7544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391254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58035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214586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157883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308114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118460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22973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r">
              <a:defRPr sz="2000" b="1"/>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81FF323-50C5-4149-941E-9646696DECAD}" type="datetimeFigureOut">
              <a:rPr lang="he-IL" smtClean="0"/>
              <a:t>י'/סיון/תשע"ט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325602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r">
              <a:defRPr sz="2400" b="0"/>
            </a:lvl1pPr>
          </a:lstStyle>
          <a:p>
            <a:r>
              <a:rPr lang="he-IL"/>
              <a:t>לחץ כדי לערוך סגנון כותרת של תבנית בסיס</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3885810" y="6041362"/>
            <a:ext cx="976879" cy="365125"/>
          </a:xfrm>
        </p:spPr>
        <p:txBody>
          <a:bodyPr/>
          <a:lstStyle/>
          <a:p>
            <a:fld id="{381FF323-50C5-4149-941E-9646696DECAD}" type="datetimeFigureOut">
              <a:rPr lang="he-IL" smtClean="0"/>
              <a:t>י'/סיון/תשע"ט</a:t>
            </a:fld>
            <a:endParaRPr lang="he-IL"/>
          </a:p>
        </p:txBody>
      </p:sp>
      <p:sp>
        <p:nvSpPr>
          <p:cNvPr id="6" name="Footer Placeholder 5"/>
          <p:cNvSpPr>
            <a:spLocks noGrp="1"/>
          </p:cNvSpPr>
          <p:nvPr>
            <p:ph type="ftr" sz="quarter" idx="11"/>
          </p:nvPr>
        </p:nvSpPr>
        <p:spPr>
          <a:xfrm>
            <a:off x="590396" y="6041362"/>
            <a:ext cx="3295413" cy="365125"/>
          </a:xfrm>
        </p:spPr>
        <p:txBody>
          <a:bodyPr/>
          <a:lstStyle/>
          <a:p>
            <a:endParaRPr lang="he-IL"/>
          </a:p>
        </p:txBody>
      </p:sp>
      <p:sp>
        <p:nvSpPr>
          <p:cNvPr id="7" name="Slide Number Placeholder 6"/>
          <p:cNvSpPr>
            <a:spLocks noGrp="1"/>
          </p:cNvSpPr>
          <p:nvPr>
            <p:ph type="sldNum" sz="quarter" idx="12"/>
          </p:nvPr>
        </p:nvSpPr>
        <p:spPr>
          <a:xfrm>
            <a:off x="4862689" y="5915888"/>
            <a:ext cx="1062155" cy="490599"/>
          </a:xfrm>
        </p:spPr>
        <p:txBody>
          <a:bodyPr/>
          <a:lstStyle/>
          <a:p>
            <a:fld id="{5FB36E25-7557-4E0F-B805-F1A39D227247}" type="slidenum">
              <a:rPr lang="he-IL" smtClean="0"/>
              <a:t>‹#›</a:t>
            </a:fld>
            <a:endParaRPr lang="he-IL"/>
          </a:p>
        </p:txBody>
      </p:sp>
    </p:spTree>
    <p:extLst>
      <p:ext uri="{BB962C8B-B14F-4D97-AF65-F5344CB8AC3E}">
        <p14:creationId xmlns:p14="http://schemas.microsoft.com/office/powerpoint/2010/main" val="58166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r">
              <a:defRPr sz="900">
                <a:solidFill>
                  <a:schemeClr val="tx1"/>
                </a:solidFill>
              </a:defRPr>
            </a:lvl1pPr>
          </a:lstStyle>
          <a:p>
            <a:endParaRPr lang="he-IL"/>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81FF323-50C5-4149-941E-9646696DECAD}" type="datetimeFigureOut">
              <a:rPr lang="he-IL" smtClean="0"/>
              <a:t>י'/סיון/תשע"ט</a:t>
            </a:fld>
            <a:endParaRPr lang="he-IL"/>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FB36E25-7557-4E0F-B805-F1A39D227247}" type="slidenum">
              <a:rPr lang="he-IL" smtClean="0"/>
              <a:t>‹#›</a:t>
            </a:fld>
            <a:endParaRPr lang="he-IL"/>
          </a:p>
        </p:txBody>
      </p:sp>
    </p:spTree>
    <p:extLst>
      <p:ext uri="{BB962C8B-B14F-4D97-AF65-F5344CB8AC3E}">
        <p14:creationId xmlns:p14="http://schemas.microsoft.com/office/powerpoint/2010/main" val="42606899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r"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843DE71-E00C-46E3-98F6-85783A627007}"/>
              </a:ext>
            </a:extLst>
          </p:cNvPr>
          <p:cNvSpPr>
            <a:spLocks noGrp="1"/>
          </p:cNvSpPr>
          <p:nvPr>
            <p:ph type="ctrTitle"/>
          </p:nvPr>
        </p:nvSpPr>
        <p:spPr>
          <a:xfrm>
            <a:off x="708401" y="1599565"/>
            <a:ext cx="10572000" cy="2189254"/>
          </a:xfrm>
          <a:effectLst/>
        </p:spPr>
        <p:txBody>
          <a:bodyPr anchor="t">
            <a:normAutofit/>
          </a:bodyPr>
          <a:lstStyle/>
          <a:p>
            <a:pPr algn="ctr"/>
            <a:r>
              <a:rPr lang="he-IL" sz="8800" b="1" dirty="0">
                <a:solidFill>
                  <a:schemeClr val="tx1"/>
                </a:solidFill>
                <a:latin typeface="Gisha" panose="020B0502040204020203" pitchFamily="34" charset="-79"/>
                <a:cs typeface="Gisha" panose="020B0502040204020203" pitchFamily="34" charset="-79"/>
              </a:rPr>
              <a:t>סדנה בשיטות מחקר</a:t>
            </a:r>
          </a:p>
        </p:txBody>
      </p:sp>
      <p:sp>
        <p:nvSpPr>
          <p:cNvPr id="3" name="כותרת משנה 2">
            <a:extLst>
              <a:ext uri="{FF2B5EF4-FFF2-40B4-BE49-F238E27FC236}">
                <a16:creationId xmlns:a16="http://schemas.microsoft.com/office/drawing/2014/main" id="{3D84DC44-E303-4FF3-B3B6-CC090D9D1E7A}"/>
              </a:ext>
            </a:extLst>
          </p:cNvPr>
          <p:cNvSpPr>
            <a:spLocks noGrp="1"/>
          </p:cNvSpPr>
          <p:nvPr>
            <p:ph type="subTitle" idx="1"/>
          </p:nvPr>
        </p:nvSpPr>
        <p:spPr>
          <a:xfrm>
            <a:off x="810000" y="2159594"/>
            <a:ext cx="10572000" cy="1881172"/>
          </a:xfrm>
          <a:effectLst/>
        </p:spPr>
        <p:txBody>
          <a:bodyPr anchor="b">
            <a:normAutofit/>
          </a:bodyPr>
          <a:lstStyle/>
          <a:p>
            <a:pPr algn="ctr"/>
            <a:r>
              <a:rPr lang="he-IL" sz="2800" dirty="0"/>
              <a:t>מציגים- רון דרום, זוהר בוחניק וגיא סגל</a:t>
            </a:r>
          </a:p>
        </p:txBody>
      </p:sp>
      <p:sp>
        <p:nvSpPr>
          <p:cNvPr id="13" name="Freeform: Shape 9">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9624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5DC306-F252-4F14-BB21-E300C7BF4368}"/>
              </a:ext>
            </a:extLst>
          </p:cNvPr>
          <p:cNvSpPr>
            <a:spLocks noGrp="1"/>
          </p:cNvSpPr>
          <p:nvPr>
            <p:ph type="title"/>
          </p:nvPr>
        </p:nvSpPr>
        <p:spPr/>
        <p:txBody>
          <a:bodyPr/>
          <a:lstStyle/>
          <a:p>
            <a:pPr algn="ctr"/>
            <a:r>
              <a:rPr lang="en-US" sz="5400" dirty="0"/>
              <a:t>Shocking!!</a:t>
            </a:r>
            <a:endParaRPr lang="he-IL" sz="5400" dirty="0"/>
          </a:p>
        </p:txBody>
      </p:sp>
      <p:pic>
        <p:nvPicPr>
          <p:cNvPr id="8" name="תמונה 7" descr="תמונה שמכילה אדם, מקורה, קיר, בגדים&#10;&#10;התיאור נוצר באופן אוטומטי">
            <a:extLst>
              <a:ext uri="{FF2B5EF4-FFF2-40B4-BE49-F238E27FC236}">
                <a16:creationId xmlns:a16="http://schemas.microsoft.com/office/drawing/2014/main" id="{F5BA1DC2-040E-41F5-A2D2-92301C31B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582" y="2046445"/>
            <a:ext cx="5906834" cy="4524383"/>
          </a:xfrm>
          <a:prstGeom prst="rect">
            <a:avLst/>
          </a:prstGeom>
        </p:spPr>
      </p:pic>
    </p:spTree>
    <p:extLst>
      <p:ext uri="{BB962C8B-B14F-4D97-AF65-F5344CB8AC3E}">
        <p14:creationId xmlns:p14="http://schemas.microsoft.com/office/powerpoint/2010/main" val="12368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FEE815-50E3-4EF7-B5D1-56DC093F35BE}"/>
              </a:ext>
            </a:extLst>
          </p:cNvPr>
          <p:cNvSpPr>
            <a:spLocks noGrp="1"/>
          </p:cNvSpPr>
          <p:nvPr>
            <p:ph type="title"/>
          </p:nvPr>
        </p:nvSpPr>
        <p:spPr/>
        <p:txBody>
          <a:bodyPr/>
          <a:lstStyle/>
          <a:p>
            <a:r>
              <a:rPr lang="he-IL" dirty="0"/>
              <a:t>ה-</a:t>
            </a:r>
            <a:r>
              <a:rPr lang="en-US" dirty="0"/>
              <a:t>PDF </a:t>
            </a:r>
            <a:r>
              <a:rPr lang="he-IL" dirty="0"/>
              <a:t> של האוכלוסיות השונות-</a:t>
            </a:r>
          </a:p>
        </p:txBody>
      </p:sp>
      <p:pic>
        <p:nvPicPr>
          <p:cNvPr id="4" name="מציין מיקום תוכן 3">
            <a:extLst>
              <a:ext uri="{FF2B5EF4-FFF2-40B4-BE49-F238E27FC236}">
                <a16:creationId xmlns:a16="http://schemas.microsoft.com/office/drawing/2014/main" id="{AE8F04CE-E381-435A-9F82-222441711075}"/>
              </a:ext>
            </a:extLst>
          </p:cNvPr>
          <p:cNvPicPr>
            <a:picLocks noGrp="1" noChangeAspect="1"/>
          </p:cNvPicPr>
          <p:nvPr>
            <p:ph idx="1"/>
          </p:nvPr>
        </p:nvPicPr>
        <p:blipFill>
          <a:blip r:embed="rId2"/>
          <a:stretch>
            <a:fillRect/>
          </a:stretch>
        </p:blipFill>
        <p:spPr>
          <a:xfrm>
            <a:off x="3529584" y="2030476"/>
            <a:ext cx="5650991" cy="4688288"/>
          </a:xfrm>
          <a:prstGeom prst="rect">
            <a:avLst/>
          </a:prstGeom>
        </p:spPr>
      </p:pic>
    </p:spTree>
    <p:extLst>
      <p:ext uri="{BB962C8B-B14F-4D97-AF65-F5344CB8AC3E}">
        <p14:creationId xmlns:p14="http://schemas.microsoft.com/office/powerpoint/2010/main" val="290829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B60FC307-A946-4C8D-AD3E-9A65DBA6A5DD}"/>
              </a:ext>
            </a:extLst>
          </p:cNvPr>
          <p:cNvPicPr>
            <a:picLocks noChangeAspect="1"/>
          </p:cNvPicPr>
          <p:nvPr/>
        </p:nvPicPr>
        <p:blipFill>
          <a:blip r:embed="rId2"/>
          <a:stretch>
            <a:fillRect/>
          </a:stretch>
        </p:blipFill>
        <p:spPr>
          <a:xfrm>
            <a:off x="2781300" y="647700"/>
            <a:ext cx="6629400" cy="5562600"/>
          </a:xfrm>
          <a:prstGeom prst="rect">
            <a:avLst/>
          </a:prstGeom>
        </p:spPr>
      </p:pic>
    </p:spTree>
    <p:extLst>
      <p:ext uri="{BB962C8B-B14F-4D97-AF65-F5344CB8AC3E}">
        <p14:creationId xmlns:p14="http://schemas.microsoft.com/office/powerpoint/2010/main" val="42101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 name="מציין מיקום תוכן 3">
            <a:extLst>
              <a:ext uri="{FF2B5EF4-FFF2-40B4-BE49-F238E27FC236}">
                <a16:creationId xmlns:a16="http://schemas.microsoft.com/office/drawing/2014/main" id="{B744B54B-E007-418F-8E1B-B3508A499335}"/>
              </a:ext>
            </a:extLst>
          </p:cNvPr>
          <p:cNvPicPr>
            <a:picLocks noGrp="1" noChangeAspect="1"/>
          </p:cNvPicPr>
          <p:nvPr>
            <p:ph idx="1"/>
          </p:nvPr>
        </p:nvPicPr>
        <p:blipFill>
          <a:blip r:embed="rId2"/>
          <a:stretch>
            <a:fillRect/>
          </a:stretch>
        </p:blipFill>
        <p:spPr>
          <a:xfrm>
            <a:off x="2789729" y="643467"/>
            <a:ext cx="6612541" cy="5571066"/>
          </a:xfrm>
          <a:prstGeom prst="rect">
            <a:avLst/>
          </a:prstGeom>
        </p:spPr>
      </p:pic>
    </p:spTree>
    <p:extLst>
      <p:ext uri="{BB962C8B-B14F-4D97-AF65-F5344CB8AC3E}">
        <p14:creationId xmlns:p14="http://schemas.microsoft.com/office/powerpoint/2010/main" val="81543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 name="מציין מיקום תוכן 3">
            <a:extLst>
              <a:ext uri="{FF2B5EF4-FFF2-40B4-BE49-F238E27FC236}">
                <a16:creationId xmlns:a16="http://schemas.microsoft.com/office/drawing/2014/main" id="{BE32EE12-DE6B-4A75-AA20-A086938048CE}"/>
              </a:ext>
            </a:extLst>
          </p:cNvPr>
          <p:cNvPicPr>
            <a:picLocks noGrp="1" noChangeAspect="1"/>
          </p:cNvPicPr>
          <p:nvPr>
            <p:ph idx="1"/>
          </p:nvPr>
        </p:nvPicPr>
        <p:blipFill>
          <a:blip r:embed="rId2"/>
          <a:stretch>
            <a:fillRect/>
          </a:stretch>
        </p:blipFill>
        <p:spPr>
          <a:xfrm>
            <a:off x="2851676" y="643467"/>
            <a:ext cx="6752807" cy="5571066"/>
          </a:xfrm>
          <a:prstGeom prst="rect">
            <a:avLst/>
          </a:prstGeom>
        </p:spPr>
      </p:pic>
    </p:spTree>
    <p:extLst>
      <p:ext uri="{BB962C8B-B14F-4D97-AF65-F5344CB8AC3E}">
        <p14:creationId xmlns:p14="http://schemas.microsoft.com/office/powerpoint/2010/main" val="335254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EC5A84F-DE59-43D7-ACEB-D3A3BB7E98D4}"/>
              </a:ext>
            </a:extLst>
          </p:cNvPr>
          <p:cNvSpPr>
            <a:spLocks noGrp="1"/>
          </p:cNvSpPr>
          <p:nvPr>
            <p:ph type="title"/>
          </p:nvPr>
        </p:nvSpPr>
        <p:spPr>
          <a:xfrm>
            <a:off x="8432825" y="1303113"/>
            <a:ext cx="3372079" cy="4251775"/>
          </a:xfrm>
          <a:effectLst/>
        </p:spPr>
        <p:txBody>
          <a:bodyPr vert="horz" lIns="91440" tIns="45720" rIns="91440" bIns="45720" rtlCol="0" anchor="ctr">
            <a:normAutofit/>
          </a:bodyPr>
          <a:lstStyle/>
          <a:p>
            <a:pPr algn="ctr" rtl="0"/>
            <a:r>
              <a:rPr lang="en-US" cap="all" dirty="0" err="1"/>
              <a:t>שאלת</a:t>
            </a:r>
            <a:r>
              <a:rPr lang="en-US" cap="all" dirty="0"/>
              <a:t> </a:t>
            </a:r>
            <a:r>
              <a:rPr lang="en-US" cap="all" dirty="0" err="1"/>
              <a:t>המחקר</a:t>
            </a:r>
            <a:r>
              <a:rPr lang="en-US" cap="all" dirty="0"/>
              <a:t> </a:t>
            </a:r>
            <a:r>
              <a:rPr lang="en-US" cap="all" dirty="0" err="1"/>
              <a:t>התיאורטית</a:t>
            </a:r>
            <a:endParaRPr lang="en-US" cap="all" dirty="0"/>
          </a:p>
        </p:txBody>
      </p:sp>
      <p:sp useBgFill="1">
        <p:nvSpPr>
          <p:cNvPr id="22" name="Freeform: Shape 21">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6" name="תיבת טקסט 5">
            <a:extLst>
              <a:ext uri="{FF2B5EF4-FFF2-40B4-BE49-F238E27FC236}">
                <a16:creationId xmlns:a16="http://schemas.microsoft.com/office/drawing/2014/main" id="{634C8176-A13C-470D-B43A-5AEF296D7314}"/>
              </a:ext>
            </a:extLst>
          </p:cNvPr>
          <p:cNvSpPr txBox="1"/>
          <p:nvPr/>
        </p:nvSpPr>
        <p:spPr>
          <a:xfrm>
            <a:off x="451514" y="978993"/>
            <a:ext cx="5830952" cy="4900014"/>
          </a:xfrm>
          <a:prstGeom prst="rect">
            <a:avLst/>
          </a:prstGeom>
          <a:effectLst/>
        </p:spPr>
        <p:txBody>
          <a:bodyPr vert="horz" lIns="91440" tIns="45720" rIns="91440" bIns="45720" rtlCol="0" anchor="ctr">
            <a:normAutofit/>
          </a:bodyPr>
          <a:lstStyle/>
          <a:p>
            <a:pPr algn="r" rtl="1"/>
            <a:r>
              <a:rPr lang="he-IL" sz="2800" cap="all" dirty="0"/>
              <a:t>האם סטודנטים שגרים בבית מגיעים להישגים גבוהים יותר </a:t>
            </a:r>
            <a:r>
              <a:rPr lang="he-IL" sz="2800" b="1" cap="all" dirty="0"/>
              <a:t>בלימודים</a:t>
            </a:r>
            <a:r>
              <a:rPr lang="he-IL" sz="2800" cap="all" dirty="0"/>
              <a:t> בהשוואה לסטודנטים שעוזבים את הבית ושוכרים דירה בתקופת הלימודים</a:t>
            </a:r>
          </a:p>
        </p:txBody>
      </p:sp>
    </p:spTree>
    <p:extLst>
      <p:ext uri="{BB962C8B-B14F-4D97-AF65-F5344CB8AC3E}">
        <p14:creationId xmlns:p14="http://schemas.microsoft.com/office/powerpoint/2010/main" val="322596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1BEE28F-7D8D-417E-AD85-8C6AD049DA25}"/>
              </a:ext>
            </a:extLst>
          </p:cNvPr>
          <p:cNvSpPr>
            <a:spLocks noGrp="1"/>
          </p:cNvSpPr>
          <p:nvPr>
            <p:ph type="title"/>
          </p:nvPr>
        </p:nvSpPr>
        <p:spPr>
          <a:xfrm>
            <a:off x="8432825" y="1303113"/>
            <a:ext cx="3372079" cy="4251775"/>
          </a:xfrm>
          <a:effectLst/>
        </p:spPr>
        <p:txBody>
          <a:bodyPr anchor="ctr">
            <a:normAutofit/>
          </a:bodyPr>
          <a:lstStyle/>
          <a:p>
            <a:r>
              <a:rPr lang="he-IL" sz="3700" dirty="0"/>
              <a:t>שאלת המחקר האופרציונלית</a:t>
            </a:r>
          </a:p>
        </p:txBody>
      </p:sp>
      <p:sp useBgFill="1">
        <p:nvSpPr>
          <p:cNvPr id="10" name="Freeform: Shape 9">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663B9AED-D755-4AAE-9592-9A6A65EB814D}"/>
              </a:ext>
            </a:extLst>
          </p:cNvPr>
          <p:cNvSpPr>
            <a:spLocks noGrp="1"/>
          </p:cNvSpPr>
          <p:nvPr>
            <p:ph idx="1"/>
          </p:nvPr>
        </p:nvSpPr>
        <p:spPr>
          <a:xfrm>
            <a:off x="451514" y="978993"/>
            <a:ext cx="5830952" cy="4900014"/>
          </a:xfrm>
          <a:effectLst/>
        </p:spPr>
        <p:txBody>
          <a:bodyPr>
            <a:normAutofit/>
          </a:bodyPr>
          <a:lstStyle/>
          <a:p>
            <a:pPr marL="0" indent="0">
              <a:buNone/>
            </a:pPr>
            <a:r>
              <a:rPr lang="he-IL" sz="2800" cap="all" dirty="0"/>
              <a:t>האם סטודנטים שגרים בבית מגיעים לממוצע ציונים גבוה יותר בהשוואה לסטודנטים שעוזבים את הבית ושוכרים דירה בתקופת הלימודים</a:t>
            </a:r>
          </a:p>
        </p:txBody>
      </p:sp>
    </p:spTree>
    <p:extLst>
      <p:ext uri="{BB962C8B-B14F-4D97-AF65-F5344CB8AC3E}">
        <p14:creationId xmlns:p14="http://schemas.microsoft.com/office/powerpoint/2010/main" val="250585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56C45D02-A329-4148-BA8A-1F7FA23145B4}"/>
              </a:ext>
            </a:extLst>
          </p:cNvPr>
          <p:cNvSpPr>
            <a:spLocks noGrp="1"/>
          </p:cNvSpPr>
          <p:nvPr>
            <p:ph type="title"/>
          </p:nvPr>
        </p:nvSpPr>
        <p:spPr>
          <a:xfrm>
            <a:off x="1276923" y="2296482"/>
            <a:ext cx="9638153" cy="3411109"/>
          </a:xfrm>
          <a:effectLst/>
        </p:spPr>
        <p:txBody>
          <a:bodyPr vert="horz" lIns="91440" tIns="45720" rIns="91440" bIns="45720" rtlCol="0" anchor="b">
            <a:noAutofit/>
          </a:bodyPr>
          <a:lstStyle/>
          <a:p>
            <a:pPr>
              <a:spcBef>
                <a:spcPct val="20000"/>
              </a:spcBef>
              <a:spcAft>
                <a:spcPts val="600"/>
              </a:spcAft>
              <a:buClr>
                <a:schemeClr val="accent1"/>
              </a:buClr>
            </a:pPr>
            <a:r>
              <a:rPr lang="he-IL" sz="2800" cap="all" dirty="0">
                <a:solidFill>
                  <a:schemeClr val="tx1"/>
                </a:solidFill>
                <a:latin typeface="+mn-lt"/>
                <a:ea typeface="+mn-ea"/>
                <a:cs typeface="+mn-cs"/>
              </a:rPr>
              <a:t>סוג המערך- </a:t>
            </a:r>
            <a:r>
              <a:rPr lang="he-IL" sz="2800" b="0" cap="all" dirty="0">
                <a:solidFill>
                  <a:schemeClr val="tx1"/>
                </a:solidFill>
                <a:latin typeface="+mn-lt"/>
                <a:ea typeface="+mn-ea"/>
                <a:cs typeface="+mn-cs"/>
              </a:rPr>
              <a:t>מתאמי</a:t>
            </a:r>
            <a:br>
              <a:rPr lang="he-IL" sz="2800" b="0" cap="all" dirty="0">
                <a:solidFill>
                  <a:schemeClr val="tx1"/>
                </a:solidFill>
                <a:latin typeface="+mn-lt"/>
                <a:ea typeface="+mn-ea"/>
                <a:cs typeface="+mn-cs"/>
              </a:rPr>
            </a:br>
            <a:br>
              <a:rPr lang="he-IL" sz="2800" cap="all" dirty="0">
                <a:solidFill>
                  <a:schemeClr val="tx1"/>
                </a:solidFill>
                <a:latin typeface="+mn-lt"/>
                <a:ea typeface="+mn-ea"/>
                <a:cs typeface="+mn-cs"/>
              </a:rPr>
            </a:br>
            <a:r>
              <a:rPr lang="he-IL" sz="2800" cap="all" dirty="0">
                <a:solidFill>
                  <a:schemeClr val="tx1"/>
                </a:solidFill>
                <a:latin typeface="+mn-lt"/>
                <a:ea typeface="+mn-ea"/>
                <a:cs typeface="+mn-cs"/>
              </a:rPr>
              <a:t>הניסוי המוצע- </a:t>
            </a:r>
            <a:r>
              <a:rPr lang="he-IL" sz="2800" b="0" cap="all" dirty="0">
                <a:solidFill>
                  <a:schemeClr val="tx1"/>
                </a:solidFill>
                <a:latin typeface="+mn-lt"/>
                <a:ea typeface="+mn-ea"/>
                <a:cs typeface="+mn-cs"/>
              </a:rPr>
              <a:t>נדגום סטודנטים אשר גרים בבית וסטודנטים שגרים בדירה שכורה, נבדוק את ממוצע הציונים של כל אוכלוסייה ונשווה בין האוכלוסיות שדגמנו. </a:t>
            </a:r>
            <a:br>
              <a:rPr lang="he-IL" sz="2800" b="0" cap="all" dirty="0">
                <a:solidFill>
                  <a:schemeClr val="tx1"/>
                </a:solidFill>
                <a:latin typeface="+mn-lt"/>
                <a:ea typeface="+mn-ea"/>
                <a:cs typeface="+mn-cs"/>
              </a:rPr>
            </a:br>
            <a:br>
              <a:rPr lang="he-IL" sz="2800" b="0" cap="all" dirty="0">
                <a:solidFill>
                  <a:schemeClr val="tx1"/>
                </a:solidFill>
                <a:latin typeface="+mn-lt"/>
                <a:ea typeface="+mn-ea"/>
                <a:cs typeface="+mn-cs"/>
              </a:rPr>
            </a:br>
            <a:r>
              <a:rPr lang="he-IL" sz="2800" cap="all" dirty="0">
                <a:solidFill>
                  <a:schemeClr val="tx1"/>
                </a:solidFill>
                <a:latin typeface="+mn-lt"/>
                <a:ea typeface="+mn-ea"/>
                <a:cs typeface="+mn-cs"/>
              </a:rPr>
              <a:t>כלי המדידה- </a:t>
            </a:r>
            <a:r>
              <a:rPr lang="he-IL" sz="2800" b="0" cap="all" dirty="0">
                <a:solidFill>
                  <a:schemeClr val="tx1"/>
                </a:solidFill>
                <a:latin typeface="+mn-lt"/>
                <a:ea typeface="+mn-ea"/>
                <a:cs typeface="+mn-cs"/>
              </a:rPr>
              <a:t>ממוצע הציונים ובדיקת מקום המגורים שלהם.</a:t>
            </a:r>
            <a:br>
              <a:rPr lang="he-IL" sz="2800" b="0" cap="all" dirty="0">
                <a:solidFill>
                  <a:schemeClr val="tx1"/>
                </a:solidFill>
                <a:latin typeface="+mn-lt"/>
                <a:ea typeface="+mn-ea"/>
                <a:cs typeface="+mn-cs"/>
              </a:rPr>
            </a:br>
            <a:br>
              <a:rPr lang="he-IL" sz="2800" b="0" cap="all" dirty="0">
                <a:solidFill>
                  <a:schemeClr val="tx1"/>
                </a:solidFill>
                <a:latin typeface="+mn-lt"/>
                <a:ea typeface="+mn-ea"/>
                <a:cs typeface="+mn-cs"/>
              </a:rPr>
            </a:br>
            <a:r>
              <a:rPr lang="he-IL" sz="2800" cap="all" dirty="0">
                <a:solidFill>
                  <a:schemeClr val="tx1"/>
                </a:solidFill>
                <a:latin typeface="+mn-lt"/>
                <a:ea typeface="+mn-ea"/>
                <a:cs typeface="+mn-cs"/>
              </a:rPr>
              <a:t>בחירת המבחן הסטטיסטי- </a:t>
            </a:r>
            <a:r>
              <a:rPr lang="he-IL" sz="2800" b="0" cap="all" dirty="0">
                <a:solidFill>
                  <a:schemeClr val="tx1"/>
                </a:solidFill>
              </a:rPr>
              <a:t>נערוך מבחן </a:t>
            </a:r>
            <a:r>
              <a:rPr lang="en-US" sz="2800" b="0" cap="all" dirty="0">
                <a:solidFill>
                  <a:schemeClr val="tx1"/>
                </a:solidFill>
              </a:rPr>
              <a:t>t</a:t>
            </a:r>
            <a:r>
              <a:rPr lang="he-IL" sz="2800" b="0" cap="all" dirty="0">
                <a:solidFill>
                  <a:schemeClr val="tx1"/>
                </a:solidFill>
              </a:rPr>
              <a:t> על הפרש </a:t>
            </a:r>
            <a:r>
              <a:rPr lang="he-IL" sz="2800" b="0" cap="all" dirty="0" err="1">
                <a:solidFill>
                  <a:schemeClr val="tx1"/>
                </a:solidFill>
              </a:rPr>
              <a:t>האומדים</a:t>
            </a:r>
            <a:r>
              <a:rPr lang="he-IL" sz="2800" b="0" cap="all" dirty="0">
                <a:solidFill>
                  <a:schemeClr val="tx1"/>
                </a:solidFill>
              </a:rPr>
              <a:t> לתוחלת</a:t>
            </a:r>
            <a:r>
              <a:rPr lang="en-US" sz="2800" b="0" cap="all" dirty="0">
                <a:solidFill>
                  <a:schemeClr val="tx1"/>
                </a:solidFill>
              </a:rPr>
              <a:t> </a:t>
            </a:r>
            <a:r>
              <a:rPr lang="he-IL" sz="2800" b="0" cap="all" dirty="0">
                <a:solidFill>
                  <a:schemeClr val="tx1"/>
                </a:solidFill>
              </a:rPr>
              <a:t>(הממוצעים).</a:t>
            </a:r>
            <a:endParaRPr lang="en-US" sz="2800" b="0" cap="all" dirty="0">
              <a:solidFill>
                <a:schemeClr val="tx1"/>
              </a:solidFill>
              <a:latin typeface="+mn-lt"/>
              <a:ea typeface="+mn-ea"/>
              <a:cs typeface="+mn-cs"/>
            </a:endParaRPr>
          </a:p>
        </p:txBody>
      </p:sp>
    </p:spTree>
    <p:extLst>
      <p:ext uri="{BB962C8B-B14F-4D97-AF65-F5344CB8AC3E}">
        <p14:creationId xmlns:p14="http://schemas.microsoft.com/office/powerpoint/2010/main" val="252977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FFA9B-4E82-4F85-A030-7C3FEC65102A}"/>
              </a:ext>
            </a:extLst>
          </p:cNvPr>
          <p:cNvSpPr>
            <a:spLocks noGrp="1"/>
          </p:cNvSpPr>
          <p:nvPr>
            <p:ph type="title"/>
          </p:nvPr>
        </p:nvSpPr>
        <p:spPr>
          <a:xfrm>
            <a:off x="810000" y="529484"/>
            <a:ext cx="10571998" cy="970450"/>
          </a:xfrm>
        </p:spPr>
        <p:txBody>
          <a:bodyPr/>
          <a:lstStyle/>
          <a:p>
            <a:r>
              <a:rPr lang="he-IL" dirty="0"/>
              <a:t>ארטיפקטים אפשריים</a:t>
            </a:r>
          </a:p>
        </p:txBody>
      </p:sp>
      <p:sp>
        <p:nvSpPr>
          <p:cNvPr id="3" name="מציין מיקום תוכן 2">
            <a:extLst>
              <a:ext uri="{FF2B5EF4-FFF2-40B4-BE49-F238E27FC236}">
                <a16:creationId xmlns:a16="http://schemas.microsoft.com/office/drawing/2014/main" id="{F5AD3AFA-4E2F-4408-A2B9-7F5F01393718}"/>
              </a:ext>
            </a:extLst>
          </p:cNvPr>
          <p:cNvSpPr>
            <a:spLocks noGrp="1"/>
          </p:cNvSpPr>
          <p:nvPr>
            <p:ph idx="1"/>
          </p:nvPr>
        </p:nvSpPr>
        <p:spPr>
          <a:xfrm>
            <a:off x="462096" y="2222287"/>
            <a:ext cx="11141640" cy="4416257"/>
          </a:xfrm>
        </p:spPr>
        <p:txBody>
          <a:bodyPr>
            <a:normAutofit/>
          </a:bodyPr>
          <a:lstStyle/>
          <a:p>
            <a:r>
              <a:rPr lang="he-IL" sz="2400" b="1" dirty="0"/>
              <a:t>מצב סוציו אקונומי- </a:t>
            </a:r>
            <a:r>
              <a:rPr lang="he-IL" sz="2400" dirty="0"/>
              <a:t>יתכן כי מאפיין שמפריד בין סטודנטים שגרים בבית לכאלה שגרים דירה שכורה הוא המצב הסוציו-אקונומי שלהם. </a:t>
            </a:r>
            <a:r>
              <a:rPr lang="he-IL" sz="2400" u="sng" dirty="0"/>
              <a:t>פתרון</a:t>
            </a:r>
            <a:r>
              <a:rPr lang="he-IL" sz="2400" dirty="0"/>
              <a:t>- 1. נרצה לקחת מדגם גדול מספיק על מנת למזער את ההשפעה של </a:t>
            </a:r>
            <a:r>
              <a:rPr lang="he-IL" sz="2400" dirty="0" err="1"/>
              <a:t>הארטיפקט</a:t>
            </a:r>
            <a:r>
              <a:rPr lang="he-IL" sz="2400" dirty="0"/>
              <a:t> הזה. 2. לבצע מבחן </a:t>
            </a:r>
            <a:r>
              <a:rPr lang="en-US" sz="2400" dirty="0"/>
              <a:t>ANOVA</a:t>
            </a:r>
            <a:r>
              <a:rPr lang="he-IL" sz="2400" dirty="0"/>
              <a:t> דו גורמי עם המשתנה הבלתי תלוי מצב סוציו אקונומי ובעזרת קונטרסט מתאים לבדוק האם יש אפקט מספיק רק למקום המגורים.</a:t>
            </a:r>
          </a:p>
          <a:p>
            <a:r>
              <a:rPr lang="he-IL" sz="2400" b="1" dirty="0"/>
              <a:t>שביעות הרצון ממקום המגורים- </a:t>
            </a:r>
            <a:r>
              <a:rPr lang="he-IL" sz="2400" dirty="0"/>
              <a:t>יתכן כי מה שמשפיע על הסטודנטים בהצלחה בלימודים זה איכות החיים במקום המגורים שלהם ושביעות הרצון ממנו. </a:t>
            </a:r>
            <a:r>
              <a:rPr lang="he-IL" sz="2400" u="sng" dirty="0"/>
              <a:t>פתרון</a:t>
            </a:r>
            <a:r>
              <a:rPr lang="he-IL" sz="2400" dirty="0"/>
              <a:t>- מדגם גדול מספיק או לחילופין מילוי שאלון של שביעות רצון ממקום המגורים.</a:t>
            </a:r>
          </a:p>
          <a:p>
            <a:r>
              <a:rPr lang="he-IL" sz="2400" b="1" dirty="0"/>
              <a:t>אינטראקציה עם ההורים- </a:t>
            </a:r>
            <a:r>
              <a:rPr lang="he-IL" sz="2400" dirty="0"/>
              <a:t>יתכן כי יהיה הבדל בין סטודנטים שיש להם מערכת יחסים טובה יותר עם ההורים לעומת כאלה שאין להם מערכת יחסים טובה עם ההורים. </a:t>
            </a:r>
            <a:r>
              <a:rPr lang="he-IL" sz="2400" u="sng" dirty="0"/>
              <a:t>פתרון</a:t>
            </a:r>
            <a:r>
              <a:rPr lang="he-IL" sz="2400" dirty="0"/>
              <a:t>- מילוי שאלון בנושא או מדגם גדול מספיק שמכסה את השונות </a:t>
            </a:r>
            <a:r>
              <a:rPr lang="he-IL" sz="2400" dirty="0" err="1"/>
              <a:t>באוכלוסייות</a:t>
            </a:r>
            <a:r>
              <a:rPr lang="he-IL" sz="2400" dirty="0"/>
              <a:t>.</a:t>
            </a:r>
            <a:endParaRPr lang="he-IL" sz="2400" b="1" dirty="0"/>
          </a:p>
        </p:txBody>
      </p:sp>
    </p:spTree>
    <p:extLst>
      <p:ext uri="{BB962C8B-B14F-4D97-AF65-F5344CB8AC3E}">
        <p14:creationId xmlns:p14="http://schemas.microsoft.com/office/powerpoint/2010/main" val="174421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FFA9B-4E82-4F85-A030-7C3FEC65102A}"/>
              </a:ext>
            </a:extLst>
          </p:cNvPr>
          <p:cNvSpPr>
            <a:spLocks noGrp="1"/>
          </p:cNvSpPr>
          <p:nvPr>
            <p:ph type="title"/>
          </p:nvPr>
        </p:nvSpPr>
        <p:spPr>
          <a:xfrm>
            <a:off x="810000" y="529484"/>
            <a:ext cx="10571998" cy="970450"/>
          </a:xfrm>
        </p:spPr>
        <p:txBody>
          <a:bodyPr/>
          <a:lstStyle/>
          <a:p>
            <a:r>
              <a:rPr lang="he-IL" dirty="0"/>
              <a:t>מהימנות הכלים</a:t>
            </a:r>
          </a:p>
        </p:txBody>
      </p:sp>
      <p:sp>
        <p:nvSpPr>
          <p:cNvPr id="3" name="מציין מיקום תוכן 2">
            <a:extLst>
              <a:ext uri="{FF2B5EF4-FFF2-40B4-BE49-F238E27FC236}">
                <a16:creationId xmlns:a16="http://schemas.microsoft.com/office/drawing/2014/main" id="{F5AD3AFA-4E2F-4408-A2B9-7F5F01393718}"/>
              </a:ext>
            </a:extLst>
          </p:cNvPr>
          <p:cNvSpPr>
            <a:spLocks noGrp="1"/>
          </p:cNvSpPr>
          <p:nvPr>
            <p:ph idx="1"/>
          </p:nvPr>
        </p:nvSpPr>
        <p:spPr/>
        <p:txBody>
          <a:bodyPr>
            <a:normAutofit/>
          </a:bodyPr>
          <a:lstStyle/>
          <a:p>
            <a:r>
              <a:rPr lang="he-IL" sz="2800" b="1" dirty="0"/>
              <a:t>מקום המגורים- </a:t>
            </a:r>
            <a:r>
              <a:rPr lang="he-IL" sz="2800" dirty="0"/>
              <a:t>על ידי הצהרת כל נבדק במדגם. אין בעיית מהימנות, זהו כלי יציב ומדויק</a:t>
            </a:r>
          </a:p>
          <a:p>
            <a:r>
              <a:rPr lang="he-IL" sz="2800" b="1" dirty="0"/>
              <a:t>ממוצע הציונים-</a:t>
            </a:r>
            <a:r>
              <a:rPr lang="he-IL" sz="2800" dirty="0"/>
              <a:t> זהו כלי יציב על פי עדות ממחקרים קודמים</a:t>
            </a:r>
          </a:p>
          <a:p>
            <a:endParaRPr lang="he-IL" sz="2800" dirty="0"/>
          </a:p>
        </p:txBody>
      </p:sp>
    </p:spTree>
    <p:extLst>
      <p:ext uri="{BB962C8B-B14F-4D97-AF65-F5344CB8AC3E}">
        <p14:creationId xmlns:p14="http://schemas.microsoft.com/office/powerpoint/2010/main" val="129979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9AE0D2-860C-4BA3-9907-9473CA5F3002}"/>
              </a:ext>
            </a:extLst>
          </p:cNvPr>
          <p:cNvSpPr>
            <a:spLocks noGrp="1"/>
          </p:cNvSpPr>
          <p:nvPr>
            <p:ph type="title"/>
          </p:nvPr>
        </p:nvSpPr>
        <p:spPr/>
        <p:txBody>
          <a:bodyPr/>
          <a:lstStyle/>
          <a:p>
            <a:r>
              <a:rPr lang="he-IL" dirty="0"/>
              <a:t>תוקף הכלים</a:t>
            </a:r>
          </a:p>
        </p:txBody>
      </p:sp>
      <p:sp>
        <p:nvSpPr>
          <p:cNvPr id="3" name="מציין מיקום תוכן 2">
            <a:extLst>
              <a:ext uri="{FF2B5EF4-FFF2-40B4-BE49-F238E27FC236}">
                <a16:creationId xmlns:a16="http://schemas.microsoft.com/office/drawing/2014/main" id="{CDBA85D2-FF52-474B-9743-788456AFB7A6}"/>
              </a:ext>
            </a:extLst>
          </p:cNvPr>
          <p:cNvSpPr>
            <a:spLocks noGrp="1"/>
          </p:cNvSpPr>
          <p:nvPr>
            <p:ph idx="1"/>
          </p:nvPr>
        </p:nvSpPr>
        <p:spPr>
          <a:xfrm>
            <a:off x="818712" y="2222287"/>
            <a:ext cx="10554574" cy="3794465"/>
          </a:xfrm>
        </p:spPr>
        <p:txBody>
          <a:bodyPr>
            <a:normAutofit/>
          </a:bodyPr>
          <a:lstStyle/>
          <a:p>
            <a:r>
              <a:rPr lang="he-IL" sz="2800" b="1" dirty="0"/>
              <a:t>מקום המגורים- </a:t>
            </a:r>
            <a:r>
              <a:rPr lang="he-IL" sz="2800" dirty="0"/>
              <a:t>המשתנה האופרציונלי זהה למשתנה התיאורטי על כן זה ברור.</a:t>
            </a:r>
          </a:p>
          <a:p>
            <a:r>
              <a:rPr lang="he-IL" sz="2800" b="1" dirty="0"/>
              <a:t>ממוצע הציונים-</a:t>
            </a:r>
            <a:r>
              <a:rPr lang="he-IL" sz="2800" dirty="0"/>
              <a:t> אנו מודעים לכך שהצלחה בלימודים לא שווה בדיוק לציון הממוצע של הסטודנט. לאחר בדיקה בספרות ניכר כי המדד המקובל ביותר לבדיקה אופרציונלית של הצלחה בלימודים הוא השוואת הציונים הממוצעים ועל כן בחרנו להשתמש בו.</a:t>
            </a:r>
          </a:p>
        </p:txBody>
      </p:sp>
    </p:spTree>
    <p:extLst>
      <p:ext uri="{BB962C8B-B14F-4D97-AF65-F5344CB8AC3E}">
        <p14:creationId xmlns:p14="http://schemas.microsoft.com/office/powerpoint/2010/main" val="183333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B9A880-F339-4319-BEE3-026EE5CC78E6}"/>
              </a:ext>
            </a:extLst>
          </p:cNvPr>
          <p:cNvSpPr>
            <a:spLocks noGrp="1"/>
          </p:cNvSpPr>
          <p:nvPr>
            <p:ph type="title"/>
          </p:nvPr>
        </p:nvSpPr>
        <p:spPr/>
        <p:txBody>
          <a:bodyPr/>
          <a:lstStyle/>
          <a:p>
            <a:r>
              <a:rPr lang="he-IL" dirty="0"/>
              <a:t>גודל המדגם:</a:t>
            </a:r>
          </a:p>
        </p:txBody>
      </p:sp>
      <p:sp>
        <p:nvSpPr>
          <p:cNvPr id="3" name="מציין מיקום תוכן 2">
            <a:extLst>
              <a:ext uri="{FF2B5EF4-FFF2-40B4-BE49-F238E27FC236}">
                <a16:creationId xmlns:a16="http://schemas.microsoft.com/office/drawing/2014/main" id="{C723A8C9-B5B1-437B-BF22-47B1AA845E03}"/>
              </a:ext>
            </a:extLst>
          </p:cNvPr>
          <p:cNvSpPr>
            <a:spLocks noGrp="1"/>
          </p:cNvSpPr>
          <p:nvPr>
            <p:ph idx="1"/>
          </p:nvPr>
        </p:nvSpPr>
        <p:spPr>
          <a:xfrm>
            <a:off x="818712" y="2222287"/>
            <a:ext cx="10554574" cy="2633177"/>
          </a:xfrm>
        </p:spPr>
        <p:txBody>
          <a:bodyPr/>
          <a:lstStyle/>
          <a:p>
            <a:pPr marL="0" indent="0">
              <a:buNone/>
            </a:pPr>
            <a:r>
              <a:rPr lang="he-IL" sz="3200" dirty="0"/>
              <a:t>מביצוע </a:t>
            </a:r>
            <a:r>
              <a:rPr lang="en-US" sz="3200" dirty="0"/>
              <a:t>Power analysis</a:t>
            </a:r>
            <a:r>
              <a:rPr lang="he-IL" sz="3200" dirty="0"/>
              <a:t> עם עוצמת מבחן 0.9 גודל אפקט 0.2 ורמת מובהקות 0.05 קיבלנו כי גודל המדגם הנדרש הוא- </a:t>
            </a:r>
            <a:r>
              <a:rPr lang="he-IL" sz="3200" b="1" dirty="0"/>
              <a:t>527</a:t>
            </a:r>
            <a:r>
              <a:rPr lang="he-IL" sz="3200" dirty="0"/>
              <a:t> סטודנטים מכל קבוצה.</a:t>
            </a:r>
          </a:p>
          <a:p>
            <a:pPr marL="0" indent="0">
              <a:buNone/>
            </a:pPr>
            <a:endParaRPr lang="he-IL" dirty="0"/>
          </a:p>
        </p:txBody>
      </p:sp>
      <p:pic>
        <p:nvPicPr>
          <p:cNvPr id="4" name="תמונה 3">
            <a:extLst>
              <a:ext uri="{FF2B5EF4-FFF2-40B4-BE49-F238E27FC236}">
                <a16:creationId xmlns:a16="http://schemas.microsoft.com/office/drawing/2014/main" id="{4281EAA4-2913-4B89-BBAD-F7A681DF1202}"/>
              </a:ext>
            </a:extLst>
          </p:cNvPr>
          <p:cNvPicPr>
            <a:picLocks noChangeAspect="1"/>
          </p:cNvPicPr>
          <p:nvPr/>
        </p:nvPicPr>
        <p:blipFill rotWithShape="1">
          <a:blip r:embed="rId2"/>
          <a:srcRect t="834"/>
          <a:stretch/>
        </p:blipFill>
        <p:spPr>
          <a:xfrm>
            <a:off x="1417320" y="3977640"/>
            <a:ext cx="5285232" cy="2286145"/>
          </a:xfrm>
          <a:prstGeom prst="rect">
            <a:avLst/>
          </a:prstGeom>
        </p:spPr>
      </p:pic>
    </p:spTree>
    <p:extLst>
      <p:ext uri="{BB962C8B-B14F-4D97-AF65-F5344CB8AC3E}">
        <p14:creationId xmlns:p14="http://schemas.microsoft.com/office/powerpoint/2010/main" val="304515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F4C758-F959-436E-9958-3F8A9D57662F}"/>
              </a:ext>
            </a:extLst>
          </p:cNvPr>
          <p:cNvSpPr>
            <a:spLocks noGrp="1"/>
          </p:cNvSpPr>
          <p:nvPr>
            <p:ph type="title"/>
          </p:nvPr>
        </p:nvSpPr>
        <p:spPr/>
        <p:txBody>
          <a:bodyPr/>
          <a:lstStyle/>
          <a:p>
            <a:r>
              <a:rPr lang="he-IL" dirty="0"/>
              <a:t>מבחן </a:t>
            </a:r>
            <a:r>
              <a:rPr lang="en-US" dirty="0"/>
              <a:t>t</a:t>
            </a:r>
            <a:r>
              <a:rPr lang="he-IL" dirty="0"/>
              <a:t> על הדגימות:</a:t>
            </a:r>
          </a:p>
        </p:txBody>
      </p:sp>
      <p:pic>
        <p:nvPicPr>
          <p:cNvPr id="4" name="מציין מיקום תוכן 3">
            <a:extLst>
              <a:ext uri="{FF2B5EF4-FFF2-40B4-BE49-F238E27FC236}">
                <a16:creationId xmlns:a16="http://schemas.microsoft.com/office/drawing/2014/main" id="{317BB180-9959-470E-B4DC-4E9F3A44FE46}"/>
              </a:ext>
            </a:extLst>
          </p:cNvPr>
          <p:cNvPicPr>
            <a:picLocks noGrp="1" noChangeAspect="1"/>
          </p:cNvPicPr>
          <p:nvPr>
            <p:ph idx="1"/>
          </p:nvPr>
        </p:nvPicPr>
        <p:blipFill>
          <a:blip r:embed="rId2"/>
          <a:stretch>
            <a:fillRect/>
          </a:stretch>
        </p:blipFill>
        <p:spPr>
          <a:xfrm>
            <a:off x="996696" y="3688038"/>
            <a:ext cx="6799068" cy="2914798"/>
          </a:xfrm>
          <a:prstGeom prst="rect">
            <a:avLst/>
          </a:prstGeom>
        </p:spPr>
      </p:pic>
      <p:sp>
        <p:nvSpPr>
          <p:cNvPr id="6" name="מציין מיקום תוכן 2">
            <a:extLst>
              <a:ext uri="{FF2B5EF4-FFF2-40B4-BE49-F238E27FC236}">
                <a16:creationId xmlns:a16="http://schemas.microsoft.com/office/drawing/2014/main" id="{D8B41A7D-03F5-4F0F-993E-83FFDCEBEAA1}"/>
              </a:ext>
            </a:extLst>
          </p:cNvPr>
          <p:cNvSpPr txBox="1">
            <a:spLocks/>
          </p:cNvSpPr>
          <p:nvPr/>
        </p:nvSpPr>
        <p:spPr>
          <a:xfrm>
            <a:off x="818712" y="2103415"/>
            <a:ext cx="10554574" cy="263317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he-IL" sz="2800" dirty="0"/>
              <a:t>קיבלנו </a:t>
            </a:r>
            <a:r>
              <a:rPr lang="en-US" sz="2800" dirty="0"/>
              <a:t>p-value</a:t>
            </a:r>
            <a:r>
              <a:rPr lang="he-IL" sz="2800" dirty="0"/>
              <a:t> קטן מ- </a:t>
            </a:r>
            <a:r>
              <a:rPr lang="en-US" sz="2800" dirty="0"/>
              <a:t>2.2e-16</a:t>
            </a:r>
            <a:r>
              <a:rPr lang="he-IL" sz="2800" dirty="0"/>
              <a:t> על כן ניתן לדחות את השערת האפס ולטעון כי סטודנטים שגרים בבית מצליחים יותר מאשר סטודנטים שגרים בדירה שכורה</a:t>
            </a:r>
          </a:p>
          <a:p>
            <a:pPr marL="0" indent="0">
              <a:buFont typeface="Wingdings 2" charset="2"/>
              <a:buNone/>
            </a:pPr>
            <a:endParaRPr lang="he-IL" sz="2800" dirty="0"/>
          </a:p>
        </p:txBody>
      </p:sp>
    </p:spTree>
    <p:extLst>
      <p:ext uri="{BB962C8B-B14F-4D97-AF65-F5344CB8AC3E}">
        <p14:creationId xmlns:p14="http://schemas.microsoft.com/office/powerpoint/2010/main" val="2975704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ראוי לציטוט">
  <a:themeElements>
    <a:clrScheme name="ראוי לציטוט">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ראוי לציטוט">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אוי לציטוט">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מסך רחב</PresentationFormat>
  <Paragraphs>23</Paragraphs>
  <Slides>14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Century Gothic</vt:lpstr>
      <vt:lpstr>Gisha</vt:lpstr>
      <vt:lpstr>Wingdings 2</vt:lpstr>
      <vt:lpstr>ראוי לציטוט</vt:lpstr>
      <vt:lpstr>סדנה בשיטות מחקר</vt:lpstr>
      <vt:lpstr>שאלת המחקר התיאורטית</vt:lpstr>
      <vt:lpstr>שאלת המחקר האופרציונלית</vt:lpstr>
      <vt:lpstr>סוג המערך- מתאמי  הניסוי המוצע- נדגום סטודנטים אשר גרים בבית וסטודנטים שגרים בדירה שכורה, נבדוק את ממוצע הציונים של כל אוכלוסייה ונשווה בין האוכלוסיות שדגמנו.   כלי המדידה- ממוצע הציונים ובדיקת מקום המגורים שלהם.  בחירת המבחן הסטטיסטי- נערוך מבחן t על הפרש האומדים לתוחלת (הממוצעים).</vt:lpstr>
      <vt:lpstr>ארטיפקטים אפשריים</vt:lpstr>
      <vt:lpstr>מהימנות הכלים</vt:lpstr>
      <vt:lpstr>תוקף הכלים</vt:lpstr>
      <vt:lpstr>גודל המדגם:</vt:lpstr>
      <vt:lpstr>מבחן t על הדגימות:</vt:lpstr>
      <vt:lpstr>Shocking!!</vt:lpstr>
      <vt:lpstr>ה-PDF  של האוכלוסיות השונות-</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סדנה בשיטות מחקר</dc:title>
  <dc:creator>זוהר בוחניק</dc:creator>
  <cp:lastModifiedBy>זוהר בוחניק</cp:lastModifiedBy>
  <cp:revision>1</cp:revision>
  <dcterms:created xsi:type="dcterms:W3CDTF">2019-06-13T12:11:27Z</dcterms:created>
  <dcterms:modified xsi:type="dcterms:W3CDTF">2019-06-13T12:11:30Z</dcterms:modified>
</cp:coreProperties>
</file>