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77" autoAdjust="0"/>
    <p:restoredTop sz="94624" autoAdjust="0"/>
  </p:normalViewPr>
  <p:slideViewPr>
    <p:cSldViewPr>
      <p:cViewPr varScale="1">
        <p:scale>
          <a:sx n="70" d="100"/>
          <a:sy n="70" d="100"/>
        </p:scale>
        <p:origin x="-137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685800" y="2130425"/>
            <a:ext cx="7772400" cy="1470025"/>
          </a:xfrm>
        </p:spPr>
        <p:txBody>
          <a:bodyPr/>
          <a:lstStyle/>
          <a:p>
            <a:r>
              <a:rPr lang="he-IL" smtClean="0"/>
              <a:t>לחץ כדי לערוך סגנון כותרת של תבנית בסיס</a:t>
            </a:r>
            <a:endParaRPr lang="en-US"/>
          </a:p>
        </p:txBody>
      </p:sp>
      <p:sp>
        <p:nvSpPr>
          <p:cNvPr id="3" name="כותרת משנה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en-US"/>
          </a:p>
        </p:txBody>
      </p:sp>
      <p:sp>
        <p:nvSpPr>
          <p:cNvPr id="4" name="מציין מיקום של תאריך 3"/>
          <p:cNvSpPr>
            <a:spLocks noGrp="1"/>
          </p:cNvSpPr>
          <p:nvPr>
            <p:ph type="dt" sz="half" idx="10"/>
          </p:nvPr>
        </p:nvSpPr>
        <p:spPr/>
        <p:txBody>
          <a:bodyPr/>
          <a:lstStyle/>
          <a:p>
            <a:fld id="{C6A3D72A-6FA2-4E07-895B-A2E2FA54904B}" type="datetimeFigureOut">
              <a:rPr lang="en-US" smtClean="0"/>
              <a:pPr/>
              <a:t>10/4/2013</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EB425FCB-FA20-4B47-8998-509AE59B2BE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en-US"/>
          </a:p>
        </p:txBody>
      </p:sp>
      <p:sp>
        <p:nvSpPr>
          <p:cNvPr id="3" name="מציין מיקום של טקסט אנכי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מציין מיקום של תאריך 3"/>
          <p:cNvSpPr>
            <a:spLocks noGrp="1"/>
          </p:cNvSpPr>
          <p:nvPr>
            <p:ph type="dt" sz="half" idx="10"/>
          </p:nvPr>
        </p:nvSpPr>
        <p:spPr/>
        <p:txBody>
          <a:bodyPr/>
          <a:lstStyle/>
          <a:p>
            <a:fld id="{C6A3D72A-6FA2-4E07-895B-A2E2FA54904B}" type="datetimeFigureOut">
              <a:rPr lang="en-US" smtClean="0"/>
              <a:pPr/>
              <a:t>10/4/2013</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EB425FCB-FA20-4B47-8998-509AE59B2BE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38"/>
            <a:ext cx="2057400" cy="5851525"/>
          </a:xfrm>
        </p:spPr>
        <p:txBody>
          <a:bodyPr vert="eaVert"/>
          <a:lstStyle/>
          <a:p>
            <a:r>
              <a:rPr lang="he-IL" smtClean="0"/>
              <a:t>לחץ כדי לערוך סגנון כותרת של תבנית בסיס</a:t>
            </a:r>
            <a:endParaRPr lang="en-US"/>
          </a:p>
        </p:txBody>
      </p:sp>
      <p:sp>
        <p:nvSpPr>
          <p:cNvPr id="3" name="מציין מיקום של טקסט אנכי 2"/>
          <p:cNvSpPr>
            <a:spLocks noGrp="1"/>
          </p:cNvSpPr>
          <p:nvPr>
            <p:ph type="body" orient="vert" idx="1"/>
          </p:nvPr>
        </p:nvSpPr>
        <p:spPr>
          <a:xfrm>
            <a:off x="457200" y="274638"/>
            <a:ext cx="6019800" cy="5851525"/>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מציין מיקום של תאריך 3"/>
          <p:cNvSpPr>
            <a:spLocks noGrp="1"/>
          </p:cNvSpPr>
          <p:nvPr>
            <p:ph type="dt" sz="half" idx="10"/>
          </p:nvPr>
        </p:nvSpPr>
        <p:spPr/>
        <p:txBody>
          <a:bodyPr/>
          <a:lstStyle/>
          <a:p>
            <a:fld id="{C6A3D72A-6FA2-4E07-895B-A2E2FA54904B}" type="datetimeFigureOut">
              <a:rPr lang="en-US" smtClean="0"/>
              <a:pPr/>
              <a:t>10/4/2013</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EB425FCB-FA20-4B47-8998-509AE59B2B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en-US"/>
          </a:p>
        </p:txBody>
      </p:sp>
      <p:sp>
        <p:nvSpPr>
          <p:cNvPr id="3" name="מציין מיקום תוכן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מציין מיקום של תאריך 3"/>
          <p:cNvSpPr>
            <a:spLocks noGrp="1"/>
          </p:cNvSpPr>
          <p:nvPr>
            <p:ph type="dt" sz="half" idx="10"/>
          </p:nvPr>
        </p:nvSpPr>
        <p:spPr/>
        <p:txBody>
          <a:bodyPr/>
          <a:lstStyle/>
          <a:p>
            <a:fld id="{C6A3D72A-6FA2-4E07-895B-A2E2FA54904B}" type="datetimeFigureOut">
              <a:rPr lang="en-US" smtClean="0"/>
              <a:pPr/>
              <a:t>10/4/2013</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EB425FCB-FA20-4B47-8998-509AE59B2BE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4406900"/>
            <a:ext cx="7772400" cy="1362075"/>
          </a:xfrm>
        </p:spPr>
        <p:txBody>
          <a:bodyPr anchor="t"/>
          <a:lstStyle>
            <a:lvl1pPr algn="l">
              <a:defRPr sz="4000" b="1" cap="all"/>
            </a:lvl1pPr>
          </a:lstStyle>
          <a:p>
            <a:r>
              <a:rPr lang="he-IL" smtClean="0"/>
              <a:t>לחץ כדי לערוך סגנון כותרת של תבנית בסיס</a:t>
            </a:r>
            <a:endParaRPr lang="en-US"/>
          </a:p>
        </p:txBody>
      </p:sp>
      <p:sp>
        <p:nvSpPr>
          <p:cNvPr id="3" name="מציין מיקום טקסט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C6A3D72A-6FA2-4E07-895B-A2E2FA54904B}" type="datetimeFigureOut">
              <a:rPr lang="en-US" smtClean="0"/>
              <a:pPr/>
              <a:t>10/4/2013</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EB425FCB-FA20-4B47-8998-509AE59B2BE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en-US"/>
          </a:p>
        </p:txBody>
      </p:sp>
      <p:sp>
        <p:nvSpPr>
          <p:cNvPr id="3" name="מציין מיקום תוכן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מציין מיקום תוכן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5" name="מציין מיקום של תאריך 4"/>
          <p:cNvSpPr>
            <a:spLocks noGrp="1"/>
          </p:cNvSpPr>
          <p:nvPr>
            <p:ph type="dt" sz="half" idx="10"/>
          </p:nvPr>
        </p:nvSpPr>
        <p:spPr/>
        <p:txBody>
          <a:bodyPr/>
          <a:lstStyle/>
          <a:p>
            <a:fld id="{C6A3D72A-6FA2-4E07-895B-A2E2FA54904B}" type="datetimeFigureOut">
              <a:rPr lang="en-US" smtClean="0"/>
              <a:pPr/>
              <a:t>10/4/2013</a:t>
            </a:fld>
            <a:endParaRPr lang="en-US"/>
          </a:p>
        </p:txBody>
      </p:sp>
      <p:sp>
        <p:nvSpPr>
          <p:cNvPr id="6" name="מציין מיקום של כותרת תחתונה 5"/>
          <p:cNvSpPr>
            <a:spLocks noGrp="1"/>
          </p:cNvSpPr>
          <p:nvPr>
            <p:ph type="ftr" sz="quarter" idx="11"/>
          </p:nvPr>
        </p:nvSpPr>
        <p:spPr/>
        <p:txBody>
          <a:bodyPr/>
          <a:lstStyle/>
          <a:p>
            <a:endParaRPr lang="en-US"/>
          </a:p>
        </p:txBody>
      </p:sp>
      <p:sp>
        <p:nvSpPr>
          <p:cNvPr id="7" name="מציין מיקום של מספר שקופית 6"/>
          <p:cNvSpPr>
            <a:spLocks noGrp="1"/>
          </p:cNvSpPr>
          <p:nvPr>
            <p:ph type="sldNum" sz="quarter" idx="12"/>
          </p:nvPr>
        </p:nvSpPr>
        <p:spPr/>
        <p:txBody>
          <a:bodyPr/>
          <a:lstStyle/>
          <a:p>
            <a:fld id="{EB425FCB-FA20-4B47-8998-509AE59B2BE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lvl1pPr>
          </a:lstStyle>
          <a:p>
            <a:r>
              <a:rPr lang="he-IL" smtClean="0"/>
              <a:t>לחץ כדי לערוך סגנון כותרת של תבנית בסיס</a:t>
            </a:r>
            <a:endParaRPr lang="en-US"/>
          </a:p>
        </p:txBody>
      </p:sp>
      <p:sp>
        <p:nvSpPr>
          <p:cNvPr id="3" name="מציין מיקום טקסט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מציין מיקום תוכן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5" name="מציין מיקום טקסט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מציין מיקום תוכן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7" name="מציין מיקום של תאריך 6"/>
          <p:cNvSpPr>
            <a:spLocks noGrp="1"/>
          </p:cNvSpPr>
          <p:nvPr>
            <p:ph type="dt" sz="half" idx="10"/>
          </p:nvPr>
        </p:nvSpPr>
        <p:spPr/>
        <p:txBody>
          <a:bodyPr/>
          <a:lstStyle/>
          <a:p>
            <a:fld id="{C6A3D72A-6FA2-4E07-895B-A2E2FA54904B}" type="datetimeFigureOut">
              <a:rPr lang="en-US" smtClean="0"/>
              <a:pPr/>
              <a:t>10/4/2013</a:t>
            </a:fld>
            <a:endParaRPr lang="en-US"/>
          </a:p>
        </p:txBody>
      </p:sp>
      <p:sp>
        <p:nvSpPr>
          <p:cNvPr id="8" name="מציין מיקום של כותרת תחתונה 7"/>
          <p:cNvSpPr>
            <a:spLocks noGrp="1"/>
          </p:cNvSpPr>
          <p:nvPr>
            <p:ph type="ftr" sz="quarter" idx="11"/>
          </p:nvPr>
        </p:nvSpPr>
        <p:spPr/>
        <p:txBody>
          <a:bodyPr/>
          <a:lstStyle/>
          <a:p>
            <a:endParaRPr lang="en-US"/>
          </a:p>
        </p:txBody>
      </p:sp>
      <p:sp>
        <p:nvSpPr>
          <p:cNvPr id="9" name="מציין מיקום של מספר שקופית 8"/>
          <p:cNvSpPr>
            <a:spLocks noGrp="1"/>
          </p:cNvSpPr>
          <p:nvPr>
            <p:ph type="sldNum" sz="quarter" idx="12"/>
          </p:nvPr>
        </p:nvSpPr>
        <p:spPr/>
        <p:txBody>
          <a:bodyPr/>
          <a:lstStyle/>
          <a:p>
            <a:fld id="{EB425FCB-FA20-4B47-8998-509AE59B2BE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en-US"/>
          </a:p>
        </p:txBody>
      </p:sp>
      <p:sp>
        <p:nvSpPr>
          <p:cNvPr id="3" name="מציין מיקום של תאריך 2"/>
          <p:cNvSpPr>
            <a:spLocks noGrp="1"/>
          </p:cNvSpPr>
          <p:nvPr>
            <p:ph type="dt" sz="half" idx="10"/>
          </p:nvPr>
        </p:nvSpPr>
        <p:spPr/>
        <p:txBody>
          <a:bodyPr/>
          <a:lstStyle/>
          <a:p>
            <a:fld id="{C6A3D72A-6FA2-4E07-895B-A2E2FA54904B}" type="datetimeFigureOut">
              <a:rPr lang="en-US" smtClean="0"/>
              <a:pPr/>
              <a:t>10/4/2013</a:t>
            </a:fld>
            <a:endParaRPr lang="en-US"/>
          </a:p>
        </p:txBody>
      </p:sp>
      <p:sp>
        <p:nvSpPr>
          <p:cNvPr id="4" name="מציין מיקום של כותרת תחתונה 3"/>
          <p:cNvSpPr>
            <a:spLocks noGrp="1"/>
          </p:cNvSpPr>
          <p:nvPr>
            <p:ph type="ftr" sz="quarter" idx="11"/>
          </p:nvPr>
        </p:nvSpPr>
        <p:spPr/>
        <p:txBody>
          <a:bodyPr/>
          <a:lstStyle/>
          <a:p>
            <a:endParaRPr lang="en-US"/>
          </a:p>
        </p:txBody>
      </p:sp>
      <p:sp>
        <p:nvSpPr>
          <p:cNvPr id="5" name="מציין מיקום של מספר שקופית 4"/>
          <p:cNvSpPr>
            <a:spLocks noGrp="1"/>
          </p:cNvSpPr>
          <p:nvPr>
            <p:ph type="sldNum" sz="quarter" idx="12"/>
          </p:nvPr>
        </p:nvSpPr>
        <p:spPr/>
        <p:txBody>
          <a:bodyPr/>
          <a:lstStyle/>
          <a:p>
            <a:fld id="{EB425FCB-FA20-4B47-8998-509AE59B2BE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C6A3D72A-6FA2-4E07-895B-A2E2FA54904B}" type="datetimeFigureOut">
              <a:rPr lang="en-US" smtClean="0"/>
              <a:pPr/>
              <a:t>10/4/2013</a:t>
            </a:fld>
            <a:endParaRPr lang="en-US"/>
          </a:p>
        </p:txBody>
      </p:sp>
      <p:sp>
        <p:nvSpPr>
          <p:cNvPr id="3" name="מציין מיקום של כותרת תחתונה 2"/>
          <p:cNvSpPr>
            <a:spLocks noGrp="1"/>
          </p:cNvSpPr>
          <p:nvPr>
            <p:ph type="ftr" sz="quarter" idx="11"/>
          </p:nvPr>
        </p:nvSpPr>
        <p:spPr/>
        <p:txBody>
          <a:bodyPr/>
          <a:lstStyle/>
          <a:p>
            <a:endParaRPr lang="en-US"/>
          </a:p>
        </p:txBody>
      </p:sp>
      <p:sp>
        <p:nvSpPr>
          <p:cNvPr id="4" name="מציין מיקום של מספר שקופית 3"/>
          <p:cNvSpPr>
            <a:spLocks noGrp="1"/>
          </p:cNvSpPr>
          <p:nvPr>
            <p:ph type="sldNum" sz="quarter" idx="12"/>
          </p:nvPr>
        </p:nvSpPr>
        <p:spPr/>
        <p:txBody>
          <a:bodyPr/>
          <a:lstStyle/>
          <a:p>
            <a:fld id="{EB425FCB-FA20-4B47-8998-509AE59B2B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3008313" cy="1162050"/>
          </a:xfrm>
        </p:spPr>
        <p:txBody>
          <a:bodyPr anchor="b"/>
          <a:lstStyle>
            <a:lvl1pPr algn="l">
              <a:defRPr sz="2000" b="1"/>
            </a:lvl1pPr>
          </a:lstStyle>
          <a:p>
            <a:r>
              <a:rPr lang="he-IL" smtClean="0"/>
              <a:t>לחץ כדי לערוך סגנון כותרת של תבנית בסיס</a:t>
            </a:r>
            <a:endParaRPr lang="en-US"/>
          </a:p>
        </p:txBody>
      </p:sp>
      <p:sp>
        <p:nvSpPr>
          <p:cNvPr id="3" name="מציין מיקום תוכן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מציין מיקום טקסט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C6A3D72A-6FA2-4E07-895B-A2E2FA54904B}" type="datetimeFigureOut">
              <a:rPr lang="en-US" smtClean="0"/>
              <a:pPr/>
              <a:t>10/4/2013</a:t>
            </a:fld>
            <a:endParaRPr lang="en-US"/>
          </a:p>
        </p:txBody>
      </p:sp>
      <p:sp>
        <p:nvSpPr>
          <p:cNvPr id="6" name="מציין מיקום של כותרת תחתונה 5"/>
          <p:cNvSpPr>
            <a:spLocks noGrp="1"/>
          </p:cNvSpPr>
          <p:nvPr>
            <p:ph type="ftr" sz="quarter" idx="11"/>
          </p:nvPr>
        </p:nvSpPr>
        <p:spPr/>
        <p:txBody>
          <a:bodyPr/>
          <a:lstStyle/>
          <a:p>
            <a:endParaRPr lang="en-US"/>
          </a:p>
        </p:txBody>
      </p:sp>
      <p:sp>
        <p:nvSpPr>
          <p:cNvPr id="7" name="מציין מיקום של מספר שקופית 6"/>
          <p:cNvSpPr>
            <a:spLocks noGrp="1"/>
          </p:cNvSpPr>
          <p:nvPr>
            <p:ph type="sldNum" sz="quarter" idx="12"/>
          </p:nvPr>
        </p:nvSpPr>
        <p:spPr/>
        <p:txBody>
          <a:bodyPr/>
          <a:lstStyle/>
          <a:p>
            <a:fld id="{EB425FCB-FA20-4B47-8998-509AE59B2BE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800600"/>
            <a:ext cx="5486400" cy="566738"/>
          </a:xfrm>
        </p:spPr>
        <p:txBody>
          <a:bodyPr anchor="b"/>
          <a:lstStyle>
            <a:lvl1pPr algn="l">
              <a:defRPr sz="2000" b="1"/>
            </a:lvl1pPr>
          </a:lstStyle>
          <a:p>
            <a:r>
              <a:rPr lang="he-IL" smtClean="0"/>
              <a:t>לחץ כדי לערוך סגנון כותרת של תבנית בסיס</a:t>
            </a:r>
            <a:endParaRPr lang="en-US"/>
          </a:p>
        </p:txBody>
      </p:sp>
      <p:sp>
        <p:nvSpPr>
          <p:cNvPr id="3" name="מציין מיקום של תמונה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מציין מיקום טקסט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C6A3D72A-6FA2-4E07-895B-A2E2FA54904B}" type="datetimeFigureOut">
              <a:rPr lang="en-US" smtClean="0"/>
              <a:pPr/>
              <a:t>10/4/2013</a:t>
            </a:fld>
            <a:endParaRPr lang="en-US"/>
          </a:p>
        </p:txBody>
      </p:sp>
      <p:sp>
        <p:nvSpPr>
          <p:cNvPr id="6" name="מציין מיקום של כותרת תחתונה 5"/>
          <p:cNvSpPr>
            <a:spLocks noGrp="1"/>
          </p:cNvSpPr>
          <p:nvPr>
            <p:ph type="ftr" sz="quarter" idx="11"/>
          </p:nvPr>
        </p:nvSpPr>
        <p:spPr/>
        <p:txBody>
          <a:bodyPr/>
          <a:lstStyle/>
          <a:p>
            <a:endParaRPr lang="en-US"/>
          </a:p>
        </p:txBody>
      </p:sp>
      <p:sp>
        <p:nvSpPr>
          <p:cNvPr id="7" name="מציין מיקום של מספר שקופית 6"/>
          <p:cNvSpPr>
            <a:spLocks noGrp="1"/>
          </p:cNvSpPr>
          <p:nvPr>
            <p:ph type="sldNum" sz="quarter" idx="12"/>
          </p:nvPr>
        </p:nvSpPr>
        <p:spPr/>
        <p:txBody>
          <a:bodyPr/>
          <a:lstStyle/>
          <a:p>
            <a:fld id="{EB425FCB-FA20-4B47-8998-509AE59B2BE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he-IL" smtClean="0"/>
              <a:t>לחץ כדי לערוך סגנון כותרת של תבנית בסיס</a:t>
            </a:r>
            <a:endParaRPr lang="en-US"/>
          </a:p>
        </p:txBody>
      </p:sp>
      <p:sp>
        <p:nvSpPr>
          <p:cNvPr id="3" name="מציין מיקום טקסט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מציין מיקום של תאריך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A3D72A-6FA2-4E07-895B-A2E2FA54904B}" type="datetimeFigureOut">
              <a:rPr lang="en-US" smtClean="0"/>
              <a:pPr/>
              <a:t>10/4/2013</a:t>
            </a:fld>
            <a:endParaRPr lang="en-US"/>
          </a:p>
        </p:txBody>
      </p:sp>
      <p:sp>
        <p:nvSpPr>
          <p:cNvPr id="5" name="מציין מיקום של כותרת תחתונה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מציין מיקום של מספר שקופית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425FCB-FA20-4B47-8998-509AE59B2BE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r>
              <a:rPr lang="en-US" dirty="0" smtClean="0"/>
              <a:t>Smartphone Webcam</a:t>
            </a:r>
            <a:endParaRPr lang="en-US" dirty="0"/>
          </a:p>
        </p:txBody>
      </p:sp>
      <p:sp>
        <p:nvSpPr>
          <p:cNvPr id="3" name="כותרת משנה 2"/>
          <p:cNvSpPr>
            <a:spLocks noGrp="1"/>
          </p:cNvSpPr>
          <p:nvPr>
            <p:ph type="subTitle" idx="1"/>
          </p:nvPr>
        </p:nvSpPr>
        <p:spPr/>
        <p:txBody>
          <a:bodyPr/>
          <a:lstStyle/>
          <a:p>
            <a:r>
              <a:rPr lang="he-IL" dirty="0" smtClean="0"/>
              <a:t>(</a:t>
            </a:r>
            <a:r>
              <a:rPr lang="he-IL" smtClean="0"/>
              <a:t>להיות </a:t>
            </a:r>
            <a:r>
              <a:rPr lang="he-IL" smtClean="0"/>
              <a:t>רגוע)</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rtl="1"/>
            <a:r>
              <a:rPr lang="he-IL" dirty="0" smtClean="0"/>
              <a:t>מטרה : יצירת ערוץ תקשורתי (וידאו וקול) </a:t>
            </a:r>
            <a:br>
              <a:rPr lang="he-IL" dirty="0" smtClean="0"/>
            </a:br>
            <a:r>
              <a:rPr lang="en-US" dirty="0" smtClean="0"/>
              <a:t> </a:t>
            </a:r>
            <a:r>
              <a:rPr lang="he-IL" dirty="0" smtClean="0"/>
              <a:t>   בלחיצה היישר מכל אזור בבית לסמארט פון</a:t>
            </a:r>
            <a:endParaRPr lang="en-US" dirty="0"/>
          </a:p>
        </p:txBody>
      </p:sp>
      <p:pic>
        <p:nvPicPr>
          <p:cNvPr id="4" name="מציין מיקום תוכן 3" descr="picBaby.JPG"/>
          <p:cNvPicPr>
            <a:picLocks noGrp="1" noChangeAspect="1"/>
          </p:cNvPicPr>
          <p:nvPr>
            <p:ph idx="1"/>
          </p:nvPr>
        </p:nvPicPr>
        <p:blipFill>
          <a:blip r:embed="rId2" cstate="print"/>
          <a:stretch>
            <a:fillRect/>
          </a:stretch>
        </p:blipFill>
        <p:spPr>
          <a:xfrm>
            <a:off x="4495800" y="1600200"/>
            <a:ext cx="4114800" cy="2590800"/>
          </a:xfrm>
          <a:prstGeom prst="rect">
            <a:avLst/>
          </a:prstGeom>
          <a:ln w="88900" cap="sq" cmpd="thickThin">
            <a:solidFill>
              <a:srgbClr val="000000"/>
            </a:solidFill>
            <a:prstDash val="solid"/>
            <a:miter lim="800000"/>
          </a:ln>
          <a:effectLst>
            <a:innerShdw blurRad="76200">
              <a:srgbClr val="000000"/>
            </a:innerShdw>
          </a:effectLst>
        </p:spPr>
      </p:pic>
      <p:pic>
        <p:nvPicPr>
          <p:cNvPr id="6" name="תמונה 5" descr="iphone5-300x300.jpg"/>
          <p:cNvPicPr>
            <a:picLocks noChangeAspect="1"/>
          </p:cNvPicPr>
          <p:nvPr/>
        </p:nvPicPr>
        <p:blipFill>
          <a:blip r:embed="rId3"/>
          <a:stretch>
            <a:fillRect/>
          </a:stretch>
        </p:blipFill>
        <p:spPr>
          <a:xfrm rot="10800000">
            <a:off x="438150" y="4191000"/>
            <a:ext cx="2590800" cy="2571750"/>
          </a:xfrm>
          <a:prstGeom prst="rect">
            <a:avLst/>
          </a:prstGeom>
        </p:spPr>
      </p:pic>
      <p:pic>
        <p:nvPicPr>
          <p:cNvPr id="7" name="תמונה 6" descr="picBaby.JPG"/>
          <p:cNvPicPr>
            <a:picLocks noChangeAspect="1"/>
          </p:cNvPicPr>
          <p:nvPr/>
        </p:nvPicPr>
        <p:blipFill>
          <a:blip r:embed="rId4" cstate="print"/>
          <a:stretch>
            <a:fillRect/>
          </a:stretch>
        </p:blipFill>
        <p:spPr>
          <a:xfrm>
            <a:off x="1219200" y="4648200"/>
            <a:ext cx="1066800" cy="1676400"/>
          </a:xfrm>
          <a:prstGeom prst="rect">
            <a:avLst/>
          </a:prstGeom>
        </p:spPr>
      </p:pic>
      <p:pic>
        <p:nvPicPr>
          <p:cNvPr id="8" name="תמונה 7" descr="chikdren.jpg"/>
          <p:cNvPicPr>
            <a:picLocks noChangeAspect="1"/>
          </p:cNvPicPr>
          <p:nvPr/>
        </p:nvPicPr>
        <p:blipFill>
          <a:blip r:embed="rId5"/>
          <a:stretch>
            <a:fillRect/>
          </a:stretch>
        </p:blipFill>
        <p:spPr>
          <a:xfrm>
            <a:off x="533400" y="1752600"/>
            <a:ext cx="3124200" cy="2093138"/>
          </a:xfrm>
          <a:prstGeom prst="rect">
            <a:avLst/>
          </a:prstGeom>
          <a:ln w="88900" cap="sq" cmpd="thickThin">
            <a:solidFill>
              <a:srgbClr val="000000"/>
            </a:solidFill>
            <a:prstDash val="solid"/>
            <a:miter lim="800000"/>
          </a:ln>
          <a:effectLst>
            <a:innerShdw blurRad="76200">
              <a:srgbClr val="000000"/>
            </a:innerShdw>
          </a:effectLst>
        </p:spPr>
      </p:pic>
      <p:pic>
        <p:nvPicPr>
          <p:cNvPr id="12" name="תמונה 11" descr="chikdren.jpg"/>
          <p:cNvPicPr>
            <a:picLocks noChangeAspect="1"/>
          </p:cNvPicPr>
          <p:nvPr/>
        </p:nvPicPr>
        <p:blipFill>
          <a:blip r:embed="rId6" cstate="print"/>
          <a:stretch>
            <a:fillRect/>
          </a:stretch>
        </p:blipFill>
        <p:spPr>
          <a:xfrm>
            <a:off x="1219200" y="4648200"/>
            <a:ext cx="1066800" cy="1676400"/>
          </a:xfrm>
          <a:prstGeom prst="rect">
            <a:avLst/>
          </a:prstGeom>
        </p:spPr>
      </p:pic>
      <p:pic>
        <p:nvPicPr>
          <p:cNvPr id="14" name="תמונה 13" descr="livinrom.jpg"/>
          <p:cNvPicPr>
            <a:picLocks noChangeAspect="1"/>
          </p:cNvPicPr>
          <p:nvPr/>
        </p:nvPicPr>
        <p:blipFill>
          <a:blip r:embed="rId7"/>
          <a:stretch>
            <a:fillRect/>
          </a:stretch>
        </p:blipFill>
        <p:spPr>
          <a:xfrm>
            <a:off x="3962400" y="4648200"/>
            <a:ext cx="4114799" cy="2018040"/>
          </a:xfrm>
          <a:prstGeom prst="rect">
            <a:avLst/>
          </a:prstGeom>
          <a:ln w="88900" cap="sq" cmpd="thickThin">
            <a:solidFill>
              <a:srgbClr val="000000"/>
            </a:solidFill>
            <a:prstDash val="solid"/>
            <a:miter lim="800000"/>
          </a:ln>
          <a:effectLst>
            <a:innerShdw blurRad="76200">
              <a:srgbClr val="000000"/>
            </a:innerShdw>
          </a:effectLst>
        </p:spPr>
      </p:pic>
      <p:pic>
        <p:nvPicPr>
          <p:cNvPr id="15" name="תמונה 14" descr="livinrom.jpg"/>
          <p:cNvPicPr>
            <a:picLocks noChangeAspect="1"/>
          </p:cNvPicPr>
          <p:nvPr/>
        </p:nvPicPr>
        <p:blipFill>
          <a:blip r:embed="rId7"/>
          <a:stretch>
            <a:fillRect/>
          </a:stretch>
        </p:blipFill>
        <p:spPr>
          <a:xfrm>
            <a:off x="1219201" y="4648200"/>
            <a:ext cx="1066800" cy="1724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25000" y="25000"/>
                                    </p:animScale>
                                  </p:childTnLst>
                                </p:cTn>
                              </p:par>
                              <p:par>
                                <p:cTn id="7" presetID="0" presetClass="path" presetSubtype="0" accel="50000" decel="50000" fill="hold" nodeType="withEffect">
                                  <p:stCondLst>
                                    <p:cond delay="0"/>
                                  </p:stCondLst>
                                  <p:childTnLst>
                                    <p:animMotion origin="layout" path="M -0.00834 0.12037 C -0.15816 -0.03426 -0.30747 -0.18889 -0.39514 -0.14908 C -0.48282 -0.10903 -0.51042 0.27638 -0.53334 0.36064 " pathEditMode="relative" rAng="0" ptsTypes="aaA">
                                      <p:cBhvr>
                                        <p:cTn id="8" dur="2000" fill="hold"/>
                                        <p:tgtEl>
                                          <p:spTgt spid="4"/>
                                        </p:tgtEl>
                                        <p:attrNameLst>
                                          <p:attrName>ppt_x</p:attrName>
                                          <p:attrName>ppt_y</p:attrName>
                                        </p:attrNameLst>
                                      </p:cBhvr>
                                      <p:rCtr x="-26200" y="-3400"/>
                                    </p:animMotion>
                                  </p:childTnLst>
                                </p:cTn>
                              </p:par>
                            </p:childTnLst>
                          </p:cTn>
                        </p:par>
                        <p:par>
                          <p:cTn id="9" fill="hold">
                            <p:stCondLst>
                              <p:cond delay="2000"/>
                            </p:stCondLst>
                            <p:childTnLst>
                              <p:par>
                                <p:cTn id="10" presetID="1" presetClass="entr" presetSubtype="0"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6" presetClass="emph" presetSubtype="0" fill="hold" nodeType="clickEffect">
                                  <p:stCondLst>
                                    <p:cond delay="0"/>
                                  </p:stCondLst>
                                  <p:childTnLst>
                                    <p:animScale>
                                      <p:cBhvr>
                                        <p:cTn id="19" dur="2000" fill="hold"/>
                                        <p:tgtEl>
                                          <p:spTgt spid="8"/>
                                        </p:tgtEl>
                                      </p:cBhvr>
                                      <p:by x="0" y="0"/>
                                    </p:animScale>
                                  </p:childTnLst>
                                </p:cTn>
                              </p:par>
                              <p:par>
                                <p:cTn id="20" presetID="42" presetClass="path" presetSubtype="0" accel="50000" decel="50000" fill="hold" nodeType="withEffect">
                                  <p:stCondLst>
                                    <p:cond delay="0"/>
                                  </p:stCondLst>
                                  <p:childTnLst>
                                    <p:animMotion origin="layout" path="M 0 0  L 0 0.33333  E" pathEditMode="relative" ptsTypes="">
                                      <p:cBhvr>
                                        <p:cTn id="21" dur="2000" fill="hold"/>
                                        <p:tgtEl>
                                          <p:spTgt spid="8"/>
                                        </p:tgtEl>
                                        <p:attrNameLst>
                                          <p:attrName>ppt_x</p:attrName>
                                          <p:attrName>ppt_y</p:attrName>
                                        </p:attrNameLst>
                                      </p:cBhvr>
                                    </p:animMotion>
                                  </p:childTnLst>
                                </p:cTn>
                              </p:par>
                            </p:childTnLst>
                          </p:cTn>
                        </p:par>
                        <p:par>
                          <p:cTn id="22" fill="hold">
                            <p:stCondLst>
                              <p:cond delay="2000"/>
                            </p:stCondLst>
                            <p:childTnLst>
                              <p:par>
                                <p:cTn id="23" presetID="1" presetClass="entr" presetSubtype="0"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6" presetClass="emph" presetSubtype="0" fill="hold" nodeType="clickEffect">
                                  <p:stCondLst>
                                    <p:cond delay="0"/>
                                  </p:stCondLst>
                                  <p:childTnLst>
                                    <p:animScale>
                                      <p:cBhvr>
                                        <p:cTn id="28" dur="2000" fill="hold"/>
                                        <p:tgtEl>
                                          <p:spTgt spid="14"/>
                                        </p:tgtEl>
                                      </p:cBhvr>
                                      <p:by x="0" y="0"/>
                                    </p:animScale>
                                  </p:childTnLst>
                                </p:cTn>
                              </p:par>
                              <p:par>
                                <p:cTn id="29" presetID="0" presetClass="path" presetSubtype="0" accel="50000" decel="50000" fill="hold" nodeType="withEffect">
                                  <p:stCondLst>
                                    <p:cond delay="0"/>
                                  </p:stCondLst>
                                  <p:childTnLst>
                                    <p:animMotion origin="layout" path="M 4.16667E-6 -3.7037E-7 C -0.11163 -0.04861 -0.22344 -0.09722 -0.30139 -0.09699 C -0.37934 -0.09676 -0.43872 -0.01273 -0.46806 0.00208 " pathEditMode="relative" ptsTypes="aaA">
                                      <p:cBhvr>
                                        <p:cTn id="30" dur="2000" fill="hold"/>
                                        <p:tgtEl>
                                          <p:spTgt spid="14"/>
                                        </p:tgtEl>
                                        <p:attrNameLst>
                                          <p:attrName>ppt_x</p:attrName>
                                          <p:attrName>ppt_y</p:attrName>
                                        </p:attrNameLst>
                                      </p:cBhvr>
                                    </p:animMotion>
                                  </p:childTnLst>
                                </p:cTn>
                              </p:par>
                            </p:childTnLst>
                          </p:cTn>
                        </p:par>
                        <p:par>
                          <p:cTn id="31" fill="hold">
                            <p:stCondLst>
                              <p:cond delay="2000"/>
                            </p:stCondLst>
                            <p:childTnLst>
                              <p:par>
                                <p:cTn id="32" presetID="1" presetClass="entr" presetSubtype="0"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r>
              <a:rPr lang="he-IL" dirty="0" smtClean="0"/>
              <a:t>הרעיון מאחורי 	</a:t>
            </a:r>
            <a:br>
              <a:rPr lang="he-IL" dirty="0" smtClean="0"/>
            </a:br>
            <a:endParaRPr lang="en-US" dirty="0"/>
          </a:p>
        </p:txBody>
      </p:sp>
      <p:sp>
        <p:nvSpPr>
          <p:cNvPr id="3" name="מציין מיקום תוכן 2"/>
          <p:cNvSpPr>
            <a:spLocks noGrp="1"/>
          </p:cNvSpPr>
          <p:nvPr>
            <p:ph idx="1"/>
          </p:nvPr>
        </p:nvSpPr>
        <p:spPr>
          <a:xfrm>
            <a:off x="457200" y="1219200"/>
            <a:ext cx="8229600" cy="4906963"/>
          </a:xfrm>
        </p:spPr>
        <p:txBody>
          <a:bodyPr>
            <a:normAutofit fontScale="47500" lnSpcReduction="20000"/>
          </a:bodyPr>
          <a:lstStyle/>
          <a:p>
            <a:pPr algn="r" rtl="1">
              <a:buNone/>
            </a:pPr>
            <a:endParaRPr lang="he-IL" sz="2400" dirty="0" smtClean="0"/>
          </a:p>
          <a:p>
            <a:pPr algn="r" rtl="1">
              <a:buNone/>
            </a:pPr>
            <a:r>
              <a:rPr lang="he-IL" sz="3800" dirty="0" smtClean="0"/>
              <a:t>ראשית הרעיון אינו מנסה להחליף את מערכת מצלמות האבטחה שאנו</a:t>
            </a:r>
          </a:p>
          <a:p>
            <a:pPr algn="r" rtl="1">
              <a:buNone/>
            </a:pPr>
            <a:r>
              <a:rPr lang="he-IL" sz="3800" dirty="0" smtClean="0"/>
              <a:t>עדים להם קיום בארגונים בבתים וברחובות .</a:t>
            </a:r>
          </a:p>
          <a:p>
            <a:pPr algn="r" rtl="1">
              <a:buNone/>
            </a:pPr>
            <a:endParaRPr lang="he-IL" sz="3800" dirty="0" smtClean="0"/>
          </a:p>
          <a:p>
            <a:pPr algn="r" rtl="1">
              <a:buNone/>
            </a:pPr>
            <a:r>
              <a:rPr lang="he-IL" sz="3800" dirty="0" smtClean="0"/>
              <a:t>רעיון זה בא לתת פיתרון זול וקל עבור משתמשי הסמארט פונים השונים  שצריכים ערוץ וידאו ישיר זמני ממקום מסוים בבית ובלי יותר מדי מאמץ והשקעה אפשר להגיד אפילו בלי מאמץ בכלל ובתוך 5 דקות להקים אותו .</a:t>
            </a:r>
          </a:p>
          <a:p>
            <a:pPr algn="r" rtl="1">
              <a:buNone/>
            </a:pPr>
            <a:endParaRPr lang="he-IL" sz="3800" dirty="0" smtClean="0"/>
          </a:p>
          <a:p>
            <a:pPr algn="r" rtl="1">
              <a:buNone/>
            </a:pPr>
            <a:r>
              <a:rPr lang="he-IL" sz="3800" dirty="0" smtClean="0"/>
              <a:t>**ראוי לציין הטרנד היום מצלמות איי פי משוכללות שיש להן את היכולות </a:t>
            </a:r>
          </a:p>
          <a:p>
            <a:pPr algn="r" rtl="1">
              <a:buNone/>
            </a:pPr>
            <a:r>
              <a:rPr lang="he-IL" sz="3800" dirty="0" smtClean="0"/>
              <a:t>   לשדר לכל מכשיר המחובר לנתב הביתי ומשם לסמארט פון בצורה טובה מאוד </a:t>
            </a:r>
          </a:p>
          <a:p>
            <a:pPr algn="r" rtl="1">
              <a:buNone/>
            </a:pPr>
            <a:endParaRPr lang="he-IL" sz="3400" b="1" dirty="0" smtClean="0"/>
          </a:p>
          <a:p>
            <a:pPr algn="r" rtl="1">
              <a:buNone/>
            </a:pPr>
            <a:r>
              <a:rPr lang="he-IL" sz="5100" b="1" dirty="0" smtClean="0"/>
              <a:t>אבל .</a:t>
            </a:r>
            <a:endParaRPr lang="he-IL" sz="4200" b="1" dirty="0" smtClean="0"/>
          </a:p>
          <a:p>
            <a:pPr algn="r" rtl="1">
              <a:buNone/>
            </a:pPr>
            <a:r>
              <a:rPr lang="he-IL" sz="3000" b="1" dirty="0" smtClean="0"/>
              <a:t>  </a:t>
            </a:r>
          </a:p>
          <a:p>
            <a:pPr algn="r" rtl="1">
              <a:buNone/>
            </a:pPr>
            <a:r>
              <a:rPr lang="he-IL" sz="3800" b="1" dirty="0" smtClean="0"/>
              <a:t>זה דורש כבר יותר השקעה זה זמן וכסף ועם כבר כסף טווח המחירים </a:t>
            </a:r>
          </a:p>
          <a:p>
            <a:pPr algn="r" rtl="1">
              <a:buNone/>
            </a:pPr>
            <a:endParaRPr lang="he-IL" sz="3800" b="1" dirty="0" smtClean="0"/>
          </a:p>
          <a:p>
            <a:pPr algn="r" rtl="1">
              <a:buNone/>
            </a:pPr>
            <a:r>
              <a:rPr lang="he-IL" sz="3800" b="1" dirty="0" smtClean="0"/>
              <a:t>נע בין 800-2500 ₪</a:t>
            </a:r>
            <a:r>
              <a:rPr lang="he-IL" sz="3800" b="1" dirty="0" err="1" smtClean="0"/>
              <a:t> , </a:t>
            </a:r>
            <a:r>
              <a:rPr lang="he-IL" sz="3800" b="1" dirty="0" smtClean="0"/>
              <a:t>למצלמה אחת .</a:t>
            </a:r>
          </a:p>
          <a:p>
            <a:pPr algn="r" rtl="1">
              <a:buNone/>
            </a:pPr>
            <a:endParaRPr lang="he-IL" sz="2400" b="1" dirty="0" smtClean="0"/>
          </a:p>
          <a:p>
            <a:pPr algn="r" rtl="1">
              <a:buNone/>
            </a:pPr>
            <a:endParaRPr lang="he-IL" sz="2400" dirty="0" smtClean="0"/>
          </a:p>
          <a:p>
            <a:pPr algn="r" rtl="1">
              <a:buNone/>
            </a:pPr>
            <a:endParaRPr lang="he-IL" sz="2400" dirty="0" smtClean="0"/>
          </a:p>
          <a:p>
            <a:pPr algn="r" rtl="1">
              <a:buNone/>
            </a:pPr>
            <a:r>
              <a:rPr lang="he-IL" sz="2400" dirty="0" smtClean="0"/>
              <a:t>   </a:t>
            </a:r>
          </a:p>
          <a:p>
            <a:pPr algn="r" rtl="1">
              <a:buNone/>
            </a:pP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המשך...</a:t>
            </a:r>
            <a:endParaRPr lang="en-US" dirty="0"/>
          </a:p>
        </p:txBody>
      </p:sp>
      <p:sp>
        <p:nvSpPr>
          <p:cNvPr id="3" name="מציין מיקום תוכן 2"/>
          <p:cNvSpPr>
            <a:spLocks noGrp="1"/>
          </p:cNvSpPr>
          <p:nvPr>
            <p:ph idx="1"/>
          </p:nvPr>
        </p:nvSpPr>
        <p:spPr>
          <a:xfrm>
            <a:off x="457200" y="1600200"/>
            <a:ext cx="8229600" cy="5029200"/>
          </a:xfrm>
        </p:spPr>
        <p:txBody>
          <a:bodyPr>
            <a:normAutofit/>
          </a:bodyPr>
          <a:lstStyle/>
          <a:p>
            <a:pPr algn="r">
              <a:buNone/>
            </a:pPr>
            <a:r>
              <a:rPr lang="he-IL" sz="1800" dirty="0" smtClean="0"/>
              <a:t>הרעיון שלי מתבסס על התרחיש להלן:</a:t>
            </a:r>
          </a:p>
          <a:p>
            <a:pPr algn="r">
              <a:buNone/>
            </a:pPr>
            <a:r>
              <a:rPr lang="he-IL" sz="1800" dirty="0" smtClean="0"/>
              <a:t>אנו אט </a:t>
            </a:r>
            <a:r>
              <a:rPr lang="he-IL" sz="1800" dirty="0" err="1" smtClean="0"/>
              <a:t>אט</a:t>
            </a:r>
            <a:r>
              <a:rPr lang="he-IL" sz="1800" dirty="0" smtClean="0"/>
              <a:t> נכנסים לעידן בו כמעט כל אחד יהיה בעליו של סמארט פון כזה או אחר לכן בהנחה שבבית ממוצע בו חיים משפחה של 5 נפשות יהיו לפחות לשני בני משפחה סמארט פונים . </a:t>
            </a:r>
          </a:p>
          <a:p>
            <a:pPr algn="r">
              <a:buNone/>
            </a:pPr>
            <a:r>
              <a:rPr lang="he-IL" sz="1800" dirty="0" smtClean="0"/>
              <a:t>אנחנו לא צריכים מצלמות האי פי משכוללת בהמון כסף כאשר הסמארט פונים שלנו יכולים להציע לנו את אותה פונקציונאליות של המצלמות ,כאשר בבית שיש בו לכל הפחות 2 סמארט פונים סמארט פון אחד ישדר וסמארט פון אחד יקלוט. </a:t>
            </a:r>
          </a:p>
          <a:p>
            <a:pPr algn="r">
              <a:buNone/>
            </a:pPr>
            <a:r>
              <a:rPr lang="he-IL" sz="1800" dirty="0" smtClean="0"/>
              <a:t>ואם יש יותר סמארט פונים בבית אחד אז 2..3..4..משדרים אחד קולט או 2.. קולטים </a:t>
            </a:r>
          </a:p>
          <a:p>
            <a:pPr algn="r">
              <a:buNone/>
            </a:pPr>
            <a:r>
              <a:rPr lang="he-IL" sz="1800" dirty="0" smtClean="0"/>
              <a:t>או במידה ויש פי סי בעל כרטיס רשת אלחוטי גם יכול להיות אופציה ואז יש פיתרון לבעלי סמארט פון אחד בבית.</a:t>
            </a:r>
          </a:p>
          <a:p>
            <a:pPr algn="r">
              <a:buNone/>
            </a:pPr>
            <a:r>
              <a:rPr lang="he-IL" sz="2000" b="1" dirty="0" smtClean="0"/>
              <a:t>הכול גמיש ובהתאם לצורך ולפי מה שיש בהישג יד.</a:t>
            </a:r>
          </a:p>
          <a:p>
            <a:pPr algn="r">
              <a:buNone/>
            </a:pPr>
            <a:endParaRPr lang="he-IL" sz="1800" dirty="0" smtClean="0"/>
          </a:p>
          <a:p>
            <a:pPr algn="r">
              <a:buNone/>
            </a:pPr>
            <a:r>
              <a:rPr lang="he-IL" sz="1800" b="1" dirty="0" smtClean="0"/>
              <a:t>טוב אז אם שכנעתי אתכם שהרעיון שלי לא בא להחליף אלא להציע אלטרנטיבה מהירה וזולה ובלי הרבה השקעה.</a:t>
            </a:r>
          </a:p>
          <a:p>
            <a:pPr algn="r" rtl="1">
              <a:buNone/>
            </a:pPr>
            <a:endParaRPr lang="he-IL" sz="1800" b="1" dirty="0" smtClean="0"/>
          </a:p>
          <a:p>
            <a:pPr algn="r" rtl="1">
              <a:buNone/>
            </a:pPr>
            <a:r>
              <a:rPr lang="he-IL" sz="1800" b="1" dirty="0" smtClean="0"/>
              <a:t>אז נמשיך..</a:t>
            </a:r>
            <a:endParaRPr lang="en-US" sz="18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תיאור המערכת</a:t>
            </a:r>
            <a:endParaRPr lang="en-US" dirty="0"/>
          </a:p>
        </p:txBody>
      </p:sp>
      <p:sp>
        <p:nvSpPr>
          <p:cNvPr id="3" name="מציין מיקום תוכן 2"/>
          <p:cNvSpPr>
            <a:spLocks noGrp="1"/>
          </p:cNvSpPr>
          <p:nvPr>
            <p:ph idx="1"/>
          </p:nvPr>
        </p:nvSpPr>
        <p:spPr>
          <a:xfrm>
            <a:off x="457200" y="1524000"/>
            <a:ext cx="8229600" cy="4953000"/>
          </a:xfrm>
        </p:spPr>
        <p:txBody>
          <a:bodyPr>
            <a:normAutofit/>
          </a:bodyPr>
          <a:lstStyle/>
          <a:p>
            <a:pPr algn="r">
              <a:buNone/>
            </a:pPr>
            <a:r>
              <a:rPr lang="he-IL" sz="2000" dirty="0" smtClean="0"/>
              <a:t>המערכת תציע שני אפליקציות צד משדר וצד קולט כאשר כל מכשיר שנרצה לשלב במערכת פשוט יצטרך להריץ את אחד מהאפליקציות ולהיות מחובר לרשת הביתית (עבור מחשב עם כרטיס רשת אלחוטי רק צד קולט) .</a:t>
            </a:r>
          </a:p>
          <a:p>
            <a:pPr algn="r">
              <a:buNone/>
            </a:pPr>
            <a:endParaRPr lang="he-IL" sz="2000" dirty="0" smtClean="0"/>
          </a:p>
          <a:p>
            <a:pPr algn="r">
              <a:buNone/>
            </a:pPr>
            <a:r>
              <a:rPr lang="he-IL" sz="2000" dirty="0" smtClean="0"/>
              <a:t>המכשיר המשדר בעת התקנת האפליקציה יהפוך להיות מצלמת אי פי לכל דבר כלומר ניתוק מוחלט מהרשת הסלולארית וכניסה למצב שידור וידאו ואודיו פרופר ללא הפרעות כלשהן כאשר צריך לקחת בחשבון את מיקום המכשיר זווית מקסימאלית עם ויכולת חיבור למטען .  </a:t>
            </a:r>
          </a:p>
          <a:p>
            <a:pPr algn="r">
              <a:buNone/>
            </a:pPr>
            <a:endParaRPr lang="he-IL" sz="2400" dirty="0" smtClean="0"/>
          </a:p>
          <a:p>
            <a:pPr algn="r">
              <a:buNone/>
            </a:pPr>
            <a:r>
              <a:rPr lang="he-IL" sz="2400" dirty="0" smtClean="0"/>
              <a:t> </a:t>
            </a:r>
            <a:r>
              <a:rPr lang="he-IL" dirty="0" smtClean="0"/>
              <a:t> </a:t>
            </a:r>
            <a:endParaRPr lang="en-US" dirty="0"/>
          </a:p>
        </p:txBody>
      </p:sp>
      <p:pic>
        <p:nvPicPr>
          <p:cNvPr id="4" name="תמונה 3" descr="iphone-300x168.jpg"/>
          <p:cNvPicPr>
            <a:picLocks noChangeAspect="1"/>
          </p:cNvPicPr>
          <p:nvPr/>
        </p:nvPicPr>
        <p:blipFill>
          <a:blip r:embed="rId2"/>
          <a:stretch>
            <a:fillRect/>
          </a:stretch>
        </p:blipFill>
        <p:spPr>
          <a:xfrm rot="1672294">
            <a:off x="2680523" y="4433206"/>
            <a:ext cx="3099588" cy="1804969"/>
          </a:xfrm>
          <a:prstGeom prst="rect">
            <a:avLst/>
          </a:prstGeom>
        </p:spPr>
      </p:pic>
      <p:pic>
        <p:nvPicPr>
          <p:cNvPr id="6" name="תמונה 5" descr="radiation_icon.gif"/>
          <p:cNvPicPr>
            <a:picLocks noChangeAspect="1"/>
          </p:cNvPicPr>
          <p:nvPr/>
        </p:nvPicPr>
        <p:blipFill>
          <a:blip r:embed="rId3"/>
          <a:stretch>
            <a:fillRect/>
          </a:stretch>
        </p:blipFill>
        <p:spPr>
          <a:xfrm rot="12183765">
            <a:off x="1779095" y="4163787"/>
            <a:ext cx="861330" cy="1089070"/>
          </a:xfrm>
          <a:prstGeom prst="rect">
            <a:avLst/>
          </a:prstGeom>
        </p:spPr>
      </p:pic>
      <p:pic>
        <p:nvPicPr>
          <p:cNvPr id="7" name="תמונה 6" descr="radiation_icon.gif"/>
          <p:cNvPicPr>
            <a:picLocks noChangeAspect="1"/>
          </p:cNvPicPr>
          <p:nvPr/>
        </p:nvPicPr>
        <p:blipFill>
          <a:blip r:embed="rId3"/>
          <a:stretch>
            <a:fillRect/>
          </a:stretch>
        </p:blipFill>
        <p:spPr>
          <a:xfrm rot="12180112">
            <a:off x="2567201" y="4496439"/>
            <a:ext cx="550188" cy="771178"/>
          </a:xfrm>
          <a:prstGeom prst="rect">
            <a:avLst/>
          </a:prstGeom>
        </p:spPr>
      </p:pic>
      <p:pic>
        <p:nvPicPr>
          <p:cNvPr id="8" name="תמונה 7" descr="baby-in-a-crib-or-cot-dec_4a65fe3747f62-p.gif"/>
          <p:cNvPicPr>
            <a:picLocks noChangeAspect="1"/>
          </p:cNvPicPr>
          <p:nvPr/>
        </p:nvPicPr>
        <p:blipFill>
          <a:blip r:embed="rId4"/>
          <a:stretch>
            <a:fillRect/>
          </a:stretch>
        </p:blipFill>
        <p:spPr>
          <a:xfrm>
            <a:off x="6248400" y="4630782"/>
            <a:ext cx="2362200" cy="2227217"/>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המשך...</a:t>
            </a:r>
            <a:endParaRPr lang="en-US" dirty="0"/>
          </a:p>
        </p:txBody>
      </p:sp>
      <p:sp>
        <p:nvSpPr>
          <p:cNvPr id="3" name="מציין מיקום תוכן 2"/>
          <p:cNvSpPr>
            <a:spLocks noGrp="1"/>
          </p:cNvSpPr>
          <p:nvPr>
            <p:ph idx="1"/>
          </p:nvPr>
        </p:nvSpPr>
        <p:spPr>
          <a:xfrm>
            <a:off x="457200" y="1600200"/>
            <a:ext cx="8229600" cy="4876800"/>
          </a:xfrm>
        </p:spPr>
        <p:txBody>
          <a:bodyPr>
            <a:normAutofit/>
          </a:bodyPr>
          <a:lstStyle/>
          <a:p>
            <a:pPr algn="r" rtl="1">
              <a:buNone/>
            </a:pPr>
            <a:r>
              <a:rPr lang="he-IL" sz="2000" dirty="0" smtClean="0"/>
              <a:t>על המכשיר הקליטה תותקן אפליקציה אשר מטרתה </a:t>
            </a:r>
          </a:p>
          <a:p>
            <a:pPr algn="r" rtl="1">
              <a:buNone/>
            </a:pPr>
            <a:r>
              <a:rPr lang="he-IL" sz="2000" dirty="0" smtClean="0"/>
              <a:t>לקלוט את השידור מכל מכשיר משדר אשר מותקנת עליו אפליקציית שידור מופעלת המחוברת לרשת הביתית .</a:t>
            </a:r>
          </a:p>
          <a:p>
            <a:pPr algn="r" rtl="1">
              <a:buNone/>
            </a:pPr>
            <a:r>
              <a:rPr lang="he-IL" sz="2000" dirty="0" smtClean="0"/>
              <a:t>המשתמש יכול לקפוץ ממכשיר משדר אחד למכשיר משדר שני בלחיצה . </a:t>
            </a:r>
          </a:p>
          <a:p>
            <a:pPr algn="r" rtl="1">
              <a:buNone/>
            </a:pPr>
            <a:r>
              <a:rPr lang="he-IL" sz="2000" dirty="0" smtClean="0"/>
              <a:t>האפליקציה תשתלט על מכשיר השידור על מנת שתוכל לאפשר:</a:t>
            </a:r>
          </a:p>
          <a:p>
            <a:pPr algn="r" rtl="1">
              <a:buNone/>
            </a:pPr>
            <a:r>
              <a:rPr lang="he-IL" sz="2400" dirty="0" smtClean="0"/>
              <a:t> - ניתוק המכשיר המשדר מרחוק</a:t>
            </a:r>
          </a:p>
          <a:p>
            <a:pPr algn="r" rtl="1">
              <a:buNone/>
            </a:pPr>
            <a:r>
              <a:rPr lang="he-IL" sz="2400" dirty="0" smtClean="0"/>
              <a:t> - צילום או הקלטה של השידור ע"י מכשיר המשדר</a:t>
            </a:r>
          </a:p>
          <a:p>
            <a:pPr algn="r" rtl="1">
              <a:buNone/>
            </a:pPr>
            <a:endParaRPr lang="he-IL" sz="2400" dirty="0" smtClean="0"/>
          </a:p>
          <a:p>
            <a:pPr algn="r" rtl="1">
              <a:buNone/>
            </a:pPr>
            <a:r>
              <a:rPr lang="he-IL" sz="2000" dirty="0" smtClean="0"/>
              <a:t>אופציות נוספות :</a:t>
            </a:r>
          </a:p>
          <a:p>
            <a:pPr algn="r" rtl="1">
              <a:buNone/>
            </a:pPr>
            <a:r>
              <a:rPr lang="he-IL" sz="2000" dirty="0" smtClean="0"/>
              <a:t>* המכשיר המשדר ידווח על טמפרטורת החדר למכשיר הקליטה ויתריע בעת חריגה </a:t>
            </a:r>
          </a:p>
          <a:p>
            <a:pPr algn="r" rtl="1">
              <a:buNone/>
            </a:pPr>
            <a:r>
              <a:rPr lang="he-IL" sz="2400" dirty="0" smtClean="0"/>
              <a:t>** </a:t>
            </a:r>
            <a:r>
              <a:rPr lang="he-IL" sz="2000" dirty="0" smtClean="0"/>
              <a:t>המכשיר המשדר יתריע למכשיר הקליטה בעת זיהוי תנועה או קול</a:t>
            </a:r>
          </a:p>
          <a:p>
            <a:pPr algn="r" rtl="1">
              <a:buNone/>
            </a:pPr>
            <a:r>
              <a:rPr lang="he-IL" sz="2000" dirty="0" smtClean="0"/>
              <a:t>     חריג .</a:t>
            </a:r>
            <a:endParaRPr 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1030</TotalTime>
  <Words>451</Words>
  <Application>Microsoft Office PowerPoint</Application>
  <PresentationFormat>‫הצגה על המסך (4:3)</PresentationFormat>
  <Paragraphs>51</Paragraphs>
  <Slides>6</Slides>
  <Notes>0</Notes>
  <HiddenSlides>0</HiddenSlides>
  <MMClips>0</MMClips>
  <ScaleCrop>false</ScaleCrop>
  <HeadingPairs>
    <vt:vector size="4" baseType="variant">
      <vt:variant>
        <vt:lpstr>ערכת נושא</vt:lpstr>
      </vt:variant>
      <vt:variant>
        <vt:i4>1</vt:i4>
      </vt:variant>
      <vt:variant>
        <vt:lpstr>כותרות שקופיות</vt:lpstr>
      </vt:variant>
      <vt:variant>
        <vt:i4>6</vt:i4>
      </vt:variant>
    </vt:vector>
  </HeadingPairs>
  <TitlesOfParts>
    <vt:vector size="7" baseType="lpstr">
      <vt:lpstr>ערכת נושא Office</vt:lpstr>
      <vt:lpstr>Smartphone Webcam</vt:lpstr>
      <vt:lpstr>מטרה : יצירת ערוץ תקשורתי (וידאו וקול)      בלחיצה היישר מכל אזור בבית לסמארט פון</vt:lpstr>
      <vt:lpstr>הרעיון מאחורי   </vt:lpstr>
      <vt:lpstr>המשך...</vt:lpstr>
      <vt:lpstr>תיאור המערכת</vt:lpstr>
      <vt:lpstr>המשך...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מערכת תינוק חכם</dc:title>
  <dc:creator>Zohar</dc:creator>
  <cp:lastModifiedBy>Zohar</cp:lastModifiedBy>
  <cp:revision>7</cp:revision>
  <dcterms:created xsi:type="dcterms:W3CDTF">2012-06-18T20:45:22Z</dcterms:created>
  <dcterms:modified xsi:type="dcterms:W3CDTF">2013-10-04T19:44:53Z</dcterms:modified>
</cp:coreProperties>
</file>