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65" r:id="rId6"/>
    <p:sldId id="266" r:id="rId7"/>
    <p:sldId id="268" r:id="rId8"/>
    <p:sldId id="267" r:id="rId9"/>
    <p:sldId id="269" r:id="rId10"/>
    <p:sldId id="270" r:id="rId11"/>
    <p:sldId id="278" r:id="rId12"/>
    <p:sldId id="276" r:id="rId13"/>
    <p:sldId id="277" r:id="rId14"/>
    <p:sldId id="275" r:id="rId15"/>
    <p:sldId id="271" r:id="rId16"/>
    <p:sldId id="272" r:id="rId17"/>
    <p:sldId id="264" r:id="rId18"/>
    <p:sldId id="25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by: </a:t>
            </a:r>
            <a:r>
              <a:rPr lang="en-US" dirty="0" err="1"/>
              <a:t>Zoher</a:t>
            </a:r>
            <a:r>
              <a:rPr lang="en-US" dirty="0"/>
              <a:t> </a:t>
            </a:r>
            <a:r>
              <a:rPr lang="en-US" dirty="0" err="1"/>
              <a:t>Behrainwala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PLAYER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FCE2E-032D-4E24-89E4-14D615F2A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1197405"/>
            <a:ext cx="4123035" cy="2599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F7E80-E9AF-4000-ABA5-017D07EA7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65" y="1197404"/>
            <a:ext cx="4557127" cy="2595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8F8AEF-815B-44A8-B6D2-1B0B94AC05D4}"/>
              </a:ext>
            </a:extLst>
          </p:cNvPr>
          <p:cNvSpPr txBox="1"/>
          <p:nvPr/>
        </p:nvSpPr>
        <p:spPr>
          <a:xfrm>
            <a:off x="296260" y="3946095"/>
            <a:ext cx="83987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Observation</a:t>
            </a:r>
            <a:r>
              <a:rPr lang="en-US" sz="10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S </a:t>
            </a:r>
            <a:r>
              <a:rPr lang="en-US" sz="1000" b="0" i="0" dirty="0" err="1">
                <a:solidFill>
                  <a:srgbClr val="000000"/>
                </a:solidFill>
                <a:effectLst/>
              </a:rPr>
              <a:t>Dhavan</a:t>
            </a:r>
            <a:r>
              <a:rPr lang="en-US" sz="1000" b="0" i="0" dirty="0">
                <a:solidFill>
                  <a:srgbClr val="000000"/>
                </a:solidFill>
                <a:effectLst/>
              </a:rPr>
              <a:t> hit the highest number if 4s in IPL.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CH </a:t>
            </a:r>
            <a:r>
              <a:rPr lang="en-US" sz="1000" b="0" i="0" dirty="0" err="1">
                <a:solidFill>
                  <a:srgbClr val="000000"/>
                </a:solidFill>
                <a:effectLst/>
              </a:rPr>
              <a:t>Gyle</a:t>
            </a:r>
            <a:r>
              <a:rPr lang="en-US" sz="1000" b="0" i="0" dirty="0">
                <a:solidFill>
                  <a:srgbClr val="000000"/>
                </a:solidFill>
                <a:effectLst/>
              </a:rPr>
              <a:t> hit the highest number of 6s in IPL.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DA Warner, V Kohli, SK Raina, RG Sharma, RV </a:t>
            </a:r>
            <a:r>
              <a:rPr lang="en-US" sz="1000" b="0" i="0" dirty="0" err="1">
                <a:solidFill>
                  <a:srgbClr val="000000"/>
                </a:solidFill>
                <a:effectLst/>
              </a:rPr>
              <a:t>Utthappa</a:t>
            </a:r>
            <a:r>
              <a:rPr lang="en-US" sz="1000" b="0" i="0" dirty="0">
                <a:solidFill>
                  <a:srgbClr val="000000"/>
                </a:solidFill>
                <a:effectLst/>
              </a:rPr>
              <a:t>, AB De Villiers and CH Gayle can be said a power hitter batsman as they appear in top 10 list of both the number of 4s and 6s.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12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PLAYER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F8AEF-815B-44A8-B6D2-1B0B94AC05D4}"/>
              </a:ext>
            </a:extLst>
          </p:cNvPr>
          <p:cNvSpPr txBox="1"/>
          <p:nvPr/>
        </p:nvSpPr>
        <p:spPr>
          <a:xfrm>
            <a:off x="296260" y="3946095"/>
            <a:ext cx="83987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Observation</a:t>
            </a:r>
            <a:r>
              <a:rPr lang="en-US" sz="1000" dirty="0"/>
              <a:t>:</a:t>
            </a:r>
          </a:p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</a:rPr>
              <a:t>S </a:t>
            </a:r>
            <a:r>
              <a:rPr lang="en-US" sz="1000" b="0" i="0" dirty="0" err="1">
                <a:solidFill>
                  <a:srgbClr val="000000"/>
                </a:solidFill>
                <a:effectLst/>
              </a:rPr>
              <a:t>Dhavan</a:t>
            </a:r>
            <a:r>
              <a:rPr lang="en-US" sz="1000" b="0" i="0" dirty="0">
                <a:solidFill>
                  <a:srgbClr val="000000"/>
                </a:solidFill>
                <a:effectLst/>
              </a:rPr>
              <a:t> enjoys while batting first as he is the leading scorer when bat first.</a:t>
            </a:r>
          </a:p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</a:rPr>
              <a:t>V Kohli enjoys more while chasing the target score as he is the leading scorer when bat second.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36021-4462-4405-BF43-A926C5BF3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1288792"/>
            <a:ext cx="4299117" cy="2368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E48C3C-DDBD-4E6A-85EA-0B067E87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378" y="1309328"/>
            <a:ext cx="4102400" cy="23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2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PLAYER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197404"/>
            <a:ext cx="8551481" cy="351221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58B56-EE49-4707-8C2B-837DFBF74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1197405"/>
            <a:ext cx="5423792" cy="2901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E6729B-DA33-41D8-A6DF-777996A9E48D}"/>
              </a:ext>
            </a:extLst>
          </p:cNvPr>
          <p:cNvSpPr txBox="1"/>
          <p:nvPr/>
        </p:nvSpPr>
        <p:spPr>
          <a:xfrm>
            <a:off x="296260" y="4098800"/>
            <a:ext cx="5650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Observation</a:t>
            </a:r>
            <a:r>
              <a:rPr lang="en-US" sz="1000" dirty="0"/>
              <a:t>:</a:t>
            </a:r>
          </a:p>
          <a:p>
            <a:r>
              <a:rPr lang="en-US" sz="1000" dirty="0"/>
              <a:t>SL Malinga is the most successful wicket taking bowler followed by DJ Bravo and A Mishra.</a:t>
            </a:r>
          </a:p>
        </p:txBody>
      </p:sp>
    </p:spTree>
    <p:extLst>
      <p:ext uri="{BB962C8B-B14F-4D97-AF65-F5344CB8AC3E}">
        <p14:creationId xmlns:p14="http://schemas.microsoft.com/office/powerpoint/2010/main" val="339208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8246070" cy="351221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C8B1C-C369-4158-943D-E8EED9DEC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4" y="1197405"/>
            <a:ext cx="6260905" cy="3027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02AE91-A0D4-452E-975C-73B8AB165703}"/>
              </a:ext>
            </a:extLst>
          </p:cNvPr>
          <p:cNvSpPr txBox="1"/>
          <p:nvPr/>
        </p:nvSpPr>
        <p:spPr>
          <a:xfrm>
            <a:off x="296260" y="4093667"/>
            <a:ext cx="5650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Observation</a:t>
            </a:r>
            <a:r>
              <a:rPr lang="en-US" sz="1000" dirty="0"/>
              <a:t>:</a:t>
            </a:r>
          </a:p>
          <a:p>
            <a:r>
              <a:rPr lang="en-US" sz="1000" dirty="0"/>
              <a:t>Mumbai host the most number of matches followed by Bengaluru and Kolkata.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087042-E8A2-4149-B767-16996ED8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765" y="1197405"/>
            <a:ext cx="1652155" cy="37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8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TOSS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8B505-3CDA-4ECC-8CF3-7B4730FF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50" y="1197405"/>
            <a:ext cx="5182820" cy="2859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23D55-D2D5-46F0-B633-E92BD1C7A922}"/>
              </a:ext>
            </a:extLst>
          </p:cNvPr>
          <p:cNvSpPr txBox="1"/>
          <p:nvPr/>
        </p:nvSpPr>
        <p:spPr>
          <a:xfrm>
            <a:off x="296260" y="4056892"/>
            <a:ext cx="5650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Observation</a:t>
            </a:r>
            <a:r>
              <a:rPr lang="en-US" sz="1000" dirty="0"/>
              <a:t>:</a:t>
            </a:r>
          </a:p>
          <a:p>
            <a:r>
              <a:rPr lang="en-US" sz="1000" dirty="0"/>
              <a:t>MI won the most number of toss followed by SRH and DC.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8DC200-D8F3-4CDF-8380-E0A0942D3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40" y="1350110"/>
            <a:ext cx="12287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9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TOSS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B7604-E7B1-4E54-BA0D-C271E1AC4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1247054"/>
            <a:ext cx="6259049" cy="3410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817824-2825-4830-A279-E3E0F9D3650B}"/>
              </a:ext>
            </a:extLst>
          </p:cNvPr>
          <p:cNvSpPr txBox="1"/>
          <p:nvPr/>
        </p:nvSpPr>
        <p:spPr>
          <a:xfrm>
            <a:off x="296260" y="4556915"/>
            <a:ext cx="5650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Observation</a:t>
            </a:r>
            <a:r>
              <a:rPr lang="en-US" sz="1000" dirty="0"/>
              <a:t>:</a:t>
            </a:r>
          </a:p>
          <a:p>
            <a:r>
              <a:rPr lang="en-US" sz="1000" b="0" i="0" dirty="0">
                <a:solidFill>
                  <a:srgbClr val="000000"/>
                </a:solidFill>
                <a:effectLst/>
              </a:rPr>
              <a:t>Most of the team decided to field first after winning the toss. Only CSK bat first maximum time after winning the toss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0216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TOSS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697A4-81D5-43A2-B80E-5511AB0CF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1262500"/>
            <a:ext cx="3251160" cy="3182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CBC9BF-E83D-4729-AA91-5AB8478AFEB5}"/>
              </a:ext>
            </a:extLst>
          </p:cNvPr>
          <p:cNvSpPr txBox="1"/>
          <p:nvPr/>
        </p:nvSpPr>
        <p:spPr>
          <a:xfrm>
            <a:off x="296260" y="4445070"/>
            <a:ext cx="5650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Observation</a:t>
            </a:r>
            <a:r>
              <a:rPr lang="en-US" sz="1000" dirty="0"/>
              <a:t>:</a:t>
            </a:r>
          </a:p>
          <a:p>
            <a:r>
              <a:rPr lang="en-US" sz="1000" b="0" i="0" dirty="0">
                <a:solidFill>
                  <a:srgbClr val="000000"/>
                </a:solidFill>
                <a:effectLst/>
              </a:rPr>
              <a:t>Winning the toss has slightly edge of winning the match but it is not a huge impact on the winning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5225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sz="1000" b="1" i="0" dirty="0">
                <a:solidFill>
                  <a:srgbClr val="000000"/>
                </a:solidFill>
                <a:effectLst/>
              </a:rPr>
              <a:t>From the given data set the below observation can be drawn:</a:t>
            </a:r>
          </a:p>
          <a:p>
            <a:pPr marL="0" indent="0" algn="l">
              <a:buNone/>
            </a:pPr>
            <a:endParaRPr lang="en-US" sz="1000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There are total 816 Matches played between 2008 and 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MI won match by maximum run margin. MI won by 146 runs against DC in 2017 still holds a record.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In season 2013 maximum number of matches played. The total number of matches played in 2013 is 76 followed by season 2012 (74) and 2011 (73).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MI won the maximum number of matches (120) followed by CSK (106) and KKR (99). We can say that MI is the most successful team in the IPL history.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MI has highest winning percentage.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KXP is the most successful team if played in Eliminator.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MI is the most successful team in terms of season. It has 5 successful season where they won maximum number of matches in 2010, 2013, 2017, 2019 and 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AB De Villiers has won the maximum number of player of the match title. He won 23 player of the match in IPL.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S Dhawan hit the highest number if 4s in IPL.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CH Gayle hit the highest number of 6s in IPL.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L Malinga is the leading wicket taker in IPL.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S Dhawan enjoys while batting first as he is the leading scorer when bat first.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V Kohli enjoys while chasing the target score as he is the leading scorer when bat second.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Mumbai host the maximum number of IPL matches. It host 101 matches in IPL.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MI is the most successful in winning the toss. MI won the toss 106 times highest by any team.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Most of the team decided to field first after winning the toss. Only CSK bat first maximum time after winning the toss.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Winning the toss has slightly edge of winning the match but it is not a huge impact on the winning the matches.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1488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2021860"/>
            <a:ext cx="6260905" cy="572644"/>
          </a:xfrm>
        </p:spPr>
        <p:txBody>
          <a:bodyPr>
            <a:no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09"/>
            <a:ext cx="8246070" cy="32068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Indian Premier League (IPL) is a professional Twenty20 cricket league, contested by 8 teams based out of couple of Indian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league was founded by the Board of Control for Cricket in India (BCCI) in 2007.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It is usually held between March and May of every year and has an exclusive window in the ICC Future Tours Programme.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IPL is the most-attended cricket league in the world and in 2014 was ranked sixth by average attendance among all sports leagues.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brand value of the IPL in 2019 was ₹47,500 crore (US Dollar 6.3 billion), according to Duff &amp; Phelps. According to BCCI, the 2015 IPL season contributed ₹1,150 crore (US Dollar 150 million) to the GDP of the Indian economy.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419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551480" cy="610820"/>
          </a:xfrm>
        </p:spPr>
        <p:txBody>
          <a:bodyPr>
            <a:noAutofit/>
          </a:bodyPr>
          <a:lstStyle/>
          <a:p>
            <a:r>
              <a:rPr lang="en-IN" i="0" dirty="0">
                <a:effectLst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00000"/>
                </a:solidFill>
                <a:effectLst/>
              </a:rPr>
              <a:t>The Indian Premier League is the most-watched sports league in India.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>
                <a:solidFill>
                  <a:srgbClr val="000000"/>
                </a:solidFill>
                <a:effectLst/>
              </a:rPr>
              <a:t>To enhance </a:t>
            </a:r>
            <a:r>
              <a:rPr lang="en-US" sz="2100" b="0" i="0" dirty="0">
                <a:solidFill>
                  <a:srgbClr val="000000"/>
                </a:solidFill>
                <a:effectLst/>
              </a:rPr>
              <a:t>the capabilities of players, company may need concrete and precise analysis over the past plays.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00000"/>
                </a:solidFill>
                <a:effectLst/>
              </a:rPr>
              <a:t>The IPL is the top level of the Indian cricket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00000"/>
                </a:solidFill>
                <a:effectLst/>
              </a:rPr>
              <a:t>It is contested by 8 teams.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00000"/>
                </a:solidFill>
                <a:effectLst/>
              </a:rPr>
              <a:t>The IPL is played in the month of April and May.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00000"/>
                </a:solidFill>
                <a:effectLst/>
              </a:rPr>
              <a:t>Find out importance of toss in each match.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00000"/>
                </a:solidFill>
                <a:effectLst/>
              </a:rPr>
              <a:t>Find the team performance across all years.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00000"/>
                </a:solidFill>
                <a:effectLst/>
              </a:rPr>
              <a:t>Find the player performance in IPL.</a:t>
            </a:r>
            <a:endParaRPr lang="en-US" sz="2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6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E15D6-284D-44CE-A6DA-B4CB1225D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79" y="1319384"/>
            <a:ext cx="6012249" cy="384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9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551480" cy="610820"/>
          </a:xfrm>
        </p:spPr>
        <p:txBody>
          <a:bodyPr>
            <a:noAutofit/>
          </a:bodyPr>
          <a:lstStyle/>
          <a:p>
            <a:r>
              <a:rPr lang="en-US" dirty="0"/>
              <a:t>MATCH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39F01-A899-4120-BCF3-880ED374B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57" y="1197404"/>
            <a:ext cx="7315843" cy="28103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915B53-1AEB-4646-9805-C64D60C3CCD1}"/>
              </a:ext>
            </a:extLst>
          </p:cNvPr>
          <p:cNvSpPr txBox="1"/>
          <p:nvPr/>
        </p:nvSpPr>
        <p:spPr>
          <a:xfrm>
            <a:off x="907080" y="4156805"/>
            <a:ext cx="6413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000000"/>
                </a:solidFill>
                <a:effectLst/>
              </a:rPr>
              <a:t>Observation</a:t>
            </a:r>
            <a:r>
              <a:rPr lang="en-US" sz="1000" b="0" i="0" dirty="0">
                <a:solidFill>
                  <a:srgbClr val="000000"/>
                </a:solidFill>
                <a:effectLst/>
              </a:rPr>
              <a:t>: In season 2013 maximum number of matches played. The total number of matches played in 2013 is 76 followed by season 2012 (74) and 2011 (73).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53506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D27F2C-55D0-46B0-AD6B-47E7E0E9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13493"/>
            <a:ext cx="4877410" cy="26208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BFA865-72F1-4562-8300-BD15AEE26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20" y="1197405"/>
            <a:ext cx="3815501" cy="34656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7DE2B9-311E-4F51-812E-5B62279199C0}"/>
              </a:ext>
            </a:extLst>
          </p:cNvPr>
          <p:cNvSpPr txBox="1"/>
          <p:nvPr/>
        </p:nvSpPr>
        <p:spPr>
          <a:xfrm>
            <a:off x="296260" y="3854573"/>
            <a:ext cx="56097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000000"/>
                </a:solidFill>
                <a:effectLst/>
              </a:rPr>
              <a:t>Observation</a:t>
            </a:r>
            <a:r>
              <a:rPr lang="en-US" sz="1000" b="0" i="0" dirty="0">
                <a:solidFill>
                  <a:srgbClr val="000000"/>
                </a:solidFill>
                <a:effectLst/>
              </a:rPr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MI won the maximum number of matches (120) followed by CSK (106) and KKR (99). We can say that MI is the most successful team in the IPL history.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</a:rPr>
              <a:t>MI has the highest winning percentage followed by CSK and KKR.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</a:rPr>
              <a:t>From 8 major IPL team, RR has the least number of wining matches.</a:t>
            </a:r>
            <a:endParaRPr lang="en-IN" sz="1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97A240-F1D4-4271-9D98-B6472E3BE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091"/>
            <a:ext cx="4877410" cy="26208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CF3C41-7B17-4958-A17C-2409EC447A62}"/>
              </a:ext>
            </a:extLst>
          </p:cNvPr>
          <p:cNvSpPr txBox="1"/>
          <p:nvPr/>
        </p:nvSpPr>
        <p:spPr>
          <a:xfrm>
            <a:off x="296259" y="3851171"/>
            <a:ext cx="56097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000000"/>
                </a:solidFill>
                <a:effectLst/>
              </a:rPr>
              <a:t>Observation</a:t>
            </a:r>
            <a:r>
              <a:rPr lang="en-US" sz="1000" b="0" i="0" dirty="0">
                <a:solidFill>
                  <a:srgbClr val="000000"/>
                </a:solidFill>
                <a:effectLst/>
              </a:rPr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MI won the maximum number of matches (120) followed by CSK (106) and KKR (99). We can say that MI is the most successful team in the IPL history.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</a:rPr>
              <a:t>MI has the highest winning percentage followed by CSK and KKR.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</a:rPr>
              <a:t>From 8 major IPL team, RR has the least number of wining matches.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58310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1961F-EC50-41AE-A08E-EB628FC88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6" y="1197406"/>
            <a:ext cx="6413610" cy="2987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611BB8-7DCD-4E20-8972-75E0BA68A917}"/>
              </a:ext>
            </a:extLst>
          </p:cNvPr>
          <p:cNvSpPr txBox="1"/>
          <p:nvPr/>
        </p:nvSpPr>
        <p:spPr>
          <a:xfrm>
            <a:off x="601670" y="4110327"/>
            <a:ext cx="58027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000000"/>
                </a:solidFill>
                <a:effectLst/>
              </a:rPr>
              <a:t>Observation</a:t>
            </a:r>
            <a:r>
              <a:rPr lang="en-US" sz="1000" b="0" i="0" dirty="0">
                <a:solidFill>
                  <a:srgbClr val="000000"/>
                </a:solidFill>
                <a:effectLst/>
              </a:rPr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</a:rPr>
              <a:t>KXP has the best record of winning in Eliminator matches. </a:t>
            </a:r>
            <a:endParaRPr lang="en-US" sz="100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</a:rPr>
              <a:t>SRH and KKR won just one match in Eliminator. (Eliminator are the knockout matches played before Final)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76346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TEAM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E07F5-2B10-4DE4-B202-39AD45B74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59" y="1197404"/>
            <a:ext cx="6871725" cy="24907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C012D8-3631-4D77-8D3D-E11C3938390D}"/>
              </a:ext>
            </a:extLst>
          </p:cNvPr>
          <p:cNvSpPr txBox="1"/>
          <p:nvPr/>
        </p:nvSpPr>
        <p:spPr>
          <a:xfrm>
            <a:off x="296259" y="3946096"/>
            <a:ext cx="6719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Observation</a:t>
            </a:r>
            <a:r>
              <a:rPr lang="en-US" sz="10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2013 was the best year for MI. MI won 13 matches in that season.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2009 was the worst year for MI registered only 5 wins.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5697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PLAYER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DE24D-EAF0-4674-838C-5016272E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7" y="1123783"/>
            <a:ext cx="5802790" cy="3108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B98717-D3F3-4CDD-8AE2-4E783CA6E43D}"/>
              </a:ext>
            </a:extLst>
          </p:cNvPr>
          <p:cNvSpPr txBox="1"/>
          <p:nvPr/>
        </p:nvSpPr>
        <p:spPr>
          <a:xfrm rot="10800000" flipV="1">
            <a:off x="255747" y="4229239"/>
            <a:ext cx="6260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000000"/>
                </a:solidFill>
                <a:effectLst/>
                <a:latin typeface="Helvetica Neue"/>
              </a:rPr>
              <a:t>Observation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</a:p>
          <a:p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AB De Villiers is the most successful player in IPL for winning player of the match award 23 times followed by CH Gayle and RG Sharma.</a:t>
            </a:r>
            <a:endParaRPr lang="en-IN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6CD90-7AC9-4642-A07B-05A72F22F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6" y="1350110"/>
            <a:ext cx="20002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5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1062</Words>
  <Application>Microsoft Office PowerPoint</Application>
  <PresentationFormat>On-screen Show (16:9)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Helvetica Neue</vt:lpstr>
      <vt:lpstr>Office Theme</vt:lpstr>
      <vt:lpstr>IPL ANALYSIS</vt:lpstr>
      <vt:lpstr>INTRODUCTION</vt:lpstr>
      <vt:lpstr>PROBLEM STATEMENT</vt:lpstr>
      <vt:lpstr>DATASET DETAILS</vt:lpstr>
      <vt:lpstr>MATCH ANALYSIS</vt:lpstr>
      <vt:lpstr>TEAM ANALYSIS</vt:lpstr>
      <vt:lpstr>TEAM ANALYSIS</vt:lpstr>
      <vt:lpstr>TEAM ANALYSIS</vt:lpstr>
      <vt:lpstr>PLAYER ANALYSIS</vt:lpstr>
      <vt:lpstr>PLAYER ANALYSIS</vt:lpstr>
      <vt:lpstr>PLAYER ANALYSIS</vt:lpstr>
      <vt:lpstr>PLAYER ANALYSIS</vt:lpstr>
      <vt:lpstr>CITY ANALYSIS</vt:lpstr>
      <vt:lpstr>TOSS ANALYSIS</vt:lpstr>
      <vt:lpstr>TOSS ANALYSIS</vt:lpstr>
      <vt:lpstr>TOSS ANALYSIS</vt:lpstr>
      <vt:lpstr>OBSERVATION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Z B</cp:lastModifiedBy>
  <cp:revision>145</cp:revision>
  <dcterms:created xsi:type="dcterms:W3CDTF">2013-08-21T19:17:07Z</dcterms:created>
  <dcterms:modified xsi:type="dcterms:W3CDTF">2021-12-01T09:44:25Z</dcterms:modified>
</cp:coreProperties>
</file>