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311" r:id="rId2"/>
  </p:sldMasterIdLst>
  <p:notesMasterIdLst>
    <p:notesMasterId r:id="rId13"/>
  </p:notesMasterIdLst>
  <p:handoutMasterIdLst>
    <p:handoutMasterId r:id="rId14"/>
  </p:handoutMasterIdLst>
  <p:sldIdLst>
    <p:sldId id="258" r:id="rId3"/>
    <p:sldId id="276" r:id="rId4"/>
    <p:sldId id="268" r:id="rId5"/>
    <p:sldId id="294" r:id="rId6"/>
    <p:sldId id="296" r:id="rId7"/>
    <p:sldId id="295" r:id="rId8"/>
    <p:sldId id="298" r:id="rId9"/>
    <p:sldId id="281" r:id="rId10"/>
    <p:sldId id="278" r:id="rId11"/>
    <p:sldId id="273"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E46C0A"/>
    <a:srgbClr val="0075B0"/>
    <a:srgbClr val="00547E"/>
    <a:srgbClr val="0093DD"/>
    <a:srgbClr val="69CAFB"/>
    <a:srgbClr val="44BDFA"/>
    <a:srgbClr val="008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0122" autoAdjust="0"/>
  </p:normalViewPr>
  <p:slideViewPr>
    <p:cSldViewPr snapToGrid="0" showGuides="1">
      <p:cViewPr varScale="1">
        <p:scale>
          <a:sx n="66" d="100"/>
          <a:sy n="66" d="100"/>
        </p:scale>
        <p:origin x="-642" y="-102"/>
      </p:cViewPr>
      <p:guideLst>
        <p:guide orient="horz" pos="1419"/>
        <p:guide orient="horz" pos="4164"/>
        <p:guide orient="horz" pos="1171"/>
        <p:guide orient="horz" pos="3505"/>
        <p:guide orient="horz" pos="1685"/>
        <p:guide pos="2880"/>
        <p:guide pos="5616"/>
        <p:guide pos="144"/>
        <p:guide/>
        <p:guide pos="1104"/>
        <p:guide pos="1591"/>
        <p:guide pos="3024"/>
        <p:guide pos="14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3DB0290-AD4D-4875-AE36-9B95EED37B23}" type="datetimeFigureOut">
              <a:rPr lang="en-US"/>
              <a:pPr>
                <a:defRPr/>
              </a:pPr>
              <a:t>12/8/2016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392957E-9FAD-400F-965F-6B63005E971A}" type="slidenum">
              <a:rPr lang="en-US"/>
              <a:pPr>
                <a:defRPr/>
              </a:pPr>
              <a:t>‹#›</a:t>
            </a:fld>
            <a:endParaRPr lang="en-US"/>
          </a:p>
        </p:txBody>
      </p:sp>
    </p:spTree>
    <p:extLst>
      <p:ext uri="{BB962C8B-B14F-4D97-AF65-F5344CB8AC3E}">
        <p14:creationId xmlns:p14="http://schemas.microsoft.com/office/powerpoint/2010/main" val="2472329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4DB1155-23EC-48ED-968C-871B97B5CB18}" type="datetimeFigureOut">
              <a:rPr lang="en-US"/>
              <a:pPr>
                <a:defRPr/>
              </a:pPr>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08DA488-622B-4B03-89F7-0C7090BEF1C8}" type="slidenum">
              <a:rPr lang="en-US"/>
              <a:pPr>
                <a:defRPr/>
              </a:pPr>
              <a:t>‹#›</a:t>
            </a:fld>
            <a:endParaRPr lang="en-US"/>
          </a:p>
        </p:txBody>
      </p:sp>
    </p:spTree>
    <p:extLst>
      <p:ext uri="{BB962C8B-B14F-4D97-AF65-F5344CB8AC3E}">
        <p14:creationId xmlns:p14="http://schemas.microsoft.com/office/powerpoint/2010/main" val="271799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fontAlgn="auto">
              <a:spcAft>
                <a:spcPts val="0"/>
              </a:spcAft>
              <a:buNone/>
              <a:defRPr/>
            </a:pPr>
            <a:r>
              <a:rPr lang="en-US" dirty="0" smtClean="0"/>
              <a:t>It is typically used in security systems and can be compared to other biometrics such as fingerprint or eye iris recognition systems. Generally access codes for buildings, banks accounts and computer systems often use PIN's for identification  and security clearances.</a:t>
            </a:r>
            <a:r>
              <a:rPr lang="en-US" baseline="0" dirty="0" smtClean="0"/>
              <a:t> </a:t>
            </a:r>
            <a:r>
              <a:rPr lang="en-US" dirty="0" smtClean="0"/>
              <a:t>Using the proper PIN gains access, but the user of the PIN is not verified. Unique Face Object may solve this problem since a face is undeniably connected to its owner expect </a:t>
            </a:r>
          </a:p>
          <a:p>
            <a:pPr marL="228600" indent="0" fontAlgn="auto">
              <a:spcAft>
                <a:spcPts val="0"/>
              </a:spcAft>
              <a:buNone/>
              <a:defRPr/>
            </a:pPr>
            <a:r>
              <a:rPr lang="en-US" dirty="0" smtClean="0"/>
              <a:t>in the case of identical twins.</a:t>
            </a:r>
          </a:p>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3</a:t>
            </a:fld>
            <a:endParaRPr lang="en-US"/>
          </a:p>
        </p:txBody>
      </p:sp>
    </p:spTree>
    <p:extLst>
      <p:ext uri="{BB962C8B-B14F-4D97-AF65-F5344CB8AC3E}">
        <p14:creationId xmlns:p14="http://schemas.microsoft.com/office/powerpoint/2010/main" val="2249530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r>
            <a:br>
              <a:rPr lang="en-US" baseline="0" dirty="0" smtClean="0"/>
            </a:br>
            <a:r>
              <a:rPr lang="en-US" dirty="0" smtClean="0">
                <a:latin typeface="Segoe UI" panose="020B0502040204020203" pitchFamily="34" charset="0"/>
                <a:cs typeface="Segoe UI" panose="020B0502040204020203" pitchFamily="34" charset="0"/>
              </a:rPr>
              <a:t>The following table compares some of the biometric systems used lately, </a:t>
            </a:r>
          </a:p>
          <a:p>
            <a:r>
              <a:rPr lang="en-US" dirty="0" smtClean="0">
                <a:latin typeface="Segoe UI" panose="020B0502040204020203" pitchFamily="34" charset="0"/>
                <a:cs typeface="Segoe UI" panose="020B0502040204020203" pitchFamily="34" charset="0"/>
              </a:rPr>
              <a:t>from the point of view of accuracy, cost, devices required and social </a:t>
            </a:r>
          </a:p>
          <a:p>
            <a:r>
              <a:rPr lang="en-US" dirty="0" smtClean="0">
                <a:latin typeface="Segoe UI" panose="020B0502040204020203" pitchFamily="34" charset="0"/>
                <a:cs typeface="Segoe UI" panose="020B0502040204020203" pitchFamily="34" charset="0"/>
              </a:rPr>
              <a:t>acceptability.</a:t>
            </a:r>
          </a:p>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4</a:t>
            </a:fld>
            <a:endParaRPr lang="en-US"/>
          </a:p>
        </p:txBody>
      </p:sp>
    </p:spTree>
    <p:extLst>
      <p:ext uri="{BB962C8B-B14F-4D97-AF65-F5344CB8AC3E}">
        <p14:creationId xmlns:p14="http://schemas.microsoft.com/office/powerpoint/2010/main" val="230317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Surveillance and police</a:t>
            </a:r>
            <a:r>
              <a:rPr lang="en-US" baseline="0" dirty="0" smtClean="0"/>
              <a:t> verification</a:t>
            </a:r>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5</a:t>
            </a:fld>
            <a:endParaRPr lang="en-US"/>
          </a:p>
        </p:txBody>
      </p:sp>
    </p:spTree>
    <p:extLst>
      <p:ext uri="{BB962C8B-B14F-4D97-AF65-F5344CB8AC3E}">
        <p14:creationId xmlns:p14="http://schemas.microsoft.com/office/powerpoint/2010/main" val="268873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faces will show all the similar faces from database </a:t>
            </a:r>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7</a:t>
            </a:fld>
            <a:endParaRPr lang="en-US"/>
          </a:p>
        </p:txBody>
      </p:sp>
    </p:spTree>
    <p:extLst>
      <p:ext uri="{BB962C8B-B14F-4D97-AF65-F5344CB8AC3E}">
        <p14:creationId xmlns:p14="http://schemas.microsoft.com/office/powerpoint/2010/main" val="180279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C098BE-2450-4FD3-894F-B15F79DEF8A6}" type="slidenum">
              <a:rPr lang="en-US" smtClean="0">
                <a:solidFill>
                  <a:prstClr val="black"/>
                </a:solidFill>
              </a:rPr>
              <a:pPr>
                <a:defRPr/>
              </a:pPr>
              <a:t>10</a:t>
            </a:fld>
            <a:endParaRPr lang="en-US" dirty="0"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11256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01902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A7F7-F4C4-4DC2-8A57-21C659CD7216}" type="slidenum">
              <a:rPr lang="en-US"/>
              <a:pPr>
                <a:defRPr/>
              </a:pPr>
              <a:t>‹#›</a:t>
            </a:fld>
            <a:endParaRPr lang="en-US" dirty="0"/>
          </a:p>
        </p:txBody>
      </p:sp>
    </p:spTree>
    <p:extLst>
      <p:ext uri="{BB962C8B-B14F-4D97-AF65-F5344CB8AC3E}">
        <p14:creationId xmlns:p14="http://schemas.microsoft.com/office/powerpoint/2010/main" val="296969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1EA9D3A-9DF0-413E-93DD-8C0E48055F8C}" type="slidenum">
              <a:rPr lang="en-US"/>
              <a:pPr>
                <a:defRPr/>
              </a:pPr>
              <a:t>‹#›</a:t>
            </a:fld>
            <a:endParaRPr lang="en-US" dirty="0"/>
          </a:p>
        </p:txBody>
      </p:sp>
    </p:spTree>
    <p:extLst>
      <p:ext uri="{BB962C8B-B14F-4D97-AF65-F5344CB8AC3E}">
        <p14:creationId xmlns:p14="http://schemas.microsoft.com/office/powerpoint/2010/main" val="383219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2D103BA-A63D-434B-BBAA-F783C63294D6}" type="slidenum">
              <a:rPr lang="en-US"/>
              <a:pPr>
                <a:defRPr/>
              </a:pPr>
              <a:t>‹#›</a:t>
            </a:fld>
            <a:endParaRPr lang="en-US" dirty="0"/>
          </a:p>
        </p:txBody>
      </p:sp>
    </p:spTree>
    <p:extLst>
      <p:ext uri="{BB962C8B-B14F-4D97-AF65-F5344CB8AC3E}">
        <p14:creationId xmlns:p14="http://schemas.microsoft.com/office/powerpoint/2010/main" val="72420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2CAF88E-6F27-44C8-9EA2-48A00F8046E9}" type="slidenum">
              <a:rPr lang="en-US"/>
              <a:pPr>
                <a:defRPr/>
              </a:pPr>
              <a:t>‹#›</a:t>
            </a:fld>
            <a:endParaRPr lang="en-US" dirty="0"/>
          </a:p>
        </p:txBody>
      </p:sp>
    </p:spTree>
    <p:extLst>
      <p:ext uri="{BB962C8B-B14F-4D97-AF65-F5344CB8AC3E}">
        <p14:creationId xmlns:p14="http://schemas.microsoft.com/office/powerpoint/2010/main" val="4194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0BA471-DB2D-4668-BC07-75978C8F4BEF}" type="slidenum">
              <a:rPr lang="en-US"/>
              <a:pPr>
                <a:defRPr/>
              </a:pPr>
              <a:t>‹#›</a:t>
            </a:fld>
            <a:endParaRPr lang="en-US" dirty="0"/>
          </a:p>
        </p:txBody>
      </p:sp>
    </p:spTree>
    <p:extLst>
      <p:ext uri="{BB962C8B-B14F-4D97-AF65-F5344CB8AC3E}">
        <p14:creationId xmlns:p14="http://schemas.microsoft.com/office/powerpoint/2010/main" val="3932566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C441B02-83F8-43C4-8D46-D305778B3836}" type="slidenum">
              <a:rPr lang="en-US"/>
              <a:pPr>
                <a:defRPr/>
              </a:pPr>
              <a:t>‹#›</a:t>
            </a:fld>
            <a:endParaRPr lang="en-US" dirty="0"/>
          </a:p>
        </p:txBody>
      </p:sp>
    </p:spTree>
    <p:extLst>
      <p:ext uri="{BB962C8B-B14F-4D97-AF65-F5344CB8AC3E}">
        <p14:creationId xmlns:p14="http://schemas.microsoft.com/office/powerpoint/2010/main" val="172660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E9D2AD7-9239-4C1F-A575-95B5CC0AD301}"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200074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600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13470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E024804-5FE4-43EB-A3DC-CE9465AC980C}"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762609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9297444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585385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90562"/>
            <a:ext cx="9151346" cy="6167438"/>
          </a:xfrm>
          <a:prstGeom prst="rect">
            <a:avLst/>
          </a:prstGeom>
        </p:spPr>
      </p:pic>
      <p:sp>
        <p:nvSpPr>
          <p:cNvPr id="3" name="Slide Number Placeholder 2"/>
          <p:cNvSpPr>
            <a:spLocks noGrp="1"/>
          </p:cNvSpPr>
          <p:nvPr>
            <p:ph type="sldNum" sz="quarter" idx="10"/>
          </p:nvPr>
        </p:nvSpPr>
        <p:spPr/>
        <p:txBody>
          <a:bodyPr/>
          <a:lstStyle/>
          <a:p>
            <a:pPr>
              <a:defRPr/>
            </a:pPr>
            <a:fld id="{C3999953-0A0C-44B9-BA34-A2EF248FEBFE}" type="slidenum">
              <a:rPr lang="en-US" smtClean="0">
                <a:solidFill>
                  <a:prstClr val="black">
                    <a:lumMod val="85000"/>
                    <a:lumOff val="15000"/>
                  </a:prstClr>
                </a:solidFill>
              </a:rPr>
              <a:pPr>
                <a:defRPr/>
              </a:pPr>
              <a:t>‹#›</a:t>
            </a:fld>
            <a:endParaRPr lang="en-US" dirty="0">
              <a:solidFill>
                <a:prstClr val="black">
                  <a:lumMod val="85000"/>
                  <a:lumOff val="15000"/>
                </a:prstClr>
              </a:solidFill>
            </a:endParaRPr>
          </a:p>
        </p:txBody>
      </p:sp>
      <p:sp>
        <p:nvSpPr>
          <p:cNvPr id="5" name="Rectangle 4"/>
          <p:cNvSpPr/>
          <p:nvPr userDrawn="1"/>
        </p:nvSpPr>
        <p:spPr>
          <a:xfrm>
            <a:off x="0" y="35877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35877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itle 1"/>
          <p:cNvSpPr>
            <a:spLocks noGrp="1"/>
          </p:cNvSpPr>
          <p:nvPr>
            <p:ph type="title"/>
          </p:nvPr>
        </p:nvSpPr>
        <p:spPr>
          <a:xfrm>
            <a:off x="1658112" y="40122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Tree>
    <p:extLst>
      <p:ext uri="{BB962C8B-B14F-4D97-AF65-F5344CB8AC3E}">
        <p14:creationId xmlns:p14="http://schemas.microsoft.com/office/powerpoint/2010/main" val="1828920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604311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55162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7403919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9218367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Tree>
    <p:extLst>
      <p:ext uri="{BB962C8B-B14F-4D97-AF65-F5344CB8AC3E}">
        <p14:creationId xmlns:p14="http://schemas.microsoft.com/office/powerpoint/2010/main" val="306551749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6329851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8963068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AE39FDE-B22A-46FC-A160-90B07DD945B7}"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4505281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53168556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47053598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925235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9259198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5191853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147713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80568041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4991264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277363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Text Placeholder 3"/>
            <p:cNvSpPr txBox="1">
              <a:spLocks/>
            </p:cNvSpPr>
            <p:nvPr/>
          </p:nvSpPr>
          <p:spPr>
            <a:xfrm>
              <a:off x="1138238" y="5872162"/>
              <a:ext cx="1919287"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OPD Service</a:t>
              </a:r>
            </a:p>
            <a:p>
              <a:pPr fontAlgn="auto">
                <a:spcBef>
                  <a:spcPct val="20000"/>
                </a:spcBef>
                <a:spcAft>
                  <a:spcPts val="0"/>
                </a:spcAft>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343275"/>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19" name="Text Placeholder 3"/>
            <p:cNvSpPr txBox="1">
              <a:spLocks/>
            </p:cNvSpPr>
            <p:nvPr/>
          </p:nvSpPr>
          <p:spPr>
            <a:xfrm>
              <a:off x="128588" y="2414588"/>
              <a:ext cx="1919287"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Software Development</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QA and Testing</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343275"/>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Application Development  and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Enterprise Portals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SOA Services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MIS  and Data Analytics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343275"/>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lumMod val="50000"/>
                  </a:srgbClr>
                </a:buClr>
                <a:defRPr/>
              </a:pPr>
              <a:r>
                <a:rPr lang="en-US" dirty="0" smtClean="0">
                  <a:solidFill>
                    <a:prstClr val="black">
                      <a:lumMod val="75000"/>
                      <a:lumOff val="25000"/>
                    </a:prstClr>
                  </a:solidFill>
                </a:rPr>
                <a:t>Technical Support</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343275"/>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buClr>
                <a:defRPr/>
              </a:pPr>
              <a:r>
                <a:rPr lang="en-US" dirty="0" smtClean="0">
                  <a:solidFill>
                    <a:prstClr val="black">
                      <a:lumMod val="75000"/>
                      <a:lumOff val="25000"/>
                    </a:prstClr>
                  </a:solidFill>
                </a:rPr>
                <a:t>From an Idea to Product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Qualified Pool of Product  Architects</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Scalable ODC Environment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1022244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C41715D-A6B8-40A7-95E6-CFD2F83C7AF2}"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9936204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29204839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0061227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6199779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Tree>
    <p:extLst>
      <p:ext uri="{BB962C8B-B14F-4D97-AF65-F5344CB8AC3E}">
        <p14:creationId xmlns:p14="http://schemas.microsoft.com/office/powerpoint/2010/main" val="212746775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2667870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2270125" y="2254250"/>
            <a:ext cx="6873875" cy="3403600"/>
          </a:xfrm>
          <a:prstGeom prst="rect">
            <a:avLst/>
          </a:prstGeom>
          <a:solidFill>
            <a:srgbClr val="CC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grpSp>
        <p:nvGrpSpPr>
          <p:cNvPr id="15" name="Group 26"/>
          <p:cNvGrpSpPr>
            <a:grpSpLocks/>
          </p:cNvGrpSpPr>
          <p:nvPr userDrawn="1"/>
        </p:nvGrpSpPr>
        <p:grpSpPr bwMode="auto">
          <a:xfrm>
            <a:off x="228600" y="1857376"/>
            <a:ext cx="352425" cy="266700"/>
            <a:chOff x="1190625" y="1876425"/>
            <a:chExt cx="352425" cy="266700"/>
          </a:xfrm>
        </p:grpSpPr>
        <p:sp>
          <p:nvSpPr>
            <p:cNvPr id="16" name="Isosceles Triangle 15"/>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Isosceles Triangle 16"/>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Tree>
    <p:extLst>
      <p:ext uri="{BB962C8B-B14F-4D97-AF65-F5344CB8AC3E}">
        <p14:creationId xmlns:p14="http://schemas.microsoft.com/office/powerpoint/2010/main" val="56868631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056217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387426868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17098739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6880169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sp>
        <p:nvSpPr>
          <p:cNvPr id="4" name="Rectangle 3"/>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295889-5643-4F2A-A2EA-6C57F8E41B41}"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3425510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9339276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8B2DF6B4-BDEC-47BC-85EB-20476B42CA93}"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6449357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71D145F-67FE-45B7-9075-9F00B065E482}"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39833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51168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EF7CF83-7D07-416B-9A2E-8A92D31C375A}"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96894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CC72EAB-1B23-42D4-AE30-1C46AF89700D}" type="slidenum">
              <a:rPr lang="en-US"/>
              <a:pPr>
                <a:defRPr/>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2596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C87B666-782D-45DF-B949-48496984778B}" type="slidenum">
              <a:rPr lang="en-US"/>
              <a:pPr>
                <a:defRPr/>
              </a:pPr>
              <a:t>‹#›</a:t>
            </a:fld>
            <a:endParaRPr lang="en-US" dirty="0"/>
          </a:p>
        </p:txBody>
      </p:sp>
    </p:spTree>
    <p:extLst>
      <p:ext uri="{BB962C8B-B14F-4D97-AF65-F5344CB8AC3E}">
        <p14:creationId xmlns:p14="http://schemas.microsoft.com/office/powerpoint/2010/main" val="48354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image" Target="../media/image1.png"/><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theme" Target="../theme/theme2.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27"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2015.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3E52AEF1-4D88-4F1B-8FD8-9E21E3DC6E9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Lst>
  <p:hf hdr="0" ftr="0" dt="0"/>
  <p:txStyles>
    <p:titleStyle>
      <a:lvl1pPr algn="ctr" rtl="0" eaLnBrk="1" fontAlgn="base" hangingPunct="1">
        <a:spcBef>
          <a:spcPct val="0"/>
        </a:spcBef>
        <a:spcAft>
          <a:spcPct val="0"/>
        </a:spcAft>
        <a:defRPr sz="3000" kern="1200">
          <a:solidFill>
            <a:schemeClr val="tx1"/>
          </a:solidFill>
          <a:latin typeface="+mj-lt"/>
          <a:ea typeface="+mj-ea"/>
          <a:cs typeface="+mj-cs"/>
        </a:defRPr>
      </a:lvl1pPr>
      <a:lvl2pPr algn="ctr" rtl="0" eaLnBrk="1" fontAlgn="base" hangingPunct="1">
        <a:spcBef>
          <a:spcPct val="0"/>
        </a:spcBef>
        <a:spcAft>
          <a:spcPct val="0"/>
        </a:spcAft>
        <a:defRPr sz="3000">
          <a:solidFill>
            <a:schemeClr val="tx1"/>
          </a:solidFill>
          <a:latin typeface="Calibri" pitchFamily="34" charset="0"/>
        </a:defRPr>
      </a:lvl2pPr>
      <a:lvl3pPr algn="ctr" rtl="0" eaLnBrk="1" fontAlgn="base" hangingPunct="1">
        <a:spcBef>
          <a:spcPct val="0"/>
        </a:spcBef>
        <a:spcAft>
          <a:spcPct val="0"/>
        </a:spcAft>
        <a:defRPr sz="3000">
          <a:solidFill>
            <a:schemeClr val="tx1"/>
          </a:solidFill>
          <a:latin typeface="Calibri" pitchFamily="34" charset="0"/>
        </a:defRPr>
      </a:lvl3pPr>
      <a:lvl4pPr algn="ctr" rtl="0" eaLnBrk="1" fontAlgn="base" hangingPunct="1">
        <a:spcBef>
          <a:spcPct val="0"/>
        </a:spcBef>
        <a:spcAft>
          <a:spcPct val="0"/>
        </a:spcAft>
        <a:defRPr sz="3000">
          <a:solidFill>
            <a:schemeClr val="tx1"/>
          </a:solidFill>
          <a:latin typeface="Calibri" pitchFamily="34" charset="0"/>
        </a:defRPr>
      </a:lvl4pPr>
      <a:lvl5pPr algn="ctr" rtl="0" eaLnBrk="1" fontAlgn="base" hangingPunct="1">
        <a:spcBef>
          <a:spcPct val="0"/>
        </a:spcBef>
        <a:spcAft>
          <a:spcPct val="0"/>
        </a:spcAft>
        <a:defRPr sz="3000">
          <a:solidFill>
            <a:schemeClr val="tx1"/>
          </a:solidFill>
          <a:latin typeface="Calibri" pitchFamily="34" charset="0"/>
        </a:defRPr>
      </a:lvl5pPr>
      <a:lvl6pPr marL="457200" algn="ctr" rtl="0" eaLnBrk="1" fontAlgn="base" hangingPunct="1">
        <a:spcBef>
          <a:spcPct val="0"/>
        </a:spcBef>
        <a:spcAft>
          <a:spcPct val="0"/>
        </a:spcAft>
        <a:defRPr sz="3000">
          <a:solidFill>
            <a:schemeClr val="tx1"/>
          </a:solidFill>
          <a:latin typeface="Calibri" pitchFamily="34" charset="0"/>
        </a:defRPr>
      </a:lvl6pPr>
      <a:lvl7pPr marL="914400" algn="ctr" rtl="0" eaLnBrk="1" fontAlgn="base" hangingPunct="1">
        <a:spcBef>
          <a:spcPct val="0"/>
        </a:spcBef>
        <a:spcAft>
          <a:spcPct val="0"/>
        </a:spcAft>
        <a:defRPr sz="3000">
          <a:solidFill>
            <a:schemeClr val="tx1"/>
          </a:solidFill>
          <a:latin typeface="Calibri" pitchFamily="34" charset="0"/>
        </a:defRPr>
      </a:lvl7pPr>
      <a:lvl8pPr marL="1371600" algn="ctr" rtl="0" eaLnBrk="1" fontAlgn="base" hangingPunct="1">
        <a:spcBef>
          <a:spcPct val="0"/>
        </a:spcBef>
        <a:spcAft>
          <a:spcPct val="0"/>
        </a:spcAft>
        <a:defRPr sz="3000">
          <a:solidFill>
            <a:schemeClr val="tx1"/>
          </a:solidFill>
          <a:latin typeface="Calibri" pitchFamily="34" charset="0"/>
        </a:defRPr>
      </a:lvl8pPr>
      <a:lvl9pPr marL="1828800" algn="ctr" rtl="0" eaLnBrk="1" fontAlgn="base" hangingPunct="1">
        <a:spcBef>
          <a:spcPct val="0"/>
        </a:spcBef>
        <a:spcAft>
          <a:spcPct val="0"/>
        </a:spcAft>
        <a:defRPr sz="30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0" y="4141"/>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7" name="Rectangle 2"/>
          <p:cNvSpPr>
            <a:spLocks noChangeArrowheads="1"/>
          </p:cNvSpPr>
          <p:nvPr/>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9" name="Picture 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950752"/>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 id="2147484324" r:id="rId13"/>
    <p:sldLayoutId id="2147484325" r:id="rId14"/>
    <p:sldLayoutId id="2147484326" r:id="rId15"/>
    <p:sldLayoutId id="2147484327" r:id="rId16"/>
    <p:sldLayoutId id="2147484328" r:id="rId17"/>
    <p:sldLayoutId id="2147484329" r:id="rId18"/>
    <p:sldLayoutId id="2147484330" r:id="rId19"/>
    <p:sldLayoutId id="2147484331" r:id="rId20"/>
    <p:sldLayoutId id="2147484332" r:id="rId21"/>
    <p:sldLayoutId id="2147484333" r:id="rId22"/>
    <p:sldLayoutId id="2147484334" r:id="rId23"/>
    <p:sldLayoutId id="2147484335" r:id="rId24"/>
    <p:sldLayoutId id="2147484336" r:id="rId25"/>
    <p:sldLayoutId id="2147484337" r:id="rId26"/>
    <p:sldLayoutId id="2147484338" r:id="rId27"/>
    <p:sldLayoutId id="2147484339" r:id="rId28"/>
    <p:sldLayoutId id="2147484340" r:id="rId29"/>
    <p:sldLayoutId id="2147484341" r:id="rId30"/>
    <p:sldLayoutId id="2147484342" r:id="rId31"/>
    <p:sldLayoutId id="2147484343" r:id="rId32"/>
    <p:sldLayoutId id="2147484344" r:id="rId33"/>
    <p:sldLayoutId id="2147484345" r:id="rId34"/>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F4A6A38-3D05-4A2E-95B0-986662B73D7E}" type="slidenum">
              <a:rPr lang="en-US" smtClean="0"/>
              <a:pPr>
                <a:defRPr/>
              </a:pPr>
              <a:t>1</a:t>
            </a:fld>
            <a:endParaRPr lang="en-US" dirty="0"/>
          </a:p>
        </p:txBody>
      </p:sp>
      <p:sp>
        <p:nvSpPr>
          <p:cNvPr id="2" name="TextBox 1"/>
          <p:cNvSpPr txBox="1"/>
          <p:nvPr/>
        </p:nvSpPr>
        <p:spPr>
          <a:xfrm>
            <a:off x="1760560" y="3835021"/>
            <a:ext cx="5658812" cy="1477328"/>
          </a:xfrm>
          <a:prstGeom prst="rect">
            <a:avLst/>
          </a:prstGeom>
          <a:noFill/>
        </p:spPr>
        <p:txBody>
          <a:bodyPr wrap="square" rtlCol="0">
            <a:spAutoFit/>
          </a:bodyPr>
          <a:lstStyle/>
          <a:p>
            <a:r>
              <a:rPr lang="en-US" dirty="0" smtClean="0">
                <a:latin typeface="Calibri" pitchFamily="34" charset="0"/>
              </a:rPr>
              <a:t>	</a:t>
            </a:r>
            <a:r>
              <a:rPr lang="en-US" dirty="0">
                <a:latin typeface="Calibri" pitchFamily="34" charset="0"/>
              </a:rPr>
              <a:t/>
            </a:r>
            <a:br>
              <a:rPr lang="en-US" dirty="0">
                <a:latin typeface="Calibri" pitchFamily="34" charset="0"/>
              </a:rPr>
            </a:br>
            <a:r>
              <a:rPr lang="en-US" dirty="0">
                <a:latin typeface="Calibri" pitchFamily="34" charset="0"/>
              </a:rPr>
              <a:t>Presented </a:t>
            </a:r>
            <a:r>
              <a:rPr lang="en-US" dirty="0" smtClean="0">
                <a:latin typeface="Calibri" pitchFamily="34" charset="0"/>
              </a:rPr>
              <a:t>by    : Private Label (UFO Team)</a:t>
            </a:r>
            <a:r>
              <a:rPr lang="en-US" dirty="0">
                <a:latin typeface="Calibri" pitchFamily="34" charset="0"/>
              </a:rPr>
              <a:t/>
            </a:r>
            <a:br>
              <a:rPr lang="en-US" dirty="0">
                <a:latin typeface="Calibri" pitchFamily="34" charset="0"/>
              </a:rPr>
            </a:br>
            <a:r>
              <a:rPr lang="en-US" dirty="0" smtClean="0">
                <a:latin typeface="Calibri" pitchFamily="34" charset="0"/>
              </a:rPr>
              <a:t>Team Member : Vilas Zade,  Abhilash Acharya,  Rohit 	            Singh, Sandeep Gulati &amp; Kishan Bhalotiya</a:t>
            </a:r>
          </a:p>
          <a:p>
            <a:endParaRPr lang="en-US" dirty="0"/>
          </a:p>
        </p:txBody>
      </p:sp>
      <p:sp>
        <p:nvSpPr>
          <p:cNvPr id="5" name="Title 1"/>
          <p:cNvSpPr>
            <a:spLocks noGrp="1"/>
          </p:cNvSpPr>
          <p:nvPr>
            <p:ph type="title"/>
          </p:nvPr>
        </p:nvSpPr>
        <p:spPr bwMode="auto">
          <a:xfrm>
            <a:off x="1658112" y="1116433"/>
            <a:ext cx="7257288" cy="5666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UNIQUE FACE OBJECT</a:t>
            </a:r>
            <a:endParaRPr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1657350" y="5043488"/>
            <a:ext cx="7258050" cy="566737"/>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Thank You!</a:t>
            </a:r>
          </a:p>
        </p:txBody>
      </p:sp>
    </p:spTree>
    <p:extLst>
      <p:ext uri="{BB962C8B-B14F-4D97-AF65-F5344CB8AC3E}">
        <p14:creationId xmlns:p14="http://schemas.microsoft.com/office/powerpoint/2010/main" val="87757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UFO : UNIQUE FACE OBJECT</a:t>
            </a:r>
            <a:endParaRPr lang="en-US" b="1" dirty="0"/>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2</a:t>
            </a:fld>
            <a:endParaRPr lang="en-US" dirty="0"/>
          </a:p>
        </p:txBody>
      </p:sp>
      <p:sp>
        <p:nvSpPr>
          <p:cNvPr id="3" name="TextBox 2"/>
          <p:cNvSpPr txBox="1"/>
          <p:nvPr/>
        </p:nvSpPr>
        <p:spPr>
          <a:xfrm>
            <a:off x="1886669" y="2245488"/>
            <a:ext cx="2685329"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Introduction</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Why ?</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Where ?</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How it works ?</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Enhancement ?</a:t>
            </a:r>
          </a:p>
          <a:p>
            <a:endParaRPr lang="en-US" dirty="0" smtClean="0"/>
          </a:p>
          <a:p>
            <a:endParaRPr lang="en-US" dirty="0"/>
          </a:p>
        </p:txBody>
      </p:sp>
    </p:spTree>
    <p:extLst>
      <p:ext uri="{BB962C8B-B14F-4D97-AF65-F5344CB8AC3E}">
        <p14:creationId xmlns:p14="http://schemas.microsoft.com/office/powerpoint/2010/main" val="3680150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Introduction</a:t>
            </a:r>
          </a:p>
        </p:txBody>
      </p:sp>
      <p:sp>
        <p:nvSpPr>
          <p:cNvPr id="4" name="Slide Number Placeholder 3"/>
          <p:cNvSpPr>
            <a:spLocks noGrp="1"/>
          </p:cNvSpPr>
          <p:nvPr>
            <p:ph type="sldNum" sz="quarter" idx="10"/>
          </p:nvPr>
        </p:nvSpPr>
        <p:spPr/>
        <p:txBody>
          <a:bodyPr/>
          <a:lstStyle/>
          <a:p>
            <a:pPr>
              <a:defRPr/>
            </a:pPr>
            <a:fld id="{37A09E19-E164-44B7-9AC0-961384ED02A7}" type="slidenum">
              <a:rPr lang="en-US" smtClean="0"/>
              <a:pPr>
                <a:defRPr/>
              </a:pPr>
              <a:t>3</a:t>
            </a:fld>
            <a:endParaRPr lang="en-US" dirty="0"/>
          </a:p>
        </p:txBody>
      </p:sp>
      <p:sp>
        <p:nvSpPr>
          <p:cNvPr id="7" name="Text Placeholder 2"/>
          <p:cNvSpPr>
            <a:spLocks noGrp="1"/>
          </p:cNvSpPr>
          <p:nvPr>
            <p:ph type="body" sz="half" idx="2"/>
          </p:nvPr>
        </p:nvSpPr>
        <p:spPr>
          <a:xfrm>
            <a:off x="1537056" y="1626904"/>
            <a:ext cx="7269162" cy="4724400"/>
          </a:xfrm>
        </p:spPr>
        <p:txBody>
          <a:bodyPr/>
          <a:lstStyle/>
          <a:p>
            <a:pPr marL="0" indent="0" fontAlgn="auto">
              <a:spcBef>
                <a:spcPts val="0"/>
              </a:spcBef>
              <a:spcAft>
                <a:spcPts val="0"/>
              </a:spcAft>
              <a:buClr>
                <a:srgbClr val="0075B0"/>
              </a:buClr>
              <a:buNone/>
              <a:defRPr/>
            </a:pPr>
            <a:endParaRPr lang="en-US" dirty="0"/>
          </a:p>
          <a:p>
            <a:pPr marL="228600" indent="0" fontAlgn="auto">
              <a:spcAft>
                <a:spcPts val="0"/>
              </a:spcAft>
              <a:buNone/>
              <a:defRPr/>
            </a:pPr>
            <a:r>
              <a:rPr lang="en-US" dirty="0" smtClean="0"/>
              <a:t>A </a:t>
            </a:r>
            <a:r>
              <a:rPr lang="en-US" dirty="0"/>
              <a:t>Unique Face Object system is a computer </a:t>
            </a:r>
            <a:r>
              <a:rPr lang="en-US" dirty="0" smtClean="0"/>
              <a:t>based web </a:t>
            </a:r>
            <a:r>
              <a:rPr lang="en-US" dirty="0"/>
              <a:t>application capable of identifying or verifying </a:t>
            </a:r>
            <a:r>
              <a:rPr lang="en-US" dirty="0" smtClean="0"/>
              <a:t> a </a:t>
            </a:r>
            <a:r>
              <a:rPr lang="en-US" dirty="0"/>
              <a:t>person from a digital image. </a:t>
            </a:r>
          </a:p>
          <a:p>
            <a:pPr marL="228600" indent="0" fontAlgn="auto">
              <a:spcAft>
                <a:spcPts val="0"/>
              </a:spcAft>
              <a:buNone/>
              <a:defRPr/>
            </a:pPr>
            <a:r>
              <a:rPr lang="en-US" dirty="0"/>
              <a:t>One of the ways to do this is by comparing selected facial features from the image and a facial database</a:t>
            </a:r>
            <a:r>
              <a:rPr lang="en-US" dirty="0" smtClean="0"/>
              <a:t>. </a:t>
            </a:r>
          </a:p>
          <a:p>
            <a:pPr marL="228600" indent="0" fontAlgn="auto">
              <a:spcAft>
                <a:spcPts val="0"/>
              </a:spcAft>
              <a:buNone/>
              <a:defRPr/>
            </a:pPr>
            <a:endParaRPr lang="en-US" dirty="0"/>
          </a:p>
          <a:p>
            <a:pPr marL="228600" indent="0" fontAlgn="auto">
              <a:spcAft>
                <a:spcPts val="0"/>
              </a:spcAft>
              <a:buNone/>
              <a:defRPr/>
            </a:pPr>
            <a:r>
              <a:rPr lang="en-US" b="1" dirty="0"/>
              <a:t>Some of the popular </a:t>
            </a:r>
            <a:r>
              <a:rPr lang="en-US" b="1" dirty="0" smtClean="0"/>
              <a:t>techniques</a:t>
            </a:r>
          </a:p>
          <a:p>
            <a:pPr fontAlgn="auto">
              <a:spcAft>
                <a:spcPts val="0"/>
              </a:spcAft>
              <a:defRPr/>
            </a:pPr>
            <a:r>
              <a:rPr lang="en-US" dirty="0"/>
              <a:t>Traditional</a:t>
            </a:r>
          </a:p>
          <a:p>
            <a:pPr fontAlgn="auto">
              <a:spcAft>
                <a:spcPts val="0"/>
              </a:spcAft>
              <a:defRPr/>
            </a:pPr>
            <a:r>
              <a:rPr lang="en-US" dirty="0"/>
              <a:t>3-D</a:t>
            </a:r>
          </a:p>
          <a:p>
            <a:pPr fontAlgn="auto">
              <a:spcAft>
                <a:spcPts val="0"/>
              </a:spcAft>
              <a:defRPr/>
            </a:pPr>
            <a:r>
              <a:rPr lang="en-US" dirty="0"/>
              <a:t>Skin texture analysis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343" y="1864591"/>
            <a:ext cx="7257288" cy="566610"/>
          </a:xfrm>
        </p:spPr>
        <p:txBody>
          <a:bodyPr/>
          <a:lstStyle/>
          <a:p>
            <a:pPr marL="285750" indent="-285750">
              <a:buFont typeface="Arial" panose="020B0604020202020204" pitchFamily="34" charset="0"/>
              <a:buChar char="•"/>
            </a:pPr>
            <a:r>
              <a:rPr lang="en-US" dirty="0"/>
              <a:t>Why UFO ?</a:t>
            </a:r>
          </a:p>
        </p:txBody>
      </p:sp>
      <p:sp>
        <p:nvSpPr>
          <p:cNvPr id="3" name="Text Placeholder 2"/>
          <p:cNvSpPr>
            <a:spLocks noGrp="1"/>
          </p:cNvSpPr>
          <p:nvPr>
            <p:ph type="body" sz="half" idx="2"/>
          </p:nvPr>
        </p:nvSpPr>
        <p:spPr/>
        <p:txBody>
          <a:bodyPr/>
          <a:lstStyle/>
          <a:p>
            <a:r>
              <a:rPr lang="en-US" dirty="0" smtClean="0"/>
              <a:t>Non </a:t>
            </a:r>
            <a:r>
              <a:rPr lang="en-US" dirty="0"/>
              <a:t>intrusive</a:t>
            </a:r>
          </a:p>
          <a:p>
            <a:r>
              <a:rPr lang="en-US" dirty="0" smtClean="0"/>
              <a:t>Cheap technology</a:t>
            </a:r>
            <a:endParaRPr lang="en-US" dirty="0"/>
          </a:p>
          <a:p>
            <a:pPr marL="228600" indent="0">
              <a:buNone/>
            </a:pPr>
            <a:endParaRPr lang="en-US" dirty="0" smtClean="0"/>
          </a:p>
          <a:p>
            <a:endParaRPr lang="en-US" dirty="0"/>
          </a:p>
          <a:p>
            <a:pPr marL="228600" inden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4</a:t>
            </a:fld>
            <a:endParaRPr lang="en-US" dirty="0"/>
          </a:p>
        </p:txBody>
      </p:sp>
      <p:sp>
        <p:nvSpPr>
          <p:cNvPr id="7" name="Title 1"/>
          <p:cNvSpPr txBox="1">
            <a:spLocks/>
          </p:cNvSpPr>
          <p:nvPr/>
        </p:nvSpPr>
        <p:spPr>
          <a:xfrm>
            <a:off x="1658112" y="799720"/>
            <a:ext cx="7257288" cy="566610"/>
          </a:xfrm>
          <a:prstGeom prst="rect">
            <a:avLst/>
          </a:prstGeom>
        </p:spPr>
        <p:txBody>
          <a:bodyPr/>
          <a:lstStyle>
            <a:lvl1pPr algn="l" rtl="0" eaLnBrk="1" fontAlgn="base" hangingPunct="1">
              <a:spcBef>
                <a:spcPct val="0"/>
              </a:spcBef>
              <a:spcAft>
                <a:spcPct val="0"/>
              </a:spcAft>
              <a:defRPr sz="2500" kern="1200" baseline="0">
                <a:solidFill>
                  <a:schemeClr val="bg1"/>
                </a:solidFill>
                <a:latin typeface="Segoe UI" pitchFamily="34" charset="0"/>
                <a:ea typeface="Segoe UI" pitchFamily="34" charset="0"/>
                <a:cs typeface="Segoe UI" pitchFamily="34" charset="0"/>
              </a:defRPr>
            </a:lvl1pPr>
            <a:lvl2pPr algn="ctr" rtl="0" eaLnBrk="1" fontAlgn="base" hangingPunct="1">
              <a:spcBef>
                <a:spcPct val="0"/>
              </a:spcBef>
              <a:spcAft>
                <a:spcPct val="0"/>
              </a:spcAft>
              <a:defRPr sz="3000">
                <a:solidFill>
                  <a:schemeClr val="tx1"/>
                </a:solidFill>
                <a:latin typeface="Calibri" pitchFamily="34" charset="0"/>
              </a:defRPr>
            </a:lvl2pPr>
            <a:lvl3pPr algn="ctr" rtl="0" eaLnBrk="1" fontAlgn="base" hangingPunct="1">
              <a:spcBef>
                <a:spcPct val="0"/>
              </a:spcBef>
              <a:spcAft>
                <a:spcPct val="0"/>
              </a:spcAft>
              <a:defRPr sz="3000">
                <a:solidFill>
                  <a:schemeClr val="tx1"/>
                </a:solidFill>
                <a:latin typeface="Calibri" pitchFamily="34" charset="0"/>
              </a:defRPr>
            </a:lvl3pPr>
            <a:lvl4pPr algn="ctr" rtl="0" eaLnBrk="1" fontAlgn="base" hangingPunct="1">
              <a:spcBef>
                <a:spcPct val="0"/>
              </a:spcBef>
              <a:spcAft>
                <a:spcPct val="0"/>
              </a:spcAft>
              <a:defRPr sz="3000">
                <a:solidFill>
                  <a:schemeClr val="tx1"/>
                </a:solidFill>
                <a:latin typeface="Calibri" pitchFamily="34" charset="0"/>
              </a:defRPr>
            </a:lvl4pPr>
            <a:lvl5pPr algn="ctr" rtl="0" eaLnBrk="1" fontAlgn="base" hangingPunct="1">
              <a:spcBef>
                <a:spcPct val="0"/>
              </a:spcBef>
              <a:spcAft>
                <a:spcPct val="0"/>
              </a:spcAft>
              <a:defRPr sz="3000">
                <a:solidFill>
                  <a:schemeClr val="tx1"/>
                </a:solidFill>
                <a:latin typeface="Calibri" pitchFamily="34" charset="0"/>
              </a:defRPr>
            </a:lvl5pPr>
            <a:lvl6pPr marL="457200" algn="ctr" rtl="0" eaLnBrk="1" fontAlgn="base" hangingPunct="1">
              <a:spcBef>
                <a:spcPct val="0"/>
              </a:spcBef>
              <a:spcAft>
                <a:spcPct val="0"/>
              </a:spcAft>
              <a:defRPr sz="3000">
                <a:solidFill>
                  <a:schemeClr val="tx1"/>
                </a:solidFill>
                <a:latin typeface="Calibri" pitchFamily="34" charset="0"/>
              </a:defRPr>
            </a:lvl6pPr>
            <a:lvl7pPr marL="914400" algn="ctr" rtl="0" eaLnBrk="1" fontAlgn="base" hangingPunct="1">
              <a:spcBef>
                <a:spcPct val="0"/>
              </a:spcBef>
              <a:spcAft>
                <a:spcPct val="0"/>
              </a:spcAft>
              <a:defRPr sz="3000">
                <a:solidFill>
                  <a:schemeClr val="tx1"/>
                </a:solidFill>
                <a:latin typeface="Calibri" pitchFamily="34" charset="0"/>
              </a:defRPr>
            </a:lvl7pPr>
            <a:lvl8pPr marL="1371600" algn="ctr" rtl="0" eaLnBrk="1" fontAlgn="base" hangingPunct="1">
              <a:spcBef>
                <a:spcPct val="0"/>
              </a:spcBef>
              <a:spcAft>
                <a:spcPct val="0"/>
              </a:spcAft>
              <a:defRPr sz="3000">
                <a:solidFill>
                  <a:schemeClr val="tx1"/>
                </a:solidFill>
                <a:latin typeface="Calibri" pitchFamily="34" charset="0"/>
              </a:defRPr>
            </a:lvl8pPr>
            <a:lvl9pPr marL="1828800" algn="ctr" rtl="0" eaLnBrk="1" fontAlgn="base" hangingPunct="1">
              <a:spcBef>
                <a:spcPct val="0"/>
              </a:spcBef>
              <a:spcAft>
                <a:spcPct val="0"/>
              </a:spcAft>
              <a:defRPr sz="3000">
                <a:solidFill>
                  <a:schemeClr val="tx1"/>
                </a:solidFill>
                <a:latin typeface="Calibri" pitchFamily="34" charset="0"/>
              </a:defRPr>
            </a:lvl9pPr>
          </a:lstStyle>
          <a:p>
            <a:pPr marL="285750" indent="-285750" fontAlgn="auto">
              <a:spcBef>
                <a:spcPts val="0"/>
              </a:spcBef>
              <a:spcAft>
                <a:spcPts val="0"/>
              </a:spcAft>
              <a:defRPr/>
            </a:pPr>
            <a:r>
              <a:rPr lang="en-US" altLang="en-US" b="1" dirty="0" smtClean="0"/>
              <a:t>Why ?</a:t>
            </a:r>
            <a:endParaRPr lang="en-US" altLang="en-US" b="1" dirty="0"/>
          </a:p>
        </p:txBody>
      </p:sp>
      <p:pic>
        <p:nvPicPr>
          <p:cNvPr id="3074" name="Picture 2" descr="C:\Users\sandeepgu\Desktop\comparison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2424240"/>
            <a:ext cx="4850662" cy="218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29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fontAlgn="auto">
              <a:spcBef>
                <a:spcPts val="0"/>
              </a:spcBef>
              <a:spcAft>
                <a:spcPts val="0"/>
              </a:spcAft>
              <a:defRPr/>
            </a:pPr>
            <a:r>
              <a:rPr lang="en-US" altLang="en-US" b="1" dirty="0" smtClean="0"/>
              <a:t>Where </a:t>
            </a:r>
            <a:r>
              <a:rPr lang="en-US" altLang="en-US" b="1" dirty="0"/>
              <a:t>?</a:t>
            </a:r>
          </a:p>
        </p:txBody>
      </p:sp>
      <p:sp>
        <p:nvSpPr>
          <p:cNvPr id="3" name="Text Placeholder 2"/>
          <p:cNvSpPr>
            <a:spLocks noGrp="1"/>
          </p:cNvSpPr>
          <p:nvPr>
            <p:ph type="body" sz="half" idx="2"/>
          </p:nvPr>
        </p:nvSpPr>
        <p:spPr/>
        <p:txBody>
          <a:bodyPr/>
          <a:lstStyle/>
          <a:p>
            <a:endParaRPr lang="en-US" dirty="0"/>
          </a:p>
          <a:p>
            <a:r>
              <a:rPr lang="en-US" dirty="0" smtClean="0"/>
              <a:t>To catch traffic rule violations</a:t>
            </a:r>
            <a:endParaRPr lang="en-US" dirty="0" smtClean="0"/>
          </a:p>
          <a:p>
            <a:r>
              <a:rPr lang="en-US" dirty="0"/>
              <a:t>Access </a:t>
            </a:r>
            <a:r>
              <a:rPr lang="en-US" dirty="0" smtClean="0"/>
              <a:t>Control </a:t>
            </a:r>
            <a:endParaRPr lang="en-US" dirty="0"/>
          </a:p>
          <a:p>
            <a:r>
              <a:rPr lang="en-US" dirty="0" smtClean="0"/>
              <a:t>Security (i.e. IT ,Passport </a:t>
            </a:r>
            <a:r>
              <a:rPr lang="en-US" dirty="0"/>
              <a:t>, </a:t>
            </a:r>
            <a:r>
              <a:rPr lang="en-US" dirty="0" smtClean="0"/>
              <a:t>police verification etc…..) </a:t>
            </a:r>
            <a:endParaRPr lang="en-US" dirty="0"/>
          </a:p>
          <a:p>
            <a:pPr marL="228600" indent="0">
              <a:buNone/>
            </a:pPr>
            <a:endParaRPr lang="en-US" dirty="0"/>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5</a:t>
            </a:fld>
            <a:endParaRPr lang="en-US" dirty="0"/>
          </a:p>
        </p:txBody>
      </p:sp>
    </p:spTree>
    <p:extLst>
      <p:ext uri="{BB962C8B-B14F-4D97-AF65-F5344CB8AC3E}">
        <p14:creationId xmlns:p14="http://schemas.microsoft.com/office/powerpoint/2010/main" val="346938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6</a:t>
            </a:fld>
            <a:endParaRPr lang="en-US" dirty="0"/>
          </a:p>
        </p:txBody>
      </p:sp>
      <p:sp>
        <p:nvSpPr>
          <p:cNvPr id="11" name="TextBox 10"/>
          <p:cNvSpPr txBox="1"/>
          <p:nvPr/>
        </p:nvSpPr>
        <p:spPr>
          <a:xfrm>
            <a:off x="1877568" y="1987296"/>
            <a:ext cx="184731" cy="369332"/>
          </a:xfrm>
          <a:prstGeom prst="rect">
            <a:avLst/>
          </a:prstGeom>
          <a:noFill/>
        </p:spPr>
        <p:txBody>
          <a:bodyPr wrap="none" rtlCol="0">
            <a:spAutoFit/>
          </a:bodyPr>
          <a:lstStyle/>
          <a:p>
            <a:endParaRPr lang="en-US" dirty="0"/>
          </a:p>
        </p:txBody>
      </p:sp>
      <p:pic>
        <p:nvPicPr>
          <p:cNvPr id="1027" name="Picture 3" descr="C:\Users\sandeepgu\Desktop\UF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1646238"/>
            <a:ext cx="7298658" cy="347440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a:spLocks noGrp="1"/>
          </p:cNvSpPr>
          <p:nvPr>
            <p:ph type="title"/>
          </p:nvPr>
        </p:nvSpPr>
        <p:spPr>
          <a:xfrm>
            <a:off x="1657350" y="800100"/>
            <a:ext cx="7258050" cy="566738"/>
          </a:xfrm>
        </p:spPr>
        <p:txBody>
          <a:bodyPr/>
          <a:lstStyle/>
          <a:p>
            <a:pPr marL="285750" indent="-285750" fontAlgn="auto">
              <a:spcBef>
                <a:spcPts val="0"/>
              </a:spcBef>
              <a:spcAft>
                <a:spcPts val="0"/>
              </a:spcAft>
              <a:defRPr/>
            </a:pPr>
            <a:r>
              <a:rPr lang="en-US" altLang="en-US" b="1" dirty="0" smtClean="0"/>
              <a:t>How it Works ?</a:t>
            </a:r>
            <a:endParaRPr lang="en-US" altLang="en-US" b="1" dirty="0"/>
          </a:p>
        </p:txBody>
      </p:sp>
    </p:spTree>
    <p:extLst>
      <p:ext uri="{BB962C8B-B14F-4D97-AF65-F5344CB8AC3E}">
        <p14:creationId xmlns:p14="http://schemas.microsoft.com/office/powerpoint/2010/main" val="2059290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Similar Faces</a:t>
            </a:r>
            <a:endParaRPr lang="en-US" b="1" dirty="0"/>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7</a:t>
            </a:fld>
            <a:endParaRPr lang="en-US" dirty="0"/>
          </a:p>
        </p:txBody>
      </p:sp>
      <p:pic>
        <p:nvPicPr>
          <p:cNvPr id="5122" name="Picture 2" descr="C:\Users\sandeepgu\Desktop\similarfac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921" y="1688600"/>
            <a:ext cx="3742944" cy="2120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andeepgu\Desktop\simliar fac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4625" y="4019999"/>
            <a:ext cx="2877312" cy="177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211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Enhancement</a:t>
            </a:r>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8</a:t>
            </a:fld>
            <a:endParaRPr lang="en-US" dirty="0"/>
          </a:p>
        </p:txBody>
      </p:sp>
      <p:sp>
        <p:nvSpPr>
          <p:cNvPr id="6" name="Text Placeholder 2"/>
          <p:cNvSpPr txBox="1">
            <a:spLocks/>
          </p:cNvSpPr>
          <p:nvPr/>
        </p:nvSpPr>
        <p:spPr>
          <a:xfrm>
            <a:off x="1798066" y="1746881"/>
            <a:ext cx="3961289" cy="3066288"/>
          </a:xfrm>
          <a:prstGeom prst="rect">
            <a:avLst/>
          </a:prstGeom>
        </p:spPr>
        <p:txBody>
          <a:bodyPr/>
          <a:lstStyle>
            <a:lvl1pPr marL="457200" indent="-228600" algn="l" rtl="0" eaLnBrk="1" fontAlgn="base" hangingPunct="1">
              <a:spcBef>
                <a:spcPct val="20000"/>
              </a:spcBef>
              <a:spcAft>
                <a:spcPct val="0"/>
              </a:spcAft>
              <a:buFont typeface="Arial" pitchFamily="34" charset="0"/>
              <a:buChar char="•"/>
              <a:defRPr sz="18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rtl="0" eaLnBrk="1" fontAlgn="base" hangingPunct="1">
              <a:spcBef>
                <a:spcPct val="20000"/>
              </a:spcBef>
              <a:spcAft>
                <a:spcPct val="0"/>
              </a:spcAft>
              <a:buFont typeface="Arial" charset="0"/>
              <a:buNone/>
              <a:defRPr sz="1200" kern="1200">
                <a:solidFill>
                  <a:schemeClr val="tx1"/>
                </a:solidFill>
                <a:latin typeface="Segoe UI" pitchFamily="34" charset="0"/>
                <a:ea typeface="Segoe UI" pitchFamily="34" charset="0"/>
                <a:cs typeface="Segoe UI" pitchFamily="34" charset="0"/>
              </a:defRPr>
            </a:lvl2pPr>
            <a:lvl3pPr marL="914400" indent="0" algn="l" rtl="0" eaLnBrk="1" fontAlgn="base" hangingPunct="1">
              <a:spcBef>
                <a:spcPct val="20000"/>
              </a:spcBef>
              <a:spcAft>
                <a:spcPct val="0"/>
              </a:spcAft>
              <a:buFont typeface="Arial" charset="0"/>
              <a:buNone/>
              <a:defRPr sz="1000" kern="1200">
                <a:solidFill>
                  <a:schemeClr val="tx1"/>
                </a:solidFill>
                <a:latin typeface="Segoe UI" pitchFamily="34" charset="0"/>
                <a:ea typeface="Segoe UI" pitchFamily="34" charset="0"/>
                <a:cs typeface="Segoe UI" pitchFamily="34" charset="0"/>
              </a:defRPr>
            </a:lvl3pPr>
            <a:lvl4pPr marL="1371600" indent="0" algn="l" rtl="0" eaLnBrk="1" fontAlgn="base" hangingPunct="1">
              <a:spcBef>
                <a:spcPct val="20000"/>
              </a:spcBef>
              <a:spcAft>
                <a:spcPct val="0"/>
              </a:spcAft>
              <a:buFont typeface="Arial" charset="0"/>
              <a:buNone/>
              <a:defRPr sz="900" kern="1200">
                <a:solidFill>
                  <a:schemeClr val="tx1"/>
                </a:solidFill>
                <a:latin typeface="Segoe UI" pitchFamily="34" charset="0"/>
                <a:ea typeface="Segoe UI" pitchFamily="34" charset="0"/>
                <a:cs typeface="Segoe UI" pitchFamily="34" charset="0"/>
              </a:defRPr>
            </a:lvl4pPr>
            <a:lvl5pPr marL="1828800" indent="0" algn="l" rtl="0" eaLnBrk="1" fontAlgn="base" hangingPunct="1">
              <a:spcBef>
                <a:spcPct val="20000"/>
              </a:spcBef>
              <a:spcAft>
                <a:spcPct val="0"/>
              </a:spcAft>
              <a:buFont typeface="Arial" charset="0"/>
              <a:buNone/>
              <a:defRPr sz="900" kern="1200">
                <a:solidFill>
                  <a:schemeClr val="tx1"/>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endParaRPr lang="en-US" dirty="0" smtClean="0"/>
          </a:p>
        </p:txBody>
      </p:sp>
      <p:sp>
        <p:nvSpPr>
          <p:cNvPr id="8" name="Text Placeholder 2"/>
          <p:cNvSpPr>
            <a:spLocks noGrp="1"/>
          </p:cNvSpPr>
          <p:nvPr>
            <p:ph type="body" sz="half" idx="2"/>
          </p:nvPr>
        </p:nvSpPr>
        <p:spPr>
          <a:xfrm>
            <a:off x="1645666" y="1721802"/>
            <a:ext cx="7269734" cy="4724717"/>
          </a:xfrm>
        </p:spPr>
        <p:txBody>
          <a:bodyPr/>
          <a:lstStyle/>
          <a:p>
            <a:r>
              <a:rPr lang="en-US" dirty="0" smtClean="0"/>
              <a:t>Pixel Auto </a:t>
            </a:r>
            <a:r>
              <a:rPr lang="en-US" dirty="0"/>
              <a:t>D</a:t>
            </a:r>
            <a:r>
              <a:rPr lang="en-US" dirty="0" smtClean="0"/>
              <a:t>etect </a:t>
            </a:r>
          </a:p>
          <a:p>
            <a:r>
              <a:rPr lang="en-US" dirty="0" smtClean="0"/>
              <a:t>Retina Scan </a:t>
            </a:r>
          </a:p>
          <a:p>
            <a:r>
              <a:rPr lang="en-US" dirty="0" smtClean="0"/>
              <a:t>Finger Print Scan</a:t>
            </a:r>
          </a:p>
          <a:p>
            <a:r>
              <a:rPr lang="en-US" dirty="0" smtClean="0"/>
              <a:t>Shadow verification</a:t>
            </a:r>
          </a:p>
          <a:p>
            <a:pPr marL="571500" indent="-342900">
              <a:buAutoNum type="arabicParenR"/>
            </a:pPr>
            <a:endParaRPr lang="en-US" dirty="0" smtClean="0"/>
          </a:p>
          <a:p>
            <a:pPr marL="571500" indent="-342900">
              <a:buAutoNum type="arabicParenR"/>
            </a:pPr>
            <a:endParaRPr lang="en-US" dirty="0"/>
          </a:p>
        </p:txBody>
      </p:sp>
    </p:spTree>
    <p:extLst>
      <p:ext uri="{BB962C8B-B14F-4D97-AF65-F5344CB8AC3E}">
        <p14:creationId xmlns:p14="http://schemas.microsoft.com/office/powerpoint/2010/main" val="267045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altLang="en-US" dirty="0"/>
              <a:t/>
            </a:r>
            <a:br>
              <a:rPr lang="en-US" altLang="en-US" dirty="0"/>
            </a:br>
            <a:endParaRPr lang="en-US" dirty="0"/>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9</a:t>
            </a:fld>
            <a:endParaRPr lang="en-US" dirty="0"/>
          </a:p>
        </p:txBody>
      </p:sp>
      <p:sp>
        <p:nvSpPr>
          <p:cNvPr id="5" name="Text Placeholder 2"/>
          <p:cNvSpPr txBox="1">
            <a:spLocks/>
          </p:cNvSpPr>
          <p:nvPr/>
        </p:nvSpPr>
        <p:spPr>
          <a:xfrm>
            <a:off x="1400006" y="1653563"/>
            <a:ext cx="4973498" cy="3150449"/>
          </a:xfrm>
          <a:prstGeom prst="rect">
            <a:avLst/>
          </a:prstGeom>
        </p:spPr>
        <p:txBody>
          <a:bodyPr/>
          <a:lstStyle>
            <a:lvl1pPr marL="457200" indent="-228600" algn="l" rtl="0" eaLnBrk="1" fontAlgn="base" hangingPunct="1">
              <a:spcBef>
                <a:spcPct val="20000"/>
              </a:spcBef>
              <a:spcAft>
                <a:spcPct val="0"/>
              </a:spcAft>
              <a:buFont typeface="Arial" pitchFamily="34" charset="0"/>
              <a:buChar char="•"/>
              <a:defRPr sz="18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rtl="0" eaLnBrk="1" fontAlgn="base" hangingPunct="1">
              <a:spcBef>
                <a:spcPct val="20000"/>
              </a:spcBef>
              <a:spcAft>
                <a:spcPct val="0"/>
              </a:spcAft>
              <a:buFont typeface="Arial" charset="0"/>
              <a:buNone/>
              <a:defRPr sz="1200" kern="1200">
                <a:solidFill>
                  <a:schemeClr val="tx1"/>
                </a:solidFill>
                <a:latin typeface="Segoe UI" pitchFamily="34" charset="0"/>
                <a:ea typeface="Segoe UI" pitchFamily="34" charset="0"/>
                <a:cs typeface="Segoe UI" pitchFamily="34" charset="0"/>
              </a:defRPr>
            </a:lvl2pPr>
            <a:lvl3pPr marL="914400" indent="0" algn="l" rtl="0" eaLnBrk="1" fontAlgn="base" hangingPunct="1">
              <a:spcBef>
                <a:spcPct val="20000"/>
              </a:spcBef>
              <a:spcAft>
                <a:spcPct val="0"/>
              </a:spcAft>
              <a:buFont typeface="Arial" charset="0"/>
              <a:buNone/>
              <a:defRPr sz="1000" kern="1200">
                <a:solidFill>
                  <a:schemeClr val="tx1"/>
                </a:solidFill>
                <a:latin typeface="Segoe UI" pitchFamily="34" charset="0"/>
                <a:ea typeface="Segoe UI" pitchFamily="34" charset="0"/>
                <a:cs typeface="Segoe UI" pitchFamily="34" charset="0"/>
              </a:defRPr>
            </a:lvl3pPr>
            <a:lvl4pPr marL="1371600" indent="0" algn="l" rtl="0" eaLnBrk="1" fontAlgn="base" hangingPunct="1">
              <a:spcBef>
                <a:spcPct val="20000"/>
              </a:spcBef>
              <a:spcAft>
                <a:spcPct val="0"/>
              </a:spcAft>
              <a:buFont typeface="Arial" charset="0"/>
              <a:buNone/>
              <a:defRPr sz="900" kern="1200">
                <a:solidFill>
                  <a:schemeClr val="tx1"/>
                </a:solidFill>
                <a:latin typeface="Segoe UI" pitchFamily="34" charset="0"/>
                <a:ea typeface="Segoe UI" pitchFamily="34" charset="0"/>
                <a:cs typeface="Segoe UI" pitchFamily="34" charset="0"/>
              </a:defRPr>
            </a:lvl4pPr>
            <a:lvl5pPr marL="1828800" indent="0" algn="l" rtl="0" eaLnBrk="1" fontAlgn="base" hangingPunct="1">
              <a:spcBef>
                <a:spcPct val="20000"/>
              </a:spcBef>
              <a:spcAft>
                <a:spcPct val="0"/>
              </a:spcAft>
              <a:buFont typeface="Arial" charset="0"/>
              <a:buNone/>
              <a:defRPr sz="900" kern="1200">
                <a:solidFill>
                  <a:schemeClr val="tx1"/>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228600" indent="0">
              <a:buNone/>
            </a:pPr>
            <a:endParaRPr lang="en-GB" altLang="en-US" dirty="0" smtClean="0"/>
          </a:p>
          <a:p>
            <a:pPr marL="228600" indent="0">
              <a:buNone/>
            </a:pPr>
            <a:endParaRPr lang="en-GB" altLang="en-US" dirty="0" smtClean="0"/>
          </a:p>
          <a:p>
            <a:endParaRPr lang="en-US" dirty="0"/>
          </a:p>
        </p:txBody>
      </p:sp>
      <p:sp>
        <p:nvSpPr>
          <p:cNvPr id="6" name="Title 1"/>
          <p:cNvSpPr txBox="1">
            <a:spLocks/>
          </p:cNvSpPr>
          <p:nvPr/>
        </p:nvSpPr>
        <p:spPr>
          <a:xfrm>
            <a:off x="1578864" y="794768"/>
            <a:ext cx="7257288" cy="566610"/>
          </a:xfrm>
          <a:prstGeom prst="rect">
            <a:avLst/>
          </a:prstGeom>
        </p:spPr>
        <p:txBody>
          <a:bodyPr/>
          <a:lstStyle>
            <a:lvl1pPr algn="l" rtl="0" eaLnBrk="1" fontAlgn="base" hangingPunct="1">
              <a:spcBef>
                <a:spcPct val="0"/>
              </a:spcBef>
              <a:spcAft>
                <a:spcPct val="0"/>
              </a:spcAft>
              <a:defRPr sz="2500" kern="1200" baseline="0">
                <a:solidFill>
                  <a:schemeClr val="bg1"/>
                </a:solidFill>
                <a:latin typeface="Segoe UI" pitchFamily="34" charset="0"/>
                <a:ea typeface="Segoe UI" pitchFamily="34" charset="0"/>
                <a:cs typeface="Segoe UI" pitchFamily="34" charset="0"/>
              </a:defRPr>
            </a:lvl1pPr>
            <a:lvl2pPr algn="ctr" rtl="0" eaLnBrk="1" fontAlgn="base" hangingPunct="1">
              <a:spcBef>
                <a:spcPct val="0"/>
              </a:spcBef>
              <a:spcAft>
                <a:spcPct val="0"/>
              </a:spcAft>
              <a:defRPr sz="3000">
                <a:solidFill>
                  <a:schemeClr val="tx1"/>
                </a:solidFill>
                <a:latin typeface="Calibri" pitchFamily="34" charset="0"/>
              </a:defRPr>
            </a:lvl2pPr>
            <a:lvl3pPr algn="ctr" rtl="0" eaLnBrk="1" fontAlgn="base" hangingPunct="1">
              <a:spcBef>
                <a:spcPct val="0"/>
              </a:spcBef>
              <a:spcAft>
                <a:spcPct val="0"/>
              </a:spcAft>
              <a:defRPr sz="3000">
                <a:solidFill>
                  <a:schemeClr val="tx1"/>
                </a:solidFill>
                <a:latin typeface="Calibri" pitchFamily="34" charset="0"/>
              </a:defRPr>
            </a:lvl3pPr>
            <a:lvl4pPr algn="ctr" rtl="0" eaLnBrk="1" fontAlgn="base" hangingPunct="1">
              <a:spcBef>
                <a:spcPct val="0"/>
              </a:spcBef>
              <a:spcAft>
                <a:spcPct val="0"/>
              </a:spcAft>
              <a:defRPr sz="3000">
                <a:solidFill>
                  <a:schemeClr val="tx1"/>
                </a:solidFill>
                <a:latin typeface="Calibri" pitchFamily="34" charset="0"/>
              </a:defRPr>
            </a:lvl4pPr>
            <a:lvl5pPr algn="ctr" rtl="0" eaLnBrk="1" fontAlgn="base" hangingPunct="1">
              <a:spcBef>
                <a:spcPct val="0"/>
              </a:spcBef>
              <a:spcAft>
                <a:spcPct val="0"/>
              </a:spcAft>
              <a:defRPr sz="3000">
                <a:solidFill>
                  <a:schemeClr val="tx1"/>
                </a:solidFill>
                <a:latin typeface="Calibri" pitchFamily="34" charset="0"/>
              </a:defRPr>
            </a:lvl5pPr>
            <a:lvl6pPr marL="457200" algn="ctr" rtl="0" eaLnBrk="1" fontAlgn="base" hangingPunct="1">
              <a:spcBef>
                <a:spcPct val="0"/>
              </a:spcBef>
              <a:spcAft>
                <a:spcPct val="0"/>
              </a:spcAft>
              <a:defRPr sz="3000">
                <a:solidFill>
                  <a:schemeClr val="tx1"/>
                </a:solidFill>
                <a:latin typeface="Calibri" pitchFamily="34" charset="0"/>
              </a:defRPr>
            </a:lvl6pPr>
            <a:lvl7pPr marL="914400" algn="ctr" rtl="0" eaLnBrk="1" fontAlgn="base" hangingPunct="1">
              <a:spcBef>
                <a:spcPct val="0"/>
              </a:spcBef>
              <a:spcAft>
                <a:spcPct val="0"/>
              </a:spcAft>
              <a:defRPr sz="3000">
                <a:solidFill>
                  <a:schemeClr val="tx1"/>
                </a:solidFill>
                <a:latin typeface="Calibri" pitchFamily="34" charset="0"/>
              </a:defRPr>
            </a:lvl7pPr>
            <a:lvl8pPr marL="1371600" algn="ctr" rtl="0" eaLnBrk="1" fontAlgn="base" hangingPunct="1">
              <a:spcBef>
                <a:spcPct val="0"/>
              </a:spcBef>
              <a:spcAft>
                <a:spcPct val="0"/>
              </a:spcAft>
              <a:defRPr sz="3000">
                <a:solidFill>
                  <a:schemeClr val="tx1"/>
                </a:solidFill>
                <a:latin typeface="Calibri" pitchFamily="34" charset="0"/>
              </a:defRPr>
            </a:lvl8pPr>
            <a:lvl9pPr marL="1828800" algn="ctr" rtl="0" eaLnBrk="1" fontAlgn="base" hangingPunct="1">
              <a:spcBef>
                <a:spcPct val="0"/>
              </a:spcBef>
              <a:spcAft>
                <a:spcPct val="0"/>
              </a:spcAft>
              <a:defRPr sz="3000">
                <a:solidFill>
                  <a:schemeClr val="tx1"/>
                </a:solidFill>
                <a:latin typeface="Calibri" pitchFamily="34" charset="0"/>
              </a:defRPr>
            </a:lvl9pPr>
          </a:lstStyle>
          <a:p>
            <a:r>
              <a:rPr lang="en-US" b="1" dirty="0" smtClean="0"/>
              <a:t>Questions </a:t>
            </a:r>
            <a:r>
              <a:rPr lang="en-US" b="1" dirty="0" smtClean="0"/>
              <a:t>?</a:t>
            </a:r>
            <a:endParaRPr lang="en-US" b="1" dirty="0"/>
          </a:p>
        </p:txBody>
      </p:sp>
      <p:pic>
        <p:nvPicPr>
          <p:cNvPr id="2051" name="Picture 3" descr="C:\Users\sandeepgu\Desktop\13640349-3d-white-people-looks-for-an-idea-lying-on-a-red-question-mark-isolated-white-background-Stock-Pho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7724" y="1826762"/>
            <a:ext cx="4278062" cy="280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189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Embed_PMS_Project_Kickof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Embed_PMS_Project_Kickoff</Template>
  <TotalTime>651</TotalTime>
  <Words>239</Words>
  <Application>Microsoft Office PowerPoint</Application>
  <PresentationFormat>On-screen Show (4:3)</PresentationFormat>
  <Paragraphs>61</Paragraphs>
  <Slides>10</Slides>
  <Notes>5</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Embed_PMS_Project_Kickoff</vt:lpstr>
      <vt:lpstr>2_Office Theme</vt:lpstr>
      <vt:lpstr>UNIQUE FACE OBJECT</vt:lpstr>
      <vt:lpstr>UFO : UNIQUE FACE OBJECT</vt:lpstr>
      <vt:lpstr>Introduction</vt:lpstr>
      <vt:lpstr>Why UFO ?</vt:lpstr>
      <vt:lpstr>Where ?</vt:lpstr>
      <vt:lpstr>How it Works ?</vt:lpstr>
      <vt:lpstr>Similar Faces</vt:lpstr>
      <vt:lpstr>Enhancement</vt:lpstr>
      <vt:lpstr>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Skills</dc:title>
  <dc:creator>Shripad Pathak</dc:creator>
  <cp:lastModifiedBy>Vilas Zade</cp:lastModifiedBy>
  <cp:revision>213</cp:revision>
  <dcterms:created xsi:type="dcterms:W3CDTF">2015-11-20T06:00:06Z</dcterms:created>
  <dcterms:modified xsi:type="dcterms:W3CDTF">2016-12-08T12:55:24Z</dcterms:modified>
</cp:coreProperties>
</file>