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A1E4A-6EF8-4800-871A-1CFA3202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9210A2-984A-440A-890F-51994947B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BE684-D058-431C-9FF5-EF0BB9F2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31A69-6642-4AB4-ADC1-641A7EE3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4BC8D-2512-4F32-B727-D06EBC62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7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28810-B590-4E63-AED9-C4536BD3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1E6B6E-1110-406D-BA03-D9032BC78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68A50-4234-4D0B-B3C2-6D6057CF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18060-B675-4436-A406-0B25B68D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404F6-83A2-4E70-8493-8312F1A1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63A284-C238-4F47-B4A6-393F5DC1C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FD1361-B05A-4222-9220-820138ADF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DE704-1F3E-4D21-8988-02479ACD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F07D4-A61C-4509-9551-E1C164E4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C5707-0949-402E-8D69-60767A32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6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D9D7C-432A-4A40-A940-9B973635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9F457-2A03-48CE-AA5C-73348A0C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A4138-CE2F-4C6E-9A50-D5EEACBB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7C24F-5E60-4370-BC9B-19158311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ACC00-795F-4EFA-A171-2603209C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59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1338C-CF00-4FF8-A7B9-507FF5B3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F1FF9-30F0-492A-9240-D7CD2BC3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901EB-28DD-450C-904F-92445441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CF88-FBF8-40C8-96C8-B0C3DF20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9CD70-7484-4319-8270-05CC187D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9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B4C87-B991-4785-B0D1-4A9AE3F8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E49FA-4A04-43B1-9CE1-C523A9207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087F5-D469-4A59-974F-306330E3F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B7361-3A39-4774-89C0-7B064B56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E4E89-626A-40D5-A930-60059B66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E51CF-0CE0-422F-9D67-B20DA675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2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64D0-8E0B-49A6-866F-D29A3351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CD8C2-93BD-46A0-9E7E-091F198BE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59021-B28C-4872-8071-2AA3A527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45D563-DA7A-41CE-B4D7-D4623974A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0BEEDD-9A54-4B9B-BBD5-E8F9ED1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8B656C-8D10-4D47-BC15-0015325B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EABC77-4145-4650-A5B3-D40B012D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CA98FB-3BB4-4875-95BB-01AC1DB0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2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05945-D917-4833-ACC1-6C2D8CAF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46F13D-58FA-4035-92CA-31FD763D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BEDB01-AEE1-4969-869D-375BE9A5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CC558-6BF6-46E7-A0A5-6B56211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3362AB-075C-43CD-8D7B-DD1FE21D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48EA8F-BA5C-4D3F-9D71-A01143DA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3A141-0B50-433A-8642-4A7D25AF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1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13727-12BF-4573-85A4-8AD88FD8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832A3-DED0-4A74-954B-2282045F2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34DF6-1BCA-4B42-89F5-FFB096860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79181F-2004-483B-8A0E-DECD9BFB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19150-2045-4F81-922C-C8B87539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410DB-F914-469F-A46E-151242F4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AB686-586D-4C9D-B55D-07A881CC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C94D86-76EB-481A-8762-46B01A2C9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5FB41-68D5-47C4-9ED3-C0F902258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35BFC-CA2A-4513-B7CC-73B20312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663-2245-43FA-845B-D1BF61D8875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1C431-B711-48CA-8429-979710E1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75F47-1741-43C9-BB1C-1F86981C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6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F5F8F-AE77-4CC9-BD38-4624588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F5E0F-A60B-41B6-A4A7-9DED6667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13AB6-36E6-473F-AED0-557DF111E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D663-2245-43FA-845B-D1BF61D8875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75972-3F8C-40DE-AC23-14EAA75BA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2A7D6-9FB4-4AE3-952B-AD14EC626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6222-879D-4A61-97AF-1F034AA34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928C-D0F9-4C43-9948-7543F4156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Servlet and 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6CAB7-DF7D-4268-BBDC-FD819CE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23784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b="1"/>
              <a:t>JSP</a:t>
            </a:r>
            <a:endParaRPr lang="ko-KR" altLang="en-US" sz="7200" b="1"/>
          </a:p>
        </p:txBody>
      </p:sp>
    </p:spTree>
    <p:extLst>
      <p:ext uri="{BB962C8B-B14F-4D97-AF65-F5344CB8AC3E}">
        <p14:creationId xmlns:p14="http://schemas.microsoft.com/office/powerpoint/2010/main" val="244811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40FBFA-CF46-4F5F-9086-2ECCBD52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243"/>
            <a:ext cx="10515600" cy="532497"/>
          </a:xfrm>
        </p:spPr>
        <p:txBody>
          <a:bodyPr>
            <a:normAutofit/>
          </a:bodyPr>
          <a:lstStyle/>
          <a:p>
            <a:r>
              <a:rPr lang="ko-KR" altLang="en-US" sz="3200" b="1"/>
              <a:t>스크립트 태그의 종류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684597-CD4B-4A35-93C5-E59C08120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15952"/>
              </p:ext>
            </p:extLst>
          </p:nvPr>
        </p:nvGraphicFramePr>
        <p:xfrm>
          <a:off x="933041" y="1482755"/>
          <a:ext cx="9670645" cy="25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722">
                  <a:extLst>
                    <a:ext uri="{9D8B030D-6E8A-4147-A177-3AD203B41FA5}">
                      <a16:colId xmlns:a16="http://schemas.microsoft.com/office/drawing/2014/main" val="172017242"/>
                    </a:ext>
                  </a:extLst>
                </a:gridCol>
                <a:gridCol w="1954635">
                  <a:extLst>
                    <a:ext uri="{9D8B030D-6E8A-4147-A177-3AD203B41FA5}">
                      <a16:colId xmlns:a16="http://schemas.microsoft.com/office/drawing/2014/main" val="4002575409"/>
                    </a:ext>
                  </a:extLst>
                </a:gridCol>
                <a:gridCol w="5268288">
                  <a:extLst>
                    <a:ext uri="{9D8B030D-6E8A-4147-A177-3AD203B41FA5}">
                      <a16:colId xmlns:a16="http://schemas.microsoft.com/office/drawing/2014/main" val="331659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2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지시문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&lt;%@  %&gt;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문서의 정보나 기능을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선언문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&lt;%!  %&gt;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변수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메서드를 선언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스크립트릿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&lt;%  %&gt;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자바코드를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9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표현식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&lt;%= %&gt;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print() </a:t>
                      </a:r>
                      <a:r>
                        <a:rPr lang="ko-KR" altLang="en-US"/>
                        <a:t>를 간단히 사용하기 위함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96539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&lt;%--   --%&gt;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62426"/>
                  </a:ext>
                </a:extLst>
              </a:tr>
              <a:tr h="1803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="1"/>
                        <a:t>액션태그</a:t>
                      </a:r>
                      <a:r>
                        <a:rPr lang="ko-KR" altLang="en-US"/>
                        <a:t>  </a:t>
                      </a:r>
                      <a:r>
                        <a:rPr lang="en-US" altLang="ko-KR"/>
                        <a:t>&lt;</a:t>
                      </a:r>
                      <a:r>
                        <a:rPr lang="ko-KR" altLang="en-US"/>
                        <a:t>프리픽스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지시자 속성</a:t>
                      </a:r>
                      <a:r>
                        <a:rPr lang="en-US" altLang="ko-KR"/>
                        <a:t>=</a:t>
                      </a:r>
                      <a:r>
                        <a:rPr lang="ko-KR" altLang="en-US"/>
                        <a:t>값 </a:t>
                      </a:r>
                      <a:r>
                        <a:rPr lang="en-US" altLang="ko-KR"/>
                        <a:t>/&gt;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47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0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40FBFA-CF46-4F5F-9086-2ECCBD52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243"/>
            <a:ext cx="10515600" cy="532497"/>
          </a:xfrm>
        </p:spPr>
        <p:txBody>
          <a:bodyPr>
            <a:normAutofit/>
          </a:bodyPr>
          <a:lstStyle/>
          <a:p>
            <a:r>
              <a:rPr lang="en-US" altLang="ko-KR" sz="3200" b="1"/>
              <a:t>page</a:t>
            </a:r>
            <a:r>
              <a:rPr lang="ko-KR" altLang="en-US" sz="3200" b="1"/>
              <a:t> 지시문 속성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684597-CD4B-4A35-93C5-E59C08120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3054"/>
              </p:ext>
            </p:extLst>
          </p:nvPr>
        </p:nvGraphicFramePr>
        <p:xfrm>
          <a:off x="933041" y="1482755"/>
          <a:ext cx="9670645" cy="440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719">
                  <a:extLst>
                    <a:ext uri="{9D8B030D-6E8A-4147-A177-3AD203B41FA5}">
                      <a16:colId xmlns:a16="http://schemas.microsoft.com/office/drawing/2014/main" val="172017242"/>
                    </a:ext>
                  </a:extLst>
                </a:gridCol>
                <a:gridCol w="1325460">
                  <a:extLst>
                    <a:ext uri="{9D8B030D-6E8A-4147-A177-3AD203B41FA5}">
                      <a16:colId xmlns:a16="http://schemas.microsoft.com/office/drawing/2014/main" val="4002575409"/>
                    </a:ext>
                  </a:extLst>
                </a:gridCol>
                <a:gridCol w="6199466">
                  <a:extLst>
                    <a:ext uri="{9D8B030D-6E8A-4147-A177-3AD203B41FA5}">
                      <a16:colId xmlns:a16="http://schemas.microsoft.com/office/drawing/2014/main" val="331659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2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info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문서의 정보나 기능을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contentType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전달되는 </a:t>
                      </a:r>
                      <a:r>
                        <a:rPr lang="en-US" altLang="ko-KR"/>
                        <a:t>MIME</a:t>
                      </a:r>
                      <a:r>
                        <a:rPr lang="ko-KR" altLang="en-US"/>
                        <a:t>타입과 문자집합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pageEncoding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사용되는 문자 집합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9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language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java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jsp</a:t>
                      </a:r>
                      <a:r>
                        <a:rPr lang="ko-KR" altLang="en-US"/>
                        <a:t>에서 사용하는 언어지정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96539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import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문서에서 사용할 자바패키지나 클래스를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6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errorPage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에러 발생시 처리를 위해 호출되는 </a:t>
                      </a:r>
                      <a:r>
                        <a:rPr lang="en-US" altLang="ko-KR"/>
                        <a:t>jsp</a:t>
                      </a:r>
                      <a:r>
                        <a:rPr lang="ko-KR" altLang="en-US"/>
                        <a:t>문서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472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isErrorPage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문서가 에러 처리를 위한 문서인지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559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buffer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출력 버퍼 크기를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643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autoflush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자동으로 </a:t>
                      </a:r>
                      <a:r>
                        <a:rPr lang="en-US" altLang="ko-KR"/>
                        <a:t>flush</a:t>
                      </a:r>
                      <a:r>
                        <a:rPr lang="ko-KR" altLang="en-US"/>
                        <a:t>가 발생하는지 여부를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4167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session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세션 사용 여부를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0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isThreadSafe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멀티스레드 허용 여부를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39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45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B5AD249-7DCF-40AE-B76B-5A3A36DF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243"/>
            <a:ext cx="10515600" cy="532497"/>
          </a:xfrm>
        </p:spPr>
        <p:txBody>
          <a:bodyPr>
            <a:normAutofit/>
          </a:bodyPr>
          <a:lstStyle/>
          <a:p>
            <a:r>
              <a:rPr lang="en-US" altLang="ko-KR" sz="3200" b="1"/>
              <a:t>jsp</a:t>
            </a:r>
            <a:r>
              <a:rPr lang="ko-KR" altLang="en-US" sz="3200" b="1"/>
              <a:t> 의 내장객체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7BF5ADAA-AF35-4928-9869-DF940AFA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77492"/>
              </p:ext>
            </p:extLst>
          </p:nvPr>
        </p:nvGraphicFramePr>
        <p:xfrm>
          <a:off x="933041" y="1482755"/>
          <a:ext cx="9670645" cy="367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719">
                  <a:extLst>
                    <a:ext uri="{9D8B030D-6E8A-4147-A177-3AD203B41FA5}">
                      <a16:colId xmlns:a16="http://schemas.microsoft.com/office/drawing/2014/main" val="172017242"/>
                    </a:ext>
                  </a:extLst>
                </a:gridCol>
                <a:gridCol w="4219662">
                  <a:extLst>
                    <a:ext uri="{9D8B030D-6E8A-4147-A177-3AD203B41FA5}">
                      <a16:colId xmlns:a16="http://schemas.microsoft.com/office/drawing/2014/main" val="4002575409"/>
                    </a:ext>
                  </a:extLst>
                </a:gridCol>
                <a:gridCol w="3305264">
                  <a:extLst>
                    <a:ext uri="{9D8B030D-6E8A-4147-A177-3AD203B41FA5}">
                      <a16:colId xmlns:a16="http://schemas.microsoft.com/office/drawing/2014/main" val="331659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내장객체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2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request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javax.servlet.http.HttpServletRequest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response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javax.servlet.http.HttpServletResponse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응답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out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javax.servlet.jsp.jspWriter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브라우저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9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session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javax.servlet.http.HttpSession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http </a:t>
                      </a:r>
                      <a:r>
                        <a:rPr lang="ko-KR" altLang="en-US"/>
                        <a:t>세션정보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96539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application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javax.servlet.ServletContext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웹 애플리케이션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6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config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javax.servlet.ServletConfig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jsp </a:t>
                      </a:r>
                      <a:r>
                        <a:rPr lang="ko-KR" altLang="en-US"/>
                        <a:t>초기화 파라미터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472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java.lnag.Object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jsp </a:t>
                      </a:r>
                      <a:r>
                        <a:rPr lang="ko-KR" altLang="en-US"/>
                        <a:t>문서 자체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559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pageContext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javax.servlet.jsp.PageContext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기본객첵 반환하거나 포워딩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643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exception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java.lang.Throwable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예외처리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41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72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1899B-681F-4541-A792-04C1673F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한글데이터 인코딩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9DF08-7841-4082-A8E8-32F3CF94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7" y="1431342"/>
            <a:ext cx="10515600" cy="758184"/>
          </a:xfrm>
        </p:spPr>
        <p:txBody>
          <a:bodyPr/>
          <a:lstStyle/>
          <a:p>
            <a:r>
              <a:rPr lang="en-US" altLang="ko-KR"/>
              <a:t>request.setCharacterEncoding(“utf-8”);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CB7C5-2931-4C0E-9C03-6A64B79B75B4}"/>
              </a:ext>
            </a:extLst>
          </p:cNvPr>
          <p:cNvSpPr txBox="1"/>
          <p:nvPr/>
        </p:nvSpPr>
        <p:spPr>
          <a:xfrm>
            <a:off x="973123" y="230697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&lt;%  %&gt;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F1A16-93B0-496A-8670-96BA86456C0C}"/>
              </a:ext>
            </a:extLst>
          </p:cNvPr>
          <p:cNvSpPr txBox="1"/>
          <p:nvPr/>
        </p:nvSpPr>
        <p:spPr>
          <a:xfrm>
            <a:off x="695587" y="325574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액션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5AA79-751A-4F09-AC04-ED09535D0CE1}"/>
              </a:ext>
            </a:extLst>
          </p:cNvPr>
          <p:cNvSpPr txBox="1"/>
          <p:nvPr/>
        </p:nvSpPr>
        <p:spPr>
          <a:xfrm>
            <a:off x="695587" y="3989069"/>
            <a:ext cx="65710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포워딩</a:t>
            </a:r>
            <a:r>
              <a:rPr lang="en-US" altLang="ko-KR"/>
              <a:t>, </a:t>
            </a:r>
            <a:r>
              <a:rPr lang="ko-KR" altLang="en-US"/>
              <a:t>인클루딩 위한 액션 태그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자바빈즈를 생성하고 파라미터를 지정</a:t>
            </a:r>
            <a:r>
              <a:rPr lang="en-US" altLang="ko-KR"/>
              <a:t>/</a:t>
            </a:r>
            <a:r>
              <a:rPr lang="ko-KR" altLang="en-US"/>
              <a:t>출력하는 액션 태그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커스텀 태그를 이용해 사용자가 생성하는 액션 태그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JSTL </a:t>
            </a:r>
            <a:r>
              <a:rPr lang="ko-KR" altLang="en-US"/>
              <a:t>에서 제공하는 표준화된 액션 태그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290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E1C0-2433-4A82-BFF6-1B23E72E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&lt;jsp:forward&gt; </a:t>
            </a:r>
            <a:r>
              <a:rPr lang="ko-KR" altLang="en-US"/>
              <a:t>액션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BCACE-56D9-491D-994C-A787616D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1406"/>
          </a:xfrm>
        </p:spPr>
        <p:txBody>
          <a:bodyPr/>
          <a:lstStyle/>
          <a:p>
            <a:r>
              <a:rPr lang="en-US" altLang="ko-KR"/>
              <a:t>&lt;jsp:forward</a:t>
            </a:r>
            <a:r>
              <a:rPr lang="ko-KR" altLang="en-US"/>
              <a:t> </a:t>
            </a:r>
            <a:r>
              <a:rPr lang="en-US" altLang="ko-KR"/>
              <a:t>page=“</a:t>
            </a:r>
            <a:r>
              <a:rPr lang="ko-KR" altLang="en-US"/>
              <a:t>이동할 문서</a:t>
            </a:r>
            <a:r>
              <a:rPr lang="en-US" altLang="ko-KR"/>
              <a:t>“ /&gt;</a:t>
            </a:r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3E88119-A0F0-4F44-AB2E-B2CB74381BE4}"/>
              </a:ext>
            </a:extLst>
          </p:cNvPr>
          <p:cNvSpPr txBox="1">
            <a:spLocks/>
          </p:cNvSpPr>
          <p:nvPr/>
        </p:nvSpPr>
        <p:spPr>
          <a:xfrm>
            <a:off x="838200" y="24597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&lt;jsp:include&gt; </a:t>
            </a:r>
            <a:r>
              <a:rPr lang="ko-KR" altLang="en-US"/>
              <a:t>액션 태그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6D5F39-5F0F-4104-875C-7FED80FAE6D4}"/>
              </a:ext>
            </a:extLst>
          </p:cNvPr>
          <p:cNvSpPr txBox="1">
            <a:spLocks/>
          </p:cNvSpPr>
          <p:nvPr/>
        </p:nvSpPr>
        <p:spPr>
          <a:xfrm>
            <a:off x="838200" y="3920267"/>
            <a:ext cx="10515600" cy="74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&lt;jsp:include</a:t>
            </a:r>
            <a:r>
              <a:rPr lang="ko-KR" altLang="en-US"/>
              <a:t> </a:t>
            </a:r>
            <a:r>
              <a:rPr lang="en-US" altLang="ko-KR"/>
              <a:t>page=“</a:t>
            </a:r>
            <a:r>
              <a:rPr lang="ko-KR" altLang="en-US"/>
              <a:t>포함할 문서</a:t>
            </a:r>
            <a:r>
              <a:rPr lang="en-US" altLang="ko-KR"/>
              <a:t>“   flush=“true/false” /&gt;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6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26389-D14D-40D8-A403-6532A9A5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&lt;jsp:useBean …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28B28-6E7A-4DD5-A34C-7A02DE01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&lt;jsp:useBean id=“name” scope=“page | request | session | application” typeSpec=…&gt;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92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CCF89-C9B4-4963-AC95-1EE9059D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쿠키의 생성</a:t>
            </a:r>
            <a:r>
              <a:rPr lang="en-US" altLang="ko-KR"/>
              <a:t>/</a:t>
            </a:r>
            <a:r>
              <a:rPr lang="ko-KR" altLang="en-US"/>
              <a:t>추출</a:t>
            </a:r>
            <a:r>
              <a:rPr lang="en-US" altLang="ko-KR"/>
              <a:t>/</a:t>
            </a:r>
            <a:r>
              <a:rPr lang="ko-KR" altLang="en-US"/>
              <a:t>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F7641-CC1F-4826-9312-26375CB8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쿠키의 생성</a:t>
            </a:r>
            <a:endParaRPr lang="en-US" altLang="ko-KR"/>
          </a:p>
          <a:p>
            <a:pPr lvl="1"/>
            <a:r>
              <a:rPr lang="en-US" altLang="ko-KR"/>
              <a:t>Cookie</a:t>
            </a:r>
            <a:r>
              <a:rPr lang="ko-KR" altLang="en-US"/>
              <a:t> 객체 </a:t>
            </a:r>
            <a:r>
              <a:rPr lang="en-US" altLang="ko-KR"/>
              <a:t>= new</a:t>
            </a:r>
            <a:r>
              <a:rPr lang="ko-KR" altLang="en-US"/>
              <a:t> </a:t>
            </a:r>
            <a:r>
              <a:rPr lang="en-US" altLang="ko-KR"/>
              <a:t>Cookie(“</a:t>
            </a:r>
            <a:r>
              <a:rPr lang="ko-KR" altLang="en-US"/>
              <a:t>쿠키이름</a:t>
            </a:r>
            <a:r>
              <a:rPr lang="en-US" altLang="ko-KR"/>
              <a:t>”, “</a:t>
            </a:r>
            <a:r>
              <a:rPr lang="ko-KR" altLang="en-US"/>
              <a:t>쿠키값</a:t>
            </a:r>
            <a:r>
              <a:rPr lang="en-US" altLang="ko-KR"/>
              <a:t>“);</a:t>
            </a:r>
          </a:p>
          <a:p>
            <a:pPr lvl="1"/>
            <a:r>
              <a:rPr lang="en-US" altLang="ko-KR"/>
              <a:t>response.addCookie(“</a:t>
            </a:r>
            <a:r>
              <a:rPr lang="ko-KR" altLang="en-US"/>
              <a:t>객체</a:t>
            </a:r>
            <a:r>
              <a:rPr lang="en-US" altLang="ko-KR"/>
              <a:t>”);</a:t>
            </a:r>
          </a:p>
          <a:p>
            <a:endParaRPr lang="en-US" altLang="ko-KR"/>
          </a:p>
          <a:p>
            <a:r>
              <a:rPr lang="ko-KR" altLang="en-US"/>
              <a:t>쿠키 추출</a:t>
            </a:r>
            <a:endParaRPr lang="en-US" altLang="ko-KR"/>
          </a:p>
          <a:p>
            <a:r>
              <a:rPr lang="en-US" altLang="ko-KR"/>
              <a:t>getCookie()  - Cookie[] </a:t>
            </a:r>
            <a:r>
              <a:rPr lang="ko-KR" altLang="en-US"/>
              <a:t>로 반환됨</a:t>
            </a:r>
            <a:endParaRPr lang="en-US" altLang="ko-KR"/>
          </a:p>
          <a:p>
            <a:r>
              <a:rPr lang="en-US" altLang="ko-KR"/>
              <a:t>getName()  - String </a:t>
            </a:r>
            <a:r>
              <a:rPr lang="ko-KR" altLang="en-US"/>
              <a:t>쿠키이름 추출</a:t>
            </a:r>
            <a:endParaRPr lang="en-US" altLang="ko-KR"/>
          </a:p>
          <a:p>
            <a:r>
              <a:rPr lang="en-US" altLang="ko-KR"/>
              <a:t>getValue() – String </a:t>
            </a:r>
            <a:r>
              <a:rPr lang="ko-KR" altLang="en-US"/>
              <a:t>쿠키 값 추출</a:t>
            </a:r>
          </a:p>
        </p:txBody>
      </p:sp>
    </p:spTree>
    <p:extLst>
      <p:ext uri="{BB962C8B-B14F-4D97-AF65-F5344CB8AC3E}">
        <p14:creationId xmlns:p14="http://schemas.microsoft.com/office/powerpoint/2010/main" val="418413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F2CF-E0D2-4B72-9F7A-F5C1CCDE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59395-B1E8-4A7D-904D-C560861D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DriverManager – Jdbc Driver</a:t>
            </a:r>
            <a:r>
              <a:rPr lang="ko-KR" altLang="en-US" sz="2000"/>
              <a:t>를 관리하여 </a:t>
            </a:r>
            <a:r>
              <a:rPr lang="en-US" altLang="ko-KR" sz="2000"/>
              <a:t>db</a:t>
            </a:r>
            <a:r>
              <a:rPr lang="ko-KR" altLang="en-US" sz="2000"/>
              <a:t>와 연결해서 </a:t>
            </a:r>
            <a:r>
              <a:rPr lang="en-US" altLang="ko-KR" sz="2000"/>
              <a:t>Connection </a:t>
            </a:r>
            <a:r>
              <a:rPr lang="ko-KR" altLang="en-US" sz="2000"/>
              <a:t>구현 객체를 생성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Connection – Statement, PreparedStatement, CallbleStatement </a:t>
            </a:r>
            <a:r>
              <a:rPr lang="ko-KR" altLang="en-US" sz="2000"/>
              <a:t>구현 객체를 생성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ResultSet - db</a:t>
            </a:r>
            <a:r>
              <a:rPr lang="ko-KR" altLang="en-US" sz="2000"/>
              <a:t>에서 가져온 값을 읽을 때 사용</a:t>
            </a:r>
          </a:p>
        </p:txBody>
      </p:sp>
    </p:spTree>
    <p:extLst>
      <p:ext uri="{BB962C8B-B14F-4D97-AF65-F5344CB8AC3E}">
        <p14:creationId xmlns:p14="http://schemas.microsoft.com/office/powerpoint/2010/main" val="19721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57143-9193-409E-96BA-B4E885F8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835"/>
          </a:xfrm>
        </p:spPr>
        <p:txBody>
          <a:bodyPr/>
          <a:lstStyle/>
          <a:p>
            <a:r>
              <a:rPr lang="en-US" altLang="ko-KR"/>
              <a:t>was</a:t>
            </a:r>
            <a:r>
              <a:rPr lang="ko-KR" altLang="en-US"/>
              <a:t> 서버의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9E7AA3-4D83-4735-A128-B2F9399F8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98" y="1825625"/>
            <a:ext cx="4715003" cy="4351338"/>
          </a:xfrm>
        </p:spPr>
      </p:pic>
    </p:spTree>
    <p:extLst>
      <p:ext uri="{BB962C8B-B14F-4D97-AF65-F5344CB8AC3E}">
        <p14:creationId xmlns:p14="http://schemas.microsoft.com/office/powerpoint/2010/main" val="282925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1E1E-9EBF-4652-A101-CBC13C2E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Servlet</a:t>
            </a:r>
            <a:r>
              <a:rPr lang="ko-KR" altLang="en-US"/>
              <a:t>의 기본구조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5D2BB-5AB1-4576-A77C-1DC2EE92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566277"/>
          </a:xfrm>
        </p:spPr>
        <p:txBody>
          <a:bodyPr>
            <a:normAutofit/>
          </a:bodyPr>
          <a:lstStyle/>
          <a:p>
            <a:r>
              <a:rPr lang="ko-KR" altLang="en-US"/>
              <a:t>서블릿 클래스는 </a:t>
            </a:r>
            <a:r>
              <a:rPr lang="en-US" altLang="ko-KR"/>
              <a:t>HttpServlet</a:t>
            </a:r>
            <a:r>
              <a:rPr lang="ko-KR" altLang="en-US"/>
              <a:t>의 상속을 받는다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public class </a:t>
            </a:r>
            <a:r>
              <a:rPr lang="ko-KR" altLang="en-US"/>
              <a:t>서블릿이름 </a:t>
            </a:r>
            <a:r>
              <a:rPr lang="en-US" altLang="ko-KR"/>
              <a:t>extends HttpServlet{ …</a:t>
            </a:r>
          </a:p>
          <a:p>
            <a:endParaRPr lang="en-US" altLang="ko-KR"/>
          </a:p>
          <a:p>
            <a:r>
              <a:rPr lang="ko-KR" altLang="en-US"/>
              <a:t>메서드의 구현 </a:t>
            </a:r>
            <a:r>
              <a:rPr lang="en-US" altLang="ko-KR"/>
              <a:t>: doGet(), doPost()</a:t>
            </a:r>
            <a:r>
              <a:rPr lang="ko-KR" altLang="en-US"/>
              <a:t>는 </a:t>
            </a:r>
            <a:r>
              <a:rPr lang="en-US" altLang="ko-KR"/>
              <a:t>service() </a:t>
            </a:r>
            <a:r>
              <a:rPr lang="ko-KR" altLang="en-US"/>
              <a:t>메서드에 의해 호출된다</a:t>
            </a:r>
            <a:r>
              <a:rPr lang="en-US" altLang="ko-KR"/>
              <a:t>. </a:t>
            </a:r>
            <a:r>
              <a:rPr lang="ko-KR" altLang="en-US"/>
              <a:t>서블릿의 비즈니스 로직은 </a:t>
            </a:r>
            <a:r>
              <a:rPr lang="en-US" altLang="ko-KR"/>
              <a:t>doGet(), doPost()</a:t>
            </a:r>
            <a:r>
              <a:rPr lang="ko-KR" altLang="en-US"/>
              <a:t>에 의해 구현되어야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브라우저 출력 </a:t>
            </a:r>
            <a:r>
              <a:rPr lang="en-US" altLang="ko-KR"/>
              <a:t>: (</a:t>
            </a:r>
            <a:r>
              <a:rPr lang="ko-KR" altLang="en-US"/>
              <a:t>응답을 위한 셋팅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response.setContentType(“text/html;charset=utf-8”);</a:t>
            </a:r>
          </a:p>
          <a:p>
            <a:pPr lvl="1"/>
            <a:r>
              <a:rPr lang="en-US" altLang="ko-KR"/>
              <a:t>PrintWriter out = response.getWriter():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9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6E1FE-95FA-43B5-8C9A-B329771B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895"/>
            <a:ext cx="10515600" cy="5640068"/>
          </a:xfrm>
        </p:spPr>
        <p:txBody>
          <a:bodyPr/>
          <a:lstStyle/>
          <a:p>
            <a:r>
              <a:rPr lang="ko-KR" altLang="en-US"/>
              <a:t>요청을 받을 때 한글 처리 </a:t>
            </a:r>
            <a:endParaRPr lang="en-US" altLang="ko-KR"/>
          </a:p>
          <a:p>
            <a:pPr lvl="1"/>
            <a:r>
              <a:rPr lang="en-US" altLang="ko-KR"/>
              <a:t>request.setCharacterEncoding(“utf-8”);</a:t>
            </a:r>
          </a:p>
        </p:txBody>
      </p:sp>
    </p:spTree>
    <p:extLst>
      <p:ext uri="{BB962C8B-B14F-4D97-AF65-F5344CB8AC3E}">
        <p14:creationId xmlns:p14="http://schemas.microsoft.com/office/powerpoint/2010/main" val="129989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0678-633A-4791-B4C7-8C5F8B91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/>
          </a:bodyPr>
          <a:lstStyle/>
          <a:p>
            <a:r>
              <a:rPr lang="en-US" altLang="ko-KR" sz="3200" b="1"/>
              <a:t>ServletContext </a:t>
            </a:r>
            <a:r>
              <a:rPr lang="ko-KR" altLang="en-US" sz="3200" b="1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E75E1-3668-4173-8118-F4A9E3949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989901"/>
            <a:ext cx="10515600" cy="543606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서블릿 컨테이너가 시작될 때 애플리케이션 마다 고유의 </a:t>
            </a:r>
            <a:r>
              <a:rPr lang="en-US" altLang="ko-KR"/>
              <a:t>ServletContext </a:t>
            </a:r>
            <a:r>
              <a:rPr lang="ko-KR" altLang="en-US"/>
              <a:t>객체가 만들어 짐</a:t>
            </a:r>
            <a:r>
              <a:rPr lang="en-US" altLang="ko-KR"/>
              <a:t>. </a:t>
            </a:r>
            <a:r>
              <a:rPr lang="ko-KR" altLang="en-US"/>
              <a:t>즉 애플리케이션과 </a:t>
            </a:r>
            <a:r>
              <a:rPr lang="en-US" altLang="ko-KR"/>
              <a:t>ServletContext</a:t>
            </a:r>
            <a:r>
              <a:rPr lang="ko-KR" altLang="en-US"/>
              <a:t>는 생명주기가 같음</a:t>
            </a:r>
            <a:r>
              <a:rPr lang="en-US" altLang="ko-KR"/>
              <a:t>. </a:t>
            </a:r>
            <a:r>
              <a:rPr lang="ko-KR" altLang="en-US"/>
              <a:t>애프리케이션 소멸시 함께 소멸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ServletContext </a:t>
            </a:r>
            <a:r>
              <a:rPr lang="ko-KR" altLang="en-US"/>
              <a:t>파라미터</a:t>
            </a:r>
            <a:endParaRPr lang="en-US" altLang="ko-KR"/>
          </a:p>
          <a:p>
            <a:pPr lvl="1"/>
            <a:r>
              <a:rPr lang="en-US" altLang="ko-KR"/>
              <a:t>web.xml </a:t>
            </a:r>
            <a:r>
              <a:rPr lang="ko-KR" altLang="en-US"/>
              <a:t>문서에 지정해서 사용 </a:t>
            </a:r>
            <a:r>
              <a:rPr lang="en-US" altLang="ko-KR"/>
              <a:t>(</a:t>
            </a:r>
            <a:r>
              <a:rPr lang="ko-KR" altLang="en-US"/>
              <a:t>아래와 같은 방식으로 여러 개 지정가능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&lt;context-param&gt;</a:t>
            </a:r>
          </a:p>
          <a:p>
            <a:pPr marL="457200" lvl="1" indent="0">
              <a:buNone/>
            </a:pPr>
            <a:r>
              <a:rPr lang="en-US" altLang="ko-KR"/>
              <a:t>       &lt;param-name&gt;</a:t>
            </a:r>
            <a:r>
              <a:rPr lang="ko-KR" altLang="en-US"/>
              <a:t>파리미터이름</a:t>
            </a:r>
            <a:r>
              <a:rPr lang="en-US" altLang="ko-KR"/>
              <a:t>&lt;/param-name&gt;</a:t>
            </a:r>
          </a:p>
          <a:p>
            <a:pPr marL="457200" lvl="1" indent="0">
              <a:buNone/>
            </a:pPr>
            <a:r>
              <a:rPr lang="en-US" altLang="ko-KR"/>
              <a:t>       &lt;param-value&gt;</a:t>
            </a:r>
            <a:r>
              <a:rPr lang="ko-KR" altLang="en-US"/>
              <a:t>파라미터값</a:t>
            </a:r>
            <a:r>
              <a:rPr lang="en-US" altLang="ko-KR"/>
              <a:t>&lt;/param-value&gt;</a:t>
            </a:r>
          </a:p>
          <a:p>
            <a:pPr marL="457200" lvl="1" indent="0">
              <a:buNone/>
            </a:pPr>
            <a:r>
              <a:rPr lang="en-US" altLang="ko-KR"/>
              <a:t>   &lt;/context-param&gt; </a:t>
            </a:r>
          </a:p>
          <a:p>
            <a:r>
              <a:rPr lang="en-US" altLang="ko-KR"/>
              <a:t>ServletContext </a:t>
            </a:r>
            <a:r>
              <a:rPr lang="ko-KR" altLang="en-US"/>
              <a:t>파라미터 추출</a:t>
            </a:r>
            <a:r>
              <a:rPr lang="en-US" altLang="ko-KR"/>
              <a:t>  </a:t>
            </a:r>
          </a:p>
          <a:p>
            <a:pPr lvl="1"/>
            <a:r>
              <a:rPr lang="en-US" altLang="ko-KR"/>
              <a:t>ServletContext context = this.getServletContext();</a:t>
            </a:r>
          </a:p>
          <a:p>
            <a:pPr lvl="1"/>
            <a:r>
              <a:rPr lang="en-US" altLang="ko-KR"/>
              <a:t>getInitParameter(</a:t>
            </a:r>
            <a:r>
              <a:rPr lang="ko-KR" altLang="en-US"/>
              <a:t>이름</a:t>
            </a:r>
            <a:r>
              <a:rPr lang="en-US" altLang="ko-KR"/>
              <a:t>) : </a:t>
            </a:r>
            <a:r>
              <a:rPr lang="ko-KR" altLang="en-US"/>
              <a:t>이름에 해당하는 파라미터값을 반환</a:t>
            </a:r>
            <a:endParaRPr lang="en-US" altLang="ko-KR"/>
          </a:p>
          <a:p>
            <a:pPr lvl="1"/>
            <a:r>
              <a:rPr lang="en-US" altLang="ko-KR"/>
              <a:t>getInitParameterNames() : </a:t>
            </a:r>
            <a:r>
              <a:rPr lang="ko-KR" altLang="en-US"/>
              <a:t>모든 </a:t>
            </a:r>
            <a:r>
              <a:rPr lang="en-US" altLang="ko-KR"/>
              <a:t>ServletContext</a:t>
            </a:r>
            <a:r>
              <a:rPr lang="ko-KR" altLang="en-US"/>
              <a:t> 파라미터의 이름을 열거</a:t>
            </a:r>
            <a:r>
              <a:rPr lang="en-US" altLang="ko-KR"/>
              <a:t>(Enumeration)</a:t>
            </a:r>
            <a:r>
              <a:rPr lang="ko-KR" altLang="en-US"/>
              <a:t>으로 반환해 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7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40FBFA-CF46-4F5F-9086-2ECCBD52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/>
          </a:bodyPr>
          <a:lstStyle/>
          <a:p>
            <a:r>
              <a:rPr lang="en-US" altLang="ko-KR" sz="3200" b="1"/>
              <a:t>ServletContext </a:t>
            </a:r>
            <a:r>
              <a:rPr lang="ko-KR" altLang="en-US" sz="3200" b="1"/>
              <a:t>바인딩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6441B-DBC1-4DB5-8112-0EAC7E8D26DE}"/>
              </a:ext>
            </a:extLst>
          </p:cNvPr>
          <p:cNvSpPr txBox="1"/>
          <p:nvPr/>
        </p:nvSpPr>
        <p:spPr>
          <a:xfrm>
            <a:off x="838200" y="1031846"/>
            <a:ext cx="75123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/>
              <a:t>바인딩을 위한 메서드</a:t>
            </a:r>
            <a:endParaRPr lang="en-US" altLang="ko-KR" sz="2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/>
              <a:t>setAttribute(String</a:t>
            </a:r>
            <a:r>
              <a:rPr lang="ko-KR" altLang="en-US" sz="2800"/>
              <a:t> </a:t>
            </a:r>
            <a:r>
              <a:rPr lang="en-US" altLang="ko-KR" sz="2800"/>
              <a:t>name,</a:t>
            </a:r>
            <a:r>
              <a:rPr lang="ko-KR" altLang="en-US" sz="2800"/>
              <a:t> </a:t>
            </a:r>
            <a:r>
              <a:rPr lang="en-US" altLang="ko-KR" sz="2800"/>
              <a:t>Object</a:t>
            </a:r>
            <a:r>
              <a:rPr lang="ko-KR" altLang="en-US" sz="2800"/>
              <a:t> </a:t>
            </a:r>
            <a:r>
              <a:rPr lang="en-US" altLang="ko-KR" sz="2800"/>
              <a:t>object);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/>
              <a:t>getAttribute(String name);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/>
              <a:t>removeAttribute(String name);</a:t>
            </a:r>
            <a:endParaRPr lang="ko-KR" altLang="en-US" sz="28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684597-CD4B-4A35-93C5-E59C08120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967"/>
              </p:ext>
            </p:extLst>
          </p:nvPr>
        </p:nvGraphicFramePr>
        <p:xfrm>
          <a:off x="1386046" y="3429000"/>
          <a:ext cx="96706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0728">
                  <a:extLst>
                    <a:ext uri="{9D8B030D-6E8A-4147-A177-3AD203B41FA5}">
                      <a16:colId xmlns:a16="http://schemas.microsoft.com/office/drawing/2014/main" val="172017242"/>
                    </a:ext>
                  </a:extLst>
                </a:gridCol>
                <a:gridCol w="6769916">
                  <a:extLst>
                    <a:ext uri="{9D8B030D-6E8A-4147-A177-3AD203B41FA5}">
                      <a16:colId xmlns:a16="http://schemas.microsoft.com/office/drawing/2014/main" val="331659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2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getMajorVersion()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서블릿의 </a:t>
                      </a:r>
                      <a:r>
                        <a:rPr lang="en-US" altLang="ko-KR"/>
                        <a:t>Major </a:t>
                      </a:r>
                      <a:r>
                        <a:rPr lang="ko-KR" altLang="en-US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getMinorVersion()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서블릿의 </a:t>
                      </a:r>
                      <a:r>
                        <a:rPr lang="en-US" altLang="ko-KR"/>
                        <a:t>Minor </a:t>
                      </a:r>
                      <a:r>
                        <a:rPr lang="ko-KR" altLang="en-US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getServerInfo()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현재 서블릿 컨테이너의 이름과 버전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9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getServletContext()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ServletContext </a:t>
                      </a:r>
                      <a:r>
                        <a:rPr lang="ko-KR" altLang="en-US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9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getServletContextName()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ServletContext </a:t>
                      </a:r>
                      <a:r>
                        <a:rPr lang="ko-KR" altLang="en-US"/>
                        <a:t>이름을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3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getContextPath()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애플리케이션의 경로를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4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getRealPath(String path)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인자로 지정된 </a:t>
                      </a:r>
                      <a:r>
                        <a:rPr lang="en-US" altLang="ko-KR"/>
                        <a:t>path</a:t>
                      </a:r>
                      <a:r>
                        <a:rPr lang="ko-KR" altLang="en-US"/>
                        <a:t>의 실제 경로를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229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B28032-BA5B-4DF0-BD14-B7F3633E8ACD}"/>
              </a:ext>
            </a:extLst>
          </p:cNvPr>
          <p:cNvSpPr txBox="1"/>
          <p:nvPr/>
        </p:nvSpPr>
        <p:spPr>
          <a:xfrm>
            <a:off x="7029974" y="3059668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애플리케이션 정보 추출 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339003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5841A-8204-4484-B701-8B0832A6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ServletConfig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95C0D-219F-434B-BD24-8A4473DC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@WebServlet </a:t>
            </a:r>
            <a:r>
              <a:rPr lang="ko-KR" altLang="en-US"/>
              <a:t>어노테이션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@WebServlet(</a:t>
            </a:r>
          </a:p>
          <a:p>
            <a:pPr marL="0" indent="0">
              <a:buNone/>
            </a:pPr>
            <a:r>
              <a:rPr lang="en-US" altLang="ko-KR"/>
              <a:t>      description = “</a:t>
            </a:r>
            <a:r>
              <a:rPr lang="ko-KR" altLang="en-US"/>
              <a:t>파라미터지정</a:t>
            </a:r>
            <a:r>
              <a:rPr lang="en-US" altLang="ko-KR"/>
              <a:t>”,</a:t>
            </a:r>
          </a:p>
          <a:p>
            <a:pPr marL="0" indent="0">
              <a:buNone/>
            </a:pPr>
            <a:r>
              <a:rPr lang="en-US" altLang="ko-KR"/>
              <a:t>      urlPatterns = {“/sc”},</a:t>
            </a:r>
          </a:p>
          <a:p>
            <a:pPr marL="0" indent="0">
              <a:buNone/>
            </a:pPr>
            <a:r>
              <a:rPr lang="en-US" altLang="ko-KR"/>
              <a:t>      initParams = {</a:t>
            </a:r>
          </a:p>
          <a:p>
            <a:pPr marL="0" indent="0">
              <a:buNone/>
            </a:pPr>
            <a:r>
              <a:rPr lang="en-US" altLang="ko-KR"/>
              <a:t>          @WebInitParam(name=“hero” value=“</a:t>
            </a:r>
            <a:r>
              <a:rPr lang="ko-KR" altLang="en-US"/>
              <a:t>이순신</a:t>
            </a:r>
            <a:r>
              <a:rPr lang="en-US" altLang="ko-KR"/>
              <a:t>”)</a:t>
            </a:r>
          </a:p>
          <a:p>
            <a:pPr marL="0" indent="0">
              <a:buNone/>
            </a:pPr>
            <a:r>
              <a:rPr lang="en-US" altLang="ko-KR"/>
              <a:t>       }</a:t>
            </a:r>
          </a:p>
          <a:p>
            <a:pPr marL="0" indent="0">
              <a:buNone/>
            </a:pP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6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40FBFA-CF46-4F5F-9086-2ECCBD52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/>
          </a:bodyPr>
          <a:lstStyle/>
          <a:p>
            <a:r>
              <a:rPr lang="ko-KR" altLang="en-US" sz="3200" b="1"/>
              <a:t>파라미터 관련 메서드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684597-CD4B-4A35-93C5-E59C08120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066"/>
              </p:ext>
            </p:extLst>
          </p:nvPr>
        </p:nvGraphicFramePr>
        <p:xfrm>
          <a:off x="1100821" y="1306586"/>
          <a:ext cx="9670645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179">
                  <a:extLst>
                    <a:ext uri="{9D8B030D-6E8A-4147-A177-3AD203B41FA5}">
                      <a16:colId xmlns:a16="http://schemas.microsoft.com/office/drawing/2014/main" val="172017242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4002575409"/>
                    </a:ext>
                  </a:extLst>
                </a:gridCol>
                <a:gridCol w="4588780">
                  <a:extLst>
                    <a:ext uri="{9D8B030D-6E8A-4147-A177-3AD203B41FA5}">
                      <a16:colId xmlns:a16="http://schemas.microsoft.com/office/drawing/2014/main" val="331659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리턴타입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2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setCharacterEncoding(encoding)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void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request </a:t>
                      </a:r>
                      <a:r>
                        <a:rPr lang="ko-KR" altLang="en-US"/>
                        <a:t>로 요청된 변수의 </a:t>
                      </a:r>
                      <a:r>
                        <a:rPr lang="en-US" altLang="ko-KR"/>
                        <a:t>character</a:t>
                      </a:r>
                      <a:r>
                        <a:rPr lang="ko-KR" altLang="en-US"/>
                        <a:t>값을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getParameter(String name)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클라이언트에서 전달된 파라미터값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getParameterNames()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Enumeration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클라이언트에서 전달받은 모든 파라미터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9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getParameterValues(String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name)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String[]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클라이언트에서 전달받은 값들을 배열로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9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2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40FBFA-CF46-4F5F-9086-2ECCBD52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2"/>
            <a:ext cx="10515600" cy="532497"/>
          </a:xfrm>
        </p:spPr>
        <p:txBody>
          <a:bodyPr>
            <a:normAutofit/>
          </a:bodyPr>
          <a:lstStyle/>
          <a:p>
            <a:r>
              <a:rPr lang="ko-KR" altLang="en-US" sz="3200" b="1"/>
              <a:t>네트워크 정보 관련 메서드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5684597-CD4B-4A35-93C5-E59C08120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44892"/>
              </p:ext>
            </p:extLst>
          </p:nvPr>
        </p:nvGraphicFramePr>
        <p:xfrm>
          <a:off x="933041" y="736134"/>
          <a:ext cx="9670645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722">
                  <a:extLst>
                    <a:ext uri="{9D8B030D-6E8A-4147-A177-3AD203B41FA5}">
                      <a16:colId xmlns:a16="http://schemas.microsoft.com/office/drawing/2014/main" val="172017242"/>
                    </a:ext>
                  </a:extLst>
                </a:gridCol>
                <a:gridCol w="1954635">
                  <a:extLst>
                    <a:ext uri="{9D8B030D-6E8A-4147-A177-3AD203B41FA5}">
                      <a16:colId xmlns:a16="http://schemas.microsoft.com/office/drawing/2014/main" val="4002575409"/>
                    </a:ext>
                  </a:extLst>
                </a:gridCol>
                <a:gridCol w="5268288">
                  <a:extLst>
                    <a:ext uri="{9D8B030D-6E8A-4147-A177-3AD203B41FA5}">
                      <a16:colId xmlns:a16="http://schemas.microsoft.com/office/drawing/2014/main" val="331659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리턴타입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2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getScheme()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요청에 사용된 프로토콜의 이름을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getProtocol()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요청에 사용된 프로토콜의 이름과 버전을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getRemoteAddr()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요청에 사용된 클라이언트의 </a:t>
                      </a:r>
                      <a:r>
                        <a:rPr lang="en-US" altLang="ko-KR"/>
                        <a:t>IP</a:t>
                      </a:r>
                      <a:r>
                        <a:rPr lang="ko-KR" altLang="en-US"/>
                        <a:t>주소를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9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getLocalAddr()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요청을 받은 서버의 </a:t>
                      </a:r>
                      <a:r>
                        <a:rPr lang="en-US" altLang="ko-KR"/>
                        <a:t>IP</a:t>
                      </a:r>
                      <a:r>
                        <a:rPr lang="ko-KR" altLang="en-US"/>
                        <a:t>주소를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96539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getServerName()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요청을 받은 서버의 이름을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6242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getServerPort()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요청을 받은 서버의 포트 번호를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4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getMethod()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 방식을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4447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4A0457E1-CE20-4EA5-88AD-535E55625947}"/>
              </a:ext>
            </a:extLst>
          </p:cNvPr>
          <p:cNvSpPr txBox="1">
            <a:spLocks/>
          </p:cNvSpPr>
          <p:nvPr/>
        </p:nvSpPr>
        <p:spPr>
          <a:xfrm>
            <a:off x="743359" y="3889899"/>
            <a:ext cx="10515600" cy="532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/>
              <a:t>URL </a:t>
            </a:r>
            <a:r>
              <a:rPr lang="ko-KR" altLang="en-US" sz="3200" b="1"/>
              <a:t>정보 관련 메서드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422EB8C-1AFC-4375-889D-179FFC6C7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05058"/>
              </p:ext>
            </p:extLst>
          </p:nvPr>
        </p:nvGraphicFramePr>
        <p:xfrm>
          <a:off x="838200" y="4487411"/>
          <a:ext cx="9670645" cy="221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722">
                  <a:extLst>
                    <a:ext uri="{9D8B030D-6E8A-4147-A177-3AD203B41FA5}">
                      <a16:colId xmlns:a16="http://schemas.microsoft.com/office/drawing/2014/main" val="172017242"/>
                    </a:ext>
                  </a:extLst>
                </a:gridCol>
                <a:gridCol w="1954635">
                  <a:extLst>
                    <a:ext uri="{9D8B030D-6E8A-4147-A177-3AD203B41FA5}">
                      <a16:colId xmlns:a16="http://schemas.microsoft.com/office/drawing/2014/main" val="4002575409"/>
                    </a:ext>
                  </a:extLst>
                </a:gridCol>
                <a:gridCol w="5268288">
                  <a:extLst>
                    <a:ext uri="{9D8B030D-6E8A-4147-A177-3AD203B41FA5}">
                      <a16:colId xmlns:a16="http://schemas.microsoft.com/office/drawing/2014/main" val="331659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리턴타입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2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getRequestURI()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 </a:t>
                      </a:r>
                      <a:r>
                        <a:rPr lang="en-US" altLang="ko-KR"/>
                        <a:t>URL</a:t>
                      </a:r>
                      <a:r>
                        <a:rPr lang="ko-KR" altLang="en-US"/>
                        <a:t>의 호스트 이름 다음의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getRequestURL()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호스트이름을 포함한 요청 </a:t>
                      </a:r>
                      <a:r>
                        <a:rPr lang="en-US" altLang="ko-KR"/>
                        <a:t>URL</a:t>
                      </a:r>
                      <a:r>
                        <a:rPr lang="ko-KR" altLang="en-US"/>
                        <a:t>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getQueryString()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요청 </a:t>
                      </a:r>
                      <a:r>
                        <a:rPr lang="en-US" altLang="ko-KR"/>
                        <a:t>URL</a:t>
                      </a:r>
                      <a:r>
                        <a:rPr lang="ko-KR" altLang="en-US"/>
                        <a:t>의 쿼리 스트링 만을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9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getContextPath()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애플리케이션의 경로 정보를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96539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getServerPath()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애플리케이션의 루트를 기준으로 서블릿경로반환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6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865</Words>
  <Application>Microsoft Office PowerPoint</Application>
  <PresentationFormat>와이드스크린</PresentationFormat>
  <Paragraphs>233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Servlet and jsp</vt:lpstr>
      <vt:lpstr>was 서버의 구조</vt:lpstr>
      <vt:lpstr>1. Servlet의 기본구조</vt:lpstr>
      <vt:lpstr>PowerPoint 프레젠테이션</vt:lpstr>
      <vt:lpstr>ServletContext 객체</vt:lpstr>
      <vt:lpstr>ServletContext 바인딩</vt:lpstr>
      <vt:lpstr>ServletConfig</vt:lpstr>
      <vt:lpstr>파라미터 관련 메서드</vt:lpstr>
      <vt:lpstr>네트워크 정보 관련 메서드</vt:lpstr>
      <vt:lpstr>JSP</vt:lpstr>
      <vt:lpstr>스크립트 태그의 종류</vt:lpstr>
      <vt:lpstr>page 지시문 속성</vt:lpstr>
      <vt:lpstr>jsp 의 내장객체</vt:lpstr>
      <vt:lpstr>한글데이터 인코딩</vt:lpstr>
      <vt:lpstr>&lt;jsp:forward&gt; 액션 태그</vt:lpstr>
      <vt:lpstr>&lt;jsp:useBean …</vt:lpstr>
      <vt:lpstr>쿠키의 생성/추출/변경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and jsp</dc:title>
  <dc:creator>i7E-022</dc:creator>
  <cp:lastModifiedBy>i7E-022</cp:lastModifiedBy>
  <cp:revision>30</cp:revision>
  <dcterms:created xsi:type="dcterms:W3CDTF">2024-08-20T03:02:24Z</dcterms:created>
  <dcterms:modified xsi:type="dcterms:W3CDTF">2024-08-28T08:58:12Z</dcterms:modified>
</cp:coreProperties>
</file>