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  <p:sldId id="267" r:id="rId12"/>
    <p:sldId id="269" r:id="rId13"/>
    <p:sldId id="270" r:id="rId14"/>
    <p:sldId id="268" r:id="rId15"/>
    <p:sldId id="263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D5E8D-30D7-41E1-B3E5-56F1F3F82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88077A-74B1-4A8B-8A70-B1F728026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3D0AA6-AD5E-46B9-8E05-B5E07A10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7B59-BCF5-4E39-93F4-AAC73009B617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03A72-AC1F-4832-BA15-F01B01440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7386D-1663-420F-927A-21AD25351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C3C4-FEE1-42A7-AD7F-5FC55212B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25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BB4E1-D521-4B17-9B78-F7259842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A3ED63-C40F-4863-B9C3-FE88CBF1A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FB4F08-034E-418D-B304-F2BF8F91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7B59-BCF5-4E39-93F4-AAC73009B617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5E6C46-99F4-46BE-B91D-DD479802A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22CF9C-5B62-4630-A0A7-5BB565CC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C3C4-FEE1-42A7-AD7F-5FC55212B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56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20ACB3-1447-427C-9BFF-49D8FA90E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0E8A9B-3CFC-431F-B39E-60184A94F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6525F-ED3A-4AFC-A979-55B15AAB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7B59-BCF5-4E39-93F4-AAC73009B617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3F2046-EB1A-4BE6-B1CC-3197D08B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3E997F-E371-4693-B822-8BA4CBAE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C3C4-FEE1-42A7-AD7F-5FC55212B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21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EFA03-2DBA-4BE9-BF51-52926696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86273-CE0B-4035-B745-2CE5FD649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F8D81E-274F-474F-8BAB-1A1BDC5E9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7B59-BCF5-4E39-93F4-AAC73009B617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D1EA25-DE63-42F5-808E-D9979901E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BFEAF0-08F1-4923-9AC6-4E79E95C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C3C4-FEE1-42A7-AD7F-5FC55212B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55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06065-8631-4A63-841D-A756A7AD7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73E63B-57C1-4AEA-8EF6-CF7C57E53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07CFF-05BF-4F83-B6DA-C2FA0D6E5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7B59-BCF5-4E39-93F4-AAC73009B617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CB667-13DF-4F48-BE3B-6FBBE5F3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19A26A-A6AC-4758-9822-DCA5D850B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C3C4-FEE1-42A7-AD7F-5FC55212B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12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E31B2-D311-4679-909F-3F074291C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42FA23-DEBB-4F3F-8175-3D36E5895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F6CF6B-DAC8-4CD3-86AB-3C4387833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B25085-5647-4D04-AB86-B6C6C50D1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7B59-BCF5-4E39-93F4-AAC73009B617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281CB6-2ACC-4936-97D0-6DF5E102E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401013-BE83-442D-9E3D-30FC3A46B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C3C4-FEE1-42A7-AD7F-5FC55212B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35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8EA7B-1A05-4992-8D80-A0690F15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0A2EB4-DF4F-4AFF-AF5A-4B60929B0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0CC9B3-081F-4B8B-9848-50CE0A57F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FD8E99-FAD3-4735-AA46-54580979C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395FB6-CCEE-4B18-AD75-3EDB4745B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0A9E01-903F-4689-82B1-91B446F37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7B59-BCF5-4E39-93F4-AAC73009B617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5DD97B-05D6-4201-A6F6-CC4EE513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C67093-4421-424C-B8B3-6A52E7F8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C3C4-FEE1-42A7-AD7F-5FC55212B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79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832A3-E78E-4911-B7A9-095B7CBBB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3D04E4-5C45-4F73-878C-8C15372A5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7B59-BCF5-4E39-93F4-AAC73009B617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994B31-A82A-4E46-A8F4-FB95FECAB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C15F31-9CA0-40FF-8762-7A082CBFB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C3C4-FEE1-42A7-AD7F-5FC55212B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10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BA447B-7963-4C01-A26B-6AF253AA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7B59-BCF5-4E39-93F4-AAC73009B617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2D34DC-BF34-4C1F-ACD4-DE4D5B19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463497-C42C-4F9F-9527-D1FACDEE0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C3C4-FEE1-42A7-AD7F-5FC55212B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6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312D4-8F0B-4215-8E3B-A9191732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0C6B72-B864-4EA6-BF40-5D2339B44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C15311-C626-4467-B359-DAB49122C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E3E6ED-C009-4335-A65D-2F656C082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7B59-BCF5-4E39-93F4-AAC73009B617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F62BC7-91A2-4108-BBF9-915BC363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39FA2C-4C18-4E39-B1C7-BBF69B34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C3C4-FEE1-42A7-AD7F-5FC55212B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94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286D6-9B3A-443B-A8F2-2312A19F2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6AD6BF-A060-475D-986A-5432C77070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B51B5A-481C-4863-B8D7-35DFC1159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14678B-370E-44D6-9BE3-57A107458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7B59-BCF5-4E39-93F4-AAC73009B617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8405D1-432B-49C4-A360-FF71E021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81E383-618E-4015-8E73-58BC42891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C3C4-FEE1-42A7-AD7F-5FC55212B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33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756BD7-BA3C-490B-BEC1-4349A63DF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82FD7E-8980-4D83-9A88-69EFBE4F7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BCA1FE-1070-427D-AA07-2F326CBE5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F7B59-BCF5-4E39-93F4-AAC73009B617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1F62E4-257E-4D80-8F14-8B74B13AB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74527F-BF94-416E-9252-87979F85E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0C3C4-FEE1-42A7-AD7F-5FC55212B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10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AAE41-BA30-4476-B5E2-21F28C8DC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DBMS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68B091-4845-489A-A411-B84283A07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40448"/>
            <a:ext cx="9144000" cy="417352"/>
          </a:xfrm>
        </p:spPr>
        <p:txBody>
          <a:bodyPr>
            <a:normAutofit lnSpcReduction="10000"/>
          </a:bodyPr>
          <a:lstStyle/>
          <a:p>
            <a:r>
              <a:rPr lang="en-US" altLang="ko-KR"/>
              <a:t>2024-08-05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82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FAF61-D666-4CFE-B40B-74E0A913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DML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F21B4-A9CD-4BCE-87B6-7B72EEAA4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select  </a:t>
            </a:r>
          </a:p>
          <a:p>
            <a:r>
              <a:rPr lang="en-US" altLang="ko-KR"/>
              <a:t>select </a:t>
            </a:r>
            <a:r>
              <a:rPr lang="ko-KR" altLang="en-US"/>
              <a:t>컬럼명 </a:t>
            </a:r>
            <a:r>
              <a:rPr lang="en-US" altLang="ko-KR"/>
              <a:t>from </a:t>
            </a:r>
            <a:r>
              <a:rPr lang="ko-KR" altLang="en-US"/>
              <a:t>테이블명 </a:t>
            </a:r>
            <a:r>
              <a:rPr lang="en-US" altLang="ko-KR"/>
              <a:t>where </a:t>
            </a:r>
            <a:r>
              <a:rPr lang="ko-KR" altLang="en-US"/>
              <a:t>조건절</a:t>
            </a:r>
            <a:r>
              <a:rPr lang="en-US" altLang="ko-KR"/>
              <a:t>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16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FAF61-D666-4CFE-B40B-74E0A913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DML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F21B4-A9CD-4BCE-87B6-7B72EEAA4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CRUD – C</a:t>
            </a:r>
            <a:r>
              <a:rPr lang="ko-KR" altLang="en-US"/>
              <a:t>에 해당하는 </a:t>
            </a:r>
            <a:r>
              <a:rPr lang="en-US" altLang="ko-KR"/>
              <a:t>DML</a:t>
            </a:r>
          </a:p>
          <a:p>
            <a:r>
              <a:rPr lang="en-US" altLang="ko-KR"/>
              <a:t>insert into </a:t>
            </a:r>
            <a:r>
              <a:rPr lang="ko-KR" altLang="en-US"/>
              <a:t>테이블명 </a:t>
            </a:r>
            <a:r>
              <a:rPr lang="en-US" altLang="ko-KR"/>
              <a:t>(</a:t>
            </a:r>
            <a:r>
              <a:rPr lang="ko-KR" altLang="en-US"/>
              <a:t>컬럼명</a:t>
            </a:r>
            <a:r>
              <a:rPr lang="en-US" altLang="ko-KR"/>
              <a:t>) values (</a:t>
            </a:r>
            <a:r>
              <a:rPr lang="ko-KR" altLang="en-US"/>
              <a:t>값</a:t>
            </a:r>
            <a:r>
              <a:rPr lang="en-US" altLang="ko-KR"/>
              <a:t>);</a:t>
            </a:r>
          </a:p>
          <a:p>
            <a:r>
              <a:rPr lang="ko-KR" altLang="en-US"/>
              <a:t>김포시를 등록해 보자 </a:t>
            </a:r>
            <a:endParaRPr lang="en-US" altLang="ko-KR"/>
          </a:p>
          <a:p>
            <a:r>
              <a:rPr lang="en-US" altLang="ko-KR"/>
              <a:t>insert into city (id, Name, CountryCode, District, Population) values (10000, ‘Gimpo’, ‘KOR’, ‘Kyonggi’, 480000);</a:t>
            </a:r>
          </a:p>
        </p:txBody>
      </p:sp>
    </p:spTree>
    <p:extLst>
      <p:ext uri="{BB962C8B-B14F-4D97-AF65-F5344CB8AC3E}">
        <p14:creationId xmlns:p14="http://schemas.microsoft.com/office/powerpoint/2010/main" val="50808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FAF61-D666-4CFE-B40B-74E0A913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DML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F21B4-A9CD-4BCE-87B6-7B72EEAA4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CRUD – U</a:t>
            </a:r>
            <a:r>
              <a:rPr lang="ko-KR" altLang="en-US"/>
              <a:t>에 해당하는 </a:t>
            </a:r>
            <a:r>
              <a:rPr lang="en-US" altLang="ko-KR"/>
              <a:t>DML</a:t>
            </a:r>
          </a:p>
          <a:p>
            <a:r>
              <a:rPr lang="en-US" altLang="ko-KR"/>
              <a:t>update </a:t>
            </a:r>
            <a:r>
              <a:rPr lang="ko-KR" altLang="en-US"/>
              <a:t>테이블명 </a:t>
            </a:r>
            <a:r>
              <a:rPr lang="en-US" altLang="ko-KR"/>
              <a:t>set </a:t>
            </a:r>
            <a:r>
              <a:rPr lang="ko-KR" altLang="en-US"/>
              <a:t>컬럼명</a:t>
            </a:r>
            <a:r>
              <a:rPr lang="en-US" altLang="ko-KR"/>
              <a:t>=</a:t>
            </a:r>
            <a:r>
              <a:rPr lang="ko-KR" altLang="en-US"/>
              <a:t>값 </a:t>
            </a:r>
            <a:r>
              <a:rPr lang="en-US" altLang="ko-KR"/>
              <a:t>where </a:t>
            </a:r>
            <a:r>
              <a:rPr lang="ko-KR" altLang="en-US"/>
              <a:t>조건절</a:t>
            </a:r>
            <a:r>
              <a:rPr lang="en-US" altLang="ko-KR"/>
              <a:t>;</a:t>
            </a:r>
          </a:p>
          <a:p>
            <a:r>
              <a:rPr lang="ko-KR" altLang="en-US"/>
              <a:t>김포시의 인구수가 </a:t>
            </a:r>
            <a:r>
              <a:rPr lang="en-US" altLang="ko-KR"/>
              <a:t>500000</a:t>
            </a:r>
          </a:p>
          <a:p>
            <a:r>
              <a:rPr lang="en-US" altLang="ko-KR"/>
              <a:t>update city set population=500000 where id=10000;</a:t>
            </a:r>
          </a:p>
          <a:p>
            <a:r>
              <a:rPr lang="en-US" altLang="ko-KR"/>
              <a:t>update city set name=‘paju’</a:t>
            </a:r>
            <a:r>
              <a:rPr lang="ko-KR" altLang="en-US"/>
              <a:t> </a:t>
            </a:r>
            <a:r>
              <a:rPr lang="en-US" altLang="ko-KR"/>
              <a:t>where</a:t>
            </a:r>
            <a:r>
              <a:rPr lang="ko-KR" altLang="en-US"/>
              <a:t> </a:t>
            </a:r>
            <a:r>
              <a:rPr lang="en-US" altLang="ko-KR"/>
              <a:t>id=20000;</a:t>
            </a:r>
          </a:p>
        </p:txBody>
      </p:sp>
    </p:spTree>
    <p:extLst>
      <p:ext uri="{BB962C8B-B14F-4D97-AF65-F5344CB8AC3E}">
        <p14:creationId xmlns:p14="http://schemas.microsoft.com/office/powerpoint/2010/main" val="1006137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FAF61-D666-4CFE-B40B-74E0A913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DML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F21B4-A9CD-4BCE-87B6-7B72EEAA4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CRUD – D</a:t>
            </a:r>
            <a:r>
              <a:rPr lang="ko-KR" altLang="en-US"/>
              <a:t>에 해당하는 </a:t>
            </a:r>
            <a:r>
              <a:rPr lang="en-US" altLang="ko-KR"/>
              <a:t>DML</a:t>
            </a:r>
          </a:p>
          <a:p>
            <a:r>
              <a:rPr lang="en-US" altLang="ko-KR"/>
              <a:t>delete from </a:t>
            </a:r>
            <a:r>
              <a:rPr lang="ko-KR" altLang="en-US"/>
              <a:t>테이블 </a:t>
            </a:r>
            <a:r>
              <a:rPr lang="en-US" altLang="ko-KR"/>
              <a:t>where </a:t>
            </a:r>
            <a:r>
              <a:rPr lang="ko-KR" altLang="en-US"/>
              <a:t>조건절</a:t>
            </a:r>
            <a:r>
              <a:rPr lang="en-US" altLang="ko-KR"/>
              <a:t>;</a:t>
            </a:r>
          </a:p>
          <a:p>
            <a:r>
              <a:rPr lang="en-US" altLang="ko-KR"/>
              <a:t>delete from city where id=20000;</a:t>
            </a: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4882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E97A8-75D8-4A67-AADE-BDFC957CB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where </a:t>
            </a:r>
            <a:r>
              <a:rPr lang="ko-KR" altLang="en-US"/>
              <a:t>조건절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670D40-B0A3-4CF4-AA18-BB75EBE0D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distinct (</a:t>
            </a:r>
            <a:r>
              <a:rPr lang="ko-KR" altLang="en-US"/>
              <a:t>중복제거</a:t>
            </a:r>
            <a:r>
              <a:rPr lang="en-US" altLang="ko-KR"/>
              <a:t>)</a:t>
            </a:r>
          </a:p>
          <a:p>
            <a:r>
              <a:rPr lang="ko-KR" altLang="en-US"/>
              <a:t>논리연산자 </a:t>
            </a:r>
            <a:r>
              <a:rPr lang="en-US" altLang="ko-KR"/>
              <a:t>(and , or, not, in, between)</a:t>
            </a:r>
          </a:p>
          <a:p>
            <a:r>
              <a:rPr lang="ko-KR" altLang="en-US"/>
              <a:t>정렬</a:t>
            </a:r>
            <a:r>
              <a:rPr lang="en-US" altLang="ko-KR"/>
              <a:t>(sort)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237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D4DF2-F1F5-4B71-89E2-DCFDC732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중복제거 </a:t>
            </a:r>
            <a:r>
              <a:rPr lang="en-US" altLang="ko-KR"/>
              <a:t>distinct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51262F-26BF-4C4F-A10B-CDBC90A3E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select </a:t>
            </a:r>
            <a:r>
              <a:rPr lang="ko-KR" altLang="en-US"/>
              <a:t>문의 결과값에 특정 컬럼만 출력하는 경우 중복을 제거해서 출력하는 기능</a:t>
            </a:r>
            <a:endParaRPr lang="en-US" altLang="ko-KR"/>
          </a:p>
          <a:p>
            <a:r>
              <a:rPr lang="en-US" altLang="ko-KR"/>
              <a:t>select distinct </a:t>
            </a:r>
            <a:r>
              <a:rPr lang="ko-KR" altLang="en-US"/>
              <a:t>특정컬럼명 </a:t>
            </a:r>
            <a:r>
              <a:rPr lang="en-US" altLang="ko-KR"/>
              <a:t>, </a:t>
            </a:r>
            <a:r>
              <a:rPr lang="ko-KR" altLang="en-US"/>
              <a:t>컬럼명</a:t>
            </a:r>
            <a:r>
              <a:rPr lang="en-US" altLang="ko-KR"/>
              <a:t>2 .. from </a:t>
            </a:r>
            <a:r>
              <a:rPr lang="ko-KR" altLang="en-US"/>
              <a:t>테이블명 </a:t>
            </a:r>
            <a:r>
              <a:rPr lang="en-US" altLang="ko-KR"/>
              <a:t>where </a:t>
            </a:r>
            <a:r>
              <a:rPr lang="ko-KR" altLang="en-US"/>
              <a:t>조건</a:t>
            </a:r>
          </a:p>
        </p:txBody>
      </p:sp>
    </p:spTree>
    <p:extLst>
      <p:ext uri="{BB962C8B-B14F-4D97-AF65-F5344CB8AC3E}">
        <p14:creationId xmlns:p14="http://schemas.microsoft.com/office/powerpoint/2010/main" val="1064798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D4DF2-F1F5-4B71-89E2-DCFDC732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and , or, not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51262F-26BF-4C4F-A10B-CDBC90A3E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20540"/>
          </a:xfrm>
        </p:spPr>
        <p:txBody>
          <a:bodyPr/>
          <a:lstStyle/>
          <a:p>
            <a:r>
              <a:rPr lang="ko-KR" altLang="en-US"/>
              <a:t>국가코드가 </a:t>
            </a:r>
            <a:r>
              <a:rPr lang="en-US" altLang="ko-KR"/>
              <a:t>kor </a:t>
            </a:r>
            <a:r>
              <a:rPr lang="ko-KR" altLang="en-US"/>
              <a:t>이면서 인구가 </a:t>
            </a:r>
            <a:r>
              <a:rPr lang="en-US" altLang="ko-KR"/>
              <a:t>100</a:t>
            </a:r>
            <a:r>
              <a:rPr lang="ko-KR" altLang="en-US"/>
              <a:t>만 이상인 도시</a:t>
            </a:r>
            <a:endParaRPr lang="en-US" altLang="ko-KR"/>
          </a:p>
          <a:p>
            <a:r>
              <a:rPr lang="ko-KR" altLang="en-US"/>
              <a:t>국가코드가 </a:t>
            </a:r>
            <a:r>
              <a:rPr lang="en-US" altLang="ko-KR"/>
              <a:t>kor, chn, jpn </a:t>
            </a:r>
            <a:r>
              <a:rPr lang="ko-KR" altLang="en-US"/>
              <a:t>인 도시</a:t>
            </a:r>
            <a:endParaRPr lang="en-US" altLang="ko-KR"/>
          </a:p>
          <a:p>
            <a:r>
              <a:rPr lang="ko-KR" altLang="en-US"/>
              <a:t>국가코드가 </a:t>
            </a:r>
            <a:r>
              <a:rPr lang="en-US" altLang="ko-KR"/>
              <a:t>kor</a:t>
            </a:r>
            <a:r>
              <a:rPr lang="ko-KR" altLang="en-US"/>
              <a:t>가 아니면서 인구가 </a:t>
            </a:r>
            <a:r>
              <a:rPr lang="en-US" altLang="ko-KR"/>
              <a:t>100</a:t>
            </a:r>
            <a:r>
              <a:rPr lang="ko-KR" altLang="en-US"/>
              <a:t>만 이상인 도시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select * from city where CountryCode='kor' or CountryCode='JPN' or CountryCode='CHN';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37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D4DF2-F1F5-4B71-89E2-DCFDC732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in, between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51262F-26BF-4C4F-A10B-CDBC90A3E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1285"/>
          </a:xfrm>
        </p:spPr>
        <p:txBody>
          <a:bodyPr>
            <a:normAutofit fontScale="92500"/>
          </a:bodyPr>
          <a:lstStyle/>
          <a:p>
            <a:r>
              <a:rPr lang="ko-KR" altLang="en-US"/>
              <a:t>국가코드가 </a:t>
            </a:r>
            <a:r>
              <a:rPr lang="en-US" altLang="ko-KR"/>
              <a:t>kor, chn, jpn </a:t>
            </a:r>
            <a:r>
              <a:rPr lang="ko-KR" altLang="en-US"/>
              <a:t>인 도시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select * from city where </a:t>
            </a:r>
          </a:p>
          <a:p>
            <a:pPr marL="0" indent="0">
              <a:buNone/>
            </a:pPr>
            <a:r>
              <a:rPr lang="en-US" altLang="ko-KR"/>
              <a:t>  CountryCode='kor' or CountryCode='JPN' or CountryCode='CHN’;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select * from city where CountryCode in (‘KOR’, ‘CHN’, ‘JPN’);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>
              <a:buFontTx/>
              <a:buChar char="-"/>
            </a:pPr>
            <a:r>
              <a:rPr lang="en-US" altLang="ko-KR"/>
              <a:t>between 000 </a:t>
            </a:r>
            <a:r>
              <a:rPr lang="ko-KR" altLang="en-US"/>
              <a:t>이상 </a:t>
            </a:r>
            <a:r>
              <a:rPr lang="en-US" altLang="ko-KR"/>
              <a:t>000 </a:t>
            </a:r>
            <a:r>
              <a:rPr lang="ko-KR" altLang="en-US"/>
              <a:t>이하</a:t>
            </a:r>
            <a:endParaRPr lang="en-US" altLang="ko-KR"/>
          </a:p>
          <a:p>
            <a:pPr>
              <a:buFontTx/>
              <a:buChar char="-"/>
            </a:pPr>
            <a:r>
              <a:rPr lang="en-US" altLang="ko-KR"/>
              <a:t>kor </a:t>
            </a:r>
            <a:r>
              <a:rPr lang="ko-KR" altLang="en-US"/>
              <a:t>이면서 인구가 </a:t>
            </a:r>
            <a:r>
              <a:rPr lang="en-US" altLang="ko-KR"/>
              <a:t>100</a:t>
            </a:r>
            <a:r>
              <a:rPr lang="ko-KR" altLang="en-US"/>
              <a:t>만이상 </a:t>
            </a:r>
            <a:r>
              <a:rPr lang="en-US" altLang="ko-KR"/>
              <a:t>500</a:t>
            </a:r>
            <a:r>
              <a:rPr lang="ko-KR" altLang="en-US"/>
              <a:t>만 이하 </a:t>
            </a:r>
            <a:endParaRPr lang="en-US" altLang="ko-KR"/>
          </a:p>
          <a:p>
            <a:pPr>
              <a:buFontTx/>
              <a:buChar char="-"/>
            </a:pPr>
            <a:endParaRPr lang="en-US" altLang="ko-KR"/>
          </a:p>
          <a:p>
            <a:pPr>
              <a:buFontTx/>
              <a:buChar char="-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995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D4DF2-F1F5-4B71-89E2-DCFDC732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결과정렬 </a:t>
            </a:r>
            <a:r>
              <a:rPr lang="en-US" altLang="ko-KR"/>
              <a:t>(order by)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51262F-26BF-4C4F-A10B-CDBC90A3E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128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/>
              <a:t>select </a:t>
            </a:r>
            <a:r>
              <a:rPr lang="ko-KR" altLang="en-US"/>
              <a:t>문의 결과값을 특정한 컬럼을 기준으로 오름차순</a:t>
            </a:r>
            <a:r>
              <a:rPr lang="en-US" altLang="ko-KR"/>
              <a:t>/</a:t>
            </a:r>
            <a:r>
              <a:rPr lang="ko-KR" altLang="en-US"/>
              <a:t>내림차순으로 정렬해서 표시</a:t>
            </a:r>
            <a:endParaRPr lang="en-US" altLang="ko-KR"/>
          </a:p>
          <a:p>
            <a:pPr>
              <a:buFontTx/>
              <a:buChar char="-"/>
            </a:pPr>
            <a:r>
              <a:rPr lang="en-US" altLang="ko-KR"/>
              <a:t>select * from </a:t>
            </a:r>
            <a:r>
              <a:rPr lang="ko-KR" altLang="en-US"/>
              <a:t>테이블명 </a:t>
            </a:r>
            <a:r>
              <a:rPr lang="en-US" altLang="ko-KR"/>
              <a:t>where </a:t>
            </a:r>
            <a:r>
              <a:rPr lang="ko-KR" altLang="en-US"/>
              <a:t>조건절 </a:t>
            </a:r>
            <a:r>
              <a:rPr lang="en-US" altLang="ko-KR"/>
              <a:t>order by </a:t>
            </a:r>
            <a:r>
              <a:rPr lang="ko-KR" altLang="en-US"/>
              <a:t>컬럼명 </a:t>
            </a:r>
            <a:r>
              <a:rPr lang="en-US" altLang="ko-KR"/>
              <a:t>asc / desc, ….</a:t>
            </a:r>
          </a:p>
          <a:p>
            <a:pPr>
              <a:buFontTx/>
              <a:buChar char="-"/>
            </a:pPr>
            <a:r>
              <a:rPr lang="ko-KR" altLang="en-US"/>
              <a:t>기본값은 오름차순 정렬</a:t>
            </a:r>
            <a:r>
              <a:rPr lang="en-US" altLang="ko-KR"/>
              <a:t>(asc)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045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D4DF2-F1F5-4B71-89E2-DCFDC732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결과값 일부만 조회하기</a:t>
            </a:r>
            <a:r>
              <a:rPr lang="en-US" altLang="ko-KR"/>
              <a:t>(</a:t>
            </a:r>
            <a:r>
              <a:rPr lang="ko-KR" altLang="en-US"/>
              <a:t>비표준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51262F-26BF-4C4F-A10B-CDBC90A3E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1285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US" altLang="ko-KR"/>
              <a:t>SQL </a:t>
            </a:r>
            <a:r>
              <a:rPr lang="ko-KR" altLang="en-US"/>
              <a:t>쿼리 결과 중 상위 몇 개 만 보여주는 쿼리</a:t>
            </a:r>
            <a:endParaRPr lang="en-US" altLang="ko-KR"/>
          </a:p>
          <a:p>
            <a:pPr>
              <a:buFontTx/>
              <a:buChar char="-"/>
            </a:pPr>
            <a:r>
              <a:rPr lang="en-US" altLang="ko-KR"/>
              <a:t>select * from </a:t>
            </a:r>
            <a:r>
              <a:rPr lang="ko-KR" altLang="en-US"/>
              <a:t>테이블명 </a:t>
            </a:r>
            <a:r>
              <a:rPr lang="en-US" altLang="ko-KR"/>
              <a:t>limit </a:t>
            </a:r>
            <a:r>
              <a:rPr lang="ko-KR" altLang="en-US"/>
              <a:t>숫자 </a:t>
            </a:r>
            <a:r>
              <a:rPr lang="en-US" altLang="ko-KR"/>
              <a:t>(mysql)</a:t>
            </a:r>
          </a:p>
          <a:p>
            <a:pPr>
              <a:buFontTx/>
              <a:buChar char="-"/>
            </a:pPr>
            <a:r>
              <a:rPr lang="ko-KR" altLang="en-US"/>
              <a:t>오라클 </a:t>
            </a:r>
            <a:r>
              <a:rPr lang="en-US" altLang="ko-KR"/>
              <a:t>(Rownum),  SQL Server (TOP)</a:t>
            </a:r>
          </a:p>
          <a:p>
            <a:pPr>
              <a:buFontTx/>
              <a:buChar char="-"/>
            </a:pPr>
            <a:endParaRPr lang="en-US" altLang="ko-KR"/>
          </a:p>
          <a:p>
            <a:pPr>
              <a:buFontTx/>
              <a:buChar char="-"/>
            </a:pPr>
            <a:r>
              <a:rPr lang="ko-KR" altLang="en-US"/>
              <a:t>예</a:t>
            </a:r>
            <a:r>
              <a:rPr lang="en-US" altLang="ko-KR"/>
              <a:t>) mysql : select * from tablename </a:t>
            </a:r>
            <a:r>
              <a:rPr lang="en-US" altLang="ko-KR" b="1"/>
              <a:t>LIMIT 5</a:t>
            </a:r>
            <a:r>
              <a:rPr lang="en-US" altLang="ko-KR"/>
              <a:t>; (PostgreSQL, MariaDB)</a:t>
            </a:r>
          </a:p>
          <a:p>
            <a:pPr>
              <a:buFontTx/>
              <a:buChar char="-"/>
            </a:pPr>
            <a:r>
              <a:rPr lang="ko-KR" altLang="en-US"/>
              <a:t>     </a:t>
            </a:r>
            <a:r>
              <a:rPr lang="en-US" altLang="ko-KR"/>
              <a:t>ofacle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select * from tablename </a:t>
            </a:r>
            <a:r>
              <a:rPr lang="en-US" altLang="ko-KR" b="1"/>
              <a:t>where rownum &lt;= 5</a:t>
            </a:r>
            <a:r>
              <a:rPr lang="en-US" altLang="ko-KR"/>
              <a:t>;</a:t>
            </a:r>
          </a:p>
          <a:p>
            <a:pPr>
              <a:buFontTx/>
              <a:buChar char="-"/>
            </a:pPr>
            <a:r>
              <a:rPr lang="en-US" altLang="ko-KR"/>
              <a:t>    sql server : select </a:t>
            </a:r>
            <a:r>
              <a:rPr lang="en-US" altLang="ko-KR" b="1"/>
              <a:t>top 5</a:t>
            </a:r>
            <a:r>
              <a:rPr lang="en-US" altLang="ko-KR"/>
              <a:t> * from tablename;</a:t>
            </a:r>
          </a:p>
          <a:p>
            <a:pPr>
              <a:buFontTx/>
              <a:buChar char="-"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한국에서 인구수 많은 순으로 상위 </a:t>
            </a:r>
            <a:r>
              <a:rPr lang="en-US" altLang="ko-KR"/>
              <a:t>5</a:t>
            </a:r>
            <a:r>
              <a:rPr lang="ko-KR" altLang="en-US"/>
              <a:t>개의 도시이름을 말하시오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99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9306-DA1F-4316-9CB0-532580FA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DBMS </a:t>
            </a:r>
            <a:r>
              <a:rPr lang="ko-KR" altLang="en-US"/>
              <a:t>기초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20A27F-102E-4E03-8A44-783037E05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090" y="1540399"/>
            <a:ext cx="10515600" cy="506515"/>
          </a:xfrm>
        </p:spPr>
        <p:txBody>
          <a:bodyPr/>
          <a:lstStyle/>
          <a:p>
            <a:r>
              <a:rPr lang="en-US" altLang="ko-KR"/>
              <a:t>Database Management System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3F6506-712E-4835-9F36-D7961EC4E917}"/>
              </a:ext>
            </a:extLst>
          </p:cNvPr>
          <p:cNvSpPr txBox="1"/>
          <p:nvPr/>
        </p:nvSpPr>
        <p:spPr>
          <a:xfrm>
            <a:off x="1107347" y="2214694"/>
            <a:ext cx="62103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/>
              <a:t>데이터베이스</a:t>
            </a:r>
            <a:r>
              <a:rPr lang="en-US" altLang="ko-KR" sz="2400"/>
              <a:t>(db)</a:t>
            </a:r>
            <a:r>
              <a:rPr lang="ko-KR" altLang="en-US" sz="2400"/>
              <a:t>를 관리</a:t>
            </a:r>
            <a:r>
              <a:rPr lang="en-US" altLang="ko-KR" sz="2400"/>
              <a:t>(ms)</a:t>
            </a:r>
            <a:r>
              <a:rPr lang="ko-KR" altLang="en-US" sz="2400"/>
              <a:t>하는 시스템</a:t>
            </a:r>
            <a:endParaRPr lang="en-US" altLang="ko-KR" sz="2400"/>
          </a:p>
          <a:p>
            <a:pPr marL="800100" lvl="1" indent="-342900">
              <a:buFontTx/>
              <a:buChar char="-"/>
            </a:pPr>
            <a:r>
              <a:rPr lang="en-US" altLang="ko-KR" sz="2400"/>
              <a:t>db: </a:t>
            </a:r>
            <a:r>
              <a:rPr lang="ko-KR" altLang="en-US" sz="2400"/>
              <a:t>테이블들이 모여 이루는 단위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8BEBFA-17A6-4F7B-9245-C1C656D2187B}"/>
              </a:ext>
            </a:extLst>
          </p:cNvPr>
          <p:cNvSpPr txBox="1"/>
          <p:nvPr/>
        </p:nvSpPr>
        <p:spPr>
          <a:xfrm>
            <a:off x="1107347" y="3131601"/>
            <a:ext cx="73148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/>
              <a:t>데이터베이스 유지보수 </a:t>
            </a:r>
            <a:r>
              <a:rPr lang="en-US" altLang="ko-KR" sz="2400"/>
              <a:t>(</a:t>
            </a:r>
            <a:r>
              <a:rPr lang="ko-KR" altLang="en-US" sz="2400"/>
              <a:t>만들도</a:t>
            </a:r>
            <a:r>
              <a:rPr lang="en-US" altLang="ko-KR" sz="2400"/>
              <a:t>, </a:t>
            </a:r>
            <a:r>
              <a:rPr lang="ko-KR" altLang="en-US" sz="2400"/>
              <a:t>수정</a:t>
            </a:r>
            <a:r>
              <a:rPr lang="en-US" altLang="ko-KR" sz="2400"/>
              <a:t>, </a:t>
            </a:r>
            <a:r>
              <a:rPr lang="ko-KR" altLang="en-US" sz="2400"/>
              <a:t>삭제</a:t>
            </a:r>
            <a:r>
              <a:rPr lang="en-US" altLang="ko-KR" sz="2400"/>
              <a:t>, </a:t>
            </a:r>
            <a:r>
              <a:rPr lang="ko-KR" altLang="en-US" sz="2400"/>
              <a:t>읽고</a:t>
            </a:r>
            <a:r>
              <a:rPr lang="en-US" altLang="ko-KR" sz="2400"/>
              <a:t>)</a:t>
            </a:r>
          </a:p>
          <a:p>
            <a:pPr marL="800100" lvl="1" indent="-342900">
              <a:buFontTx/>
              <a:buChar char="-"/>
            </a:pPr>
            <a:r>
              <a:rPr lang="en-US" altLang="ko-KR" sz="2400"/>
              <a:t>CRUD (Create, Retrieve, Update, Delete)</a:t>
            </a:r>
            <a:endParaRPr lang="ko-KR" alt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4F54BD-A3B2-40AB-9125-9E48201D6EFF}"/>
              </a:ext>
            </a:extLst>
          </p:cNvPr>
          <p:cNvSpPr txBox="1"/>
          <p:nvPr/>
        </p:nvSpPr>
        <p:spPr>
          <a:xfrm>
            <a:off x="1107347" y="4130378"/>
            <a:ext cx="97802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/>
              <a:t>대량의 데이터를 처리하는 시스템</a:t>
            </a:r>
            <a:endParaRPr lang="en-US" altLang="ko-KR" sz="2400"/>
          </a:p>
          <a:p>
            <a:pPr marL="342900" indent="-342900">
              <a:buFontTx/>
              <a:buChar char="-"/>
            </a:pPr>
            <a:r>
              <a:rPr lang="ko-KR" altLang="en-US" sz="2400"/>
              <a:t>다양한 자료구조와 검색구조</a:t>
            </a:r>
            <a:r>
              <a:rPr lang="en-US" altLang="ko-KR" sz="2400"/>
              <a:t>(</a:t>
            </a:r>
            <a:r>
              <a:rPr lang="ko-KR" altLang="en-US" sz="2400"/>
              <a:t>소팅</a:t>
            </a:r>
            <a:r>
              <a:rPr lang="en-US" altLang="ko-KR" sz="2400"/>
              <a:t>, </a:t>
            </a:r>
            <a:r>
              <a:rPr lang="ko-KR" altLang="en-US" sz="2400"/>
              <a:t>인덱싱 </a:t>
            </a:r>
            <a:r>
              <a:rPr lang="en-US" altLang="ko-KR" sz="2400"/>
              <a:t>…)</a:t>
            </a:r>
            <a:r>
              <a:rPr lang="ko-KR" altLang="en-US" sz="2400"/>
              <a:t>사용해 빠른 검색 가능</a:t>
            </a:r>
            <a:endParaRPr lang="en-US" altLang="ko-KR" sz="2400"/>
          </a:p>
          <a:p>
            <a:pPr marL="342900" indent="-342900">
              <a:buFontTx/>
              <a:buChar char="-"/>
            </a:pPr>
            <a:r>
              <a:rPr lang="ko-KR" altLang="en-US" sz="2400"/>
              <a:t>대부분의 시스템은 </a:t>
            </a:r>
            <a:r>
              <a:rPr lang="en-US" altLang="ko-KR" sz="2400"/>
              <a:t>R &gt;&gt;&gt;&gt;&gt;&gt;&gt;&gt;&gt;&gt;&gt;&gt;cud </a:t>
            </a:r>
            <a:r>
              <a:rPr lang="ko-KR" altLang="en-US" sz="2400"/>
              <a:t>의 빈도수</a:t>
            </a:r>
            <a:endParaRPr lang="en-US" altLang="ko-KR" sz="2400"/>
          </a:p>
          <a:p>
            <a:pPr marL="342900" indent="-342900">
              <a:buFontTx/>
              <a:buChar char="-"/>
            </a:pPr>
            <a:r>
              <a:rPr lang="en-US" altLang="ko-KR" sz="2400"/>
              <a:t>db </a:t>
            </a:r>
            <a:r>
              <a:rPr lang="ko-KR" altLang="en-US" sz="2400"/>
              <a:t>설계의 기본은 검색엔진 최적화</a:t>
            </a:r>
          </a:p>
        </p:txBody>
      </p:sp>
    </p:spTree>
    <p:extLst>
      <p:ext uri="{BB962C8B-B14F-4D97-AF65-F5344CB8AC3E}">
        <p14:creationId xmlns:p14="http://schemas.microsoft.com/office/powerpoint/2010/main" val="873420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300D2-66A9-4BF1-A8D2-5A5484491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집합함수 </a:t>
            </a:r>
            <a:r>
              <a:rPr lang="en-US" altLang="ko-KR"/>
              <a:t>(Aggregation Function)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AF72AB-2B6B-455E-9F9E-70E3F1094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테이블의 전체레코드를 대상으로 특정 컬럼을 적용해서 한 개의 값을 리턴하는 함수</a:t>
            </a:r>
            <a:r>
              <a:rPr lang="en-US" altLang="ko-KR"/>
              <a:t>.</a:t>
            </a:r>
          </a:p>
          <a:p>
            <a:r>
              <a:rPr lang="en-US" altLang="ko-KR"/>
              <a:t>count(), avg(), sum(), min(), max(), first(), last()……</a:t>
            </a:r>
          </a:p>
          <a:p>
            <a:r>
              <a:rPr lang="en-US" altLang="ko-KR"/>
              <a:t>count() – </a:t>
            </a:r>
            <a:r>
              <a:rPr lang="ko-KR" altLang="en-US"/>
              <a:t>레코드의 개수를 리턴</a:t>
            </a:r>
            <a:endParaRPr lang="en-US" altLang="ko-KR"/>
          </a:p>
          <a:p>
            <a:r>
              <a:rPr lang="en-US" altLang="ko-KR"/>
              <a:t>avg() – </a:t>
            </a:r>
            <a:r>
              <a:rPr lang="ko-KR" altLang="en-US"/>
              <a:t>컬럼값의 평균</a:t>
            </a:r>
            <a:endParaRPr lang="en-US" altLang="ko-KR"/>
          </a:p>
          <a:p>
            <a:r>
              <a:rPr lang="en-US" altLang="ko-KR"/>
              <a:t>sum() – </a:t>
            </a:r>
            <a:r>
              <a:rPr lang="ko-KR" altLang="en-US"/>
              <a:t>컬럼값의 합</a:t>
            </a:r>
            <a:endParaRPr lang="en-US" altLang="ko-KR"/>
          </a:p>
          <a:p>
            <a:r>
              <a:rPr lang="en-US" altLang="ko-KR"/>
              <a:t>min()/ max() – </a:t>
            </a:r>
            <a:r>
              <a:rPr lang="ko-KR" altLang="en-US"/>
              <a:t>컬럼값의 최소 </a:t>
            </a:r>
            <a:r>
              <a:rPr lang="en-US" altLang="ko-KR"/>
              <a:t>/ </a:t>
            </a:r>
            <a:r>
              <a:rPr lang="ko-KR" altLang="en-US"/>
              <a:t>최대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select </a:t>
            </a:r>
            <a:r>
              <a:rPr lang="ko-KR" altLang="en-US"/>
              <a:t>함수</a:t>
            </a:r>
            <a:r>
              <a:rPr lang="en-US" altLang="ko-KR"/>
              <a:t>(</a:t>
            </a:r>
            <a:r>
              <a:rPr lang="ko-KR" altLang="en-US"/>
              <a:t>컬럼명</a:t>
            </a:r>
            <a:r>
              <a:rPr lang="en-US" altLang="ko-KR"/>
              <a:t>) from </a:t>
            </a:r>
            <a:r>
              <a:rPr lang="ko-KR" altLang="en-US"/>
              <a:t>테이블이름 </a:t>
            </a:r>
            <a:r>
              <a:rPr lang="en-US" altLang="ko-KR"/>
              <a:t>where </a:t>
            </a:r>
            <a:r>
              <a:rPr lang="ko-KR" altLang="en-US"/>
              <a:t>조건절</a:t>
            </a:r>
            <a:r>
              <a:rPr lang="en-US" altLang="ko-KR"/>
              <a:t>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9E6AD-3D20-4FCE-8A04-520EB31F6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유용한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60B3D4-AB30-4949-8C3F-CA20B1480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length() – </a:t>
            </a:r>
            <a:r>
              <a:rPr lang="ko-KR" altLang="en-US"/>
              <a:t>문자열 컬럼의 글자수를 리턴</a:t>
            </a:r>
            <a:endParaRPr lang="en-US" altLang="ko-KR"/>
          </a:p>
          <a:p>
            <a:r>
              <a:rPr lang="en-US" altLang="ko-KR"/>
              <a:t>mid() – </a:t>
            </a:r>
            <a:r>
              <a:rPr lang="ko-KR" altLang="en-US"/>
              <a:t>문자열의 중간부분 리턴</a:t>
            </a:r>
            <a:endParaRPr lang="en-US" altLang="ko-KR"/>
          </a:p>
          <a:p>
            <a:r>
              <a:rPr lang="en-US" altLang="ko-KR"/>
              <a:t>upper() / lower() – </a:t>
            </a:r>
            <a:r>
              <a:rPr lang="ko-KR" altLang="en-US"/>
              <a:t>대 소문자를 리턴</a:t>
            </a:r>
            <a:endParaRPr lang="en-US" altLang="ko-KR"/>
          </a:p>
          <a:p>
            <a:r>
              <a:rPr lang="en-US" altLang="ko-KR"/>
              <a:t>round() – </a:t>
            </a:r>
            <a:r>
              <a:rPr lang="ko-KR" altLang="en-US"/>
              <a:t>숫자컬럼을 반올림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49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65463-96F0-4913-B867-E61C6905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Index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9CD460-4C96-4DD1-A838-E779A454A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인덱스 종류</a:t>
            </a:r>
            <a:endParaRPr lang="en-US" altLang="ko-KR"/>
          </a:p>
          <a:p>
            <a:pPr lvl="1"/>
            <a:r>
              <a:rPr lang="en-US" altLang="ko-KR"/>
              <a:t> </a:t>
            </a:r>
            <a:r>
              <a:rPr lang="ko-KR" altLang="en-US"/>
              <a:t>이진검색 </a:t>
            </a:r>
            <a:r>
              <a:rPr lang="en-US" altLang="ko-KR"/>
              <a:t>(Binary Search)  - </a:t>
            </a:r>
            <a:r>
              <a:rPr lang="ko-KR" altLang="en-US"/>
              <a:t>최대 </a:t>
            </a:r>
            <a:r>
              <a:rPr lang="en-US" altLang="ko-KR"/>
              <a:t>log</a:t>
            </a:r>
            <a:r>
              <a:rPr lang="en-US" altLang="ko-KR" baseline="-25000"/>
              <a:t>2</a:t>
            </a:r>
            <a:r>
              <a:rPr lang="en-US" altLang="ko-KR"/>
              <a:t> (N)</a:t>
            </a:r>
            <a:r>
              <a:rPr lang="ko-KR" altLang="en-US"/>
              <a:t>번 내에 검색 가능</a:t>
            </a:r>
            <a:endParaRPr lang="en-US" altLang="ko-KR"/>
          </a:p>
          <a:p>
            <a:pPr lvl="1"/>
            <a:r>
              <a:rPr lang="ko-KR" altLang="en-US"/>
              <a:t> </a:t>
            </a:r>
            <a:r>
              <a:rPr lang="en-US" altLang="ko-KR"/>
              <a:t>B-TREE</a:t>
            </a:r>
            <a:r>
              <a:rPr lang="ko-KR" altLang="en-US"/>
              <a:t> 계열 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   - </a:t>
            </a:r>
            <a:r>
              <a:rPr lang="ko-KR" altLang="en-US"/>
              <a:t>최대 </a:t>
            </a:r>
            <a:r>
              <a:rPr lang="en-US" altLang="ko-KR"/>
              <a:t>log</a:t>
            </a:r>
            <a:r>
              <a:rPr lang="en-US" altLang="ko-KR" baseline="-25000"/>
              <a:t>3</a:t>
            </a:r>
            <a:r>
              <a:rPr lang="en-US" altLang="ko-KR"/>
              <a:t> (N)</a:t>
            </a:r>
          </a:p>
          <a:p>
            <a:pPr marL="457200" lvl="1" indent="0">
              <a:buNone/>
            </a:pPr>
            <a:r>
              <a:rPr lang="en-US" altLang="ko-KR"/>
              <a:t>   – </a:t>
            </a:r>
            <a:r>
              <a:rPr lang="ko-KR" altLang="en-US"/>
              <a:t>상용 </a:t>
            </a:r>
            <a:r>
              <a:rPr lang="en-US" altLang="ko-KR"/>
              <a:t>DBMS</a:t>
            </a:r>
            <a:r>
              <a:rPr lang="ko-KR" altLang="en-US"/>
              <a:t>의 가장 일반적인 검색방법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r>
              <a:rPr lang="ko-KR" altLang="en-US"/>
              <a:t>데이터 추가</a:t>
            </a:r>
            <a:r>
              <a:rPr lang="en-US" altLang="ko-KR"/>
              <a:t>/ </a:t>
            </a:r>
            <a:r>
              <a:rPr lang="ko-KR" altLang="en-US"/>
              <a:t>삭제</a:t>
            </a:r>
            <a:r>
              <a:rPr lang="en-US" altLang="ko-KR"/>
              <a:t>/</a:t>
            </a:r>
            <a:r>
              <a:rPr lang="ko-KR" altLang="en-US"/>
              <a:t>수정  할 때마다 정렬</a:t>
            </a:r>
            <a:r>
              <a:rPr lang="en-US" altLang="ko-KR"/>
              <a:t>/</a:t>
            </a:r>
            <a:r>
              <a:rPr lang="ko-KR" altLang="en-US"/>
              <a:t>인덱스의 업데이트가 일어난다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76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47E14-57A9-43FB-BF35-DB7320D39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DBMS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EE0537-400E-4339-8282-EA220B79F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계층형 데이터베이스</a:t>
            </a:r>
            <a:endParaRPr lang="en-US" altLang="ko-KR"/>
          </a:p>
          <a:p>
            <a:r>
              <a:rPr lang="ko-KR" altLang="en-US"/>
              <a:t>네트워크형 데이터베이스</a:t>
            </a:r>
            <a:endParaRPr lang="en-US" altLang="ko-KR"/>
          </a:p>
          <a:p>
            <a:r>
              <a:rPr lang="ko-KR" altLang="en-US" b="1"/>
              <a:t>관계형 데이터베이스 </a:t>
            </a:r>
            <a:r>
              <a:rPr lang="en-US" altLang="ko-KR" b="1"/>
              <a:t>(RDBMS) - db</a:t>
            </a:r>
            <a:r>
              <a:rPr lang="ko-KR" altLang="en-US" b="1"/>
              <a:t>의 전용언어 </a:t>
            </a:r>
            <a:r>
              <a:rPr lang="en-US" altLang="ko-KR" b="1"/>
              <a:t>sql </a:t>
            </a:r>
            <a:r>
              <a:rPr lang="ko-KR" altLang="en-US" b="1"/>
              <a:t>언어</a:t>
            </a:r>
            <a:endParaRPr lang="en-US" altLang="ko-KR" b="1"/>
          </a:p>
          <a:p>
            <a:r>
              <a:rPr lang="ko-KR" altLang="en-US"/>
              <a:t>객체지향 데이터베이스</a:t>
            </a:r>
            <a:endParaRPr lang="en-US" altLang="ko-KR"/>
          </a:p>
          <a:p>
            <a:r>
              <a:rPr lang="ko-KR" altLang="en-US"/>
              <a:t>객체관계형 데이터베이스</a:t>
            </a:r>
            <a:endParaRPr lang="en-US" altLang="ko-KR"/>
          </a:p>
          <a:p>
            <a:r>
              <a:rPr lang="en-US" altLang="ko-KR" b="1"/>
              <a:t>NoSQL (Not Only SQL) – </a:t>
            </a:r>
            <a:r>
              <a:rPr lang="ko-KR" altLang="en-US" b="1"/>
              <a:t>몽고</a:t>
            </a:r>
            <a:r>
              <a:rPr lang="en-US" altLang="ko-KR" b="1"/>
              <a:t>DB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78434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A3704-7B14-4BE3-889B-17C5041A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D460BD-8113-4877-AEA6-CF0D204B1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mysq</a:t>
            </a:r>
            <a:r>
              <a:rPr lang="ko-KR" altLang="en-US"/>
              <a:t> </a:t>
            </a:r>
            <a:r>
              <a:rPr lang="en-US" altLang="ko-KR"/>
              <a:t>–uroot –p </a:t>
            </a:r>
          </a:p>
          <a:p>
            <a:r>
              <a:rPr lang="ko-KR" altLang="en-US"/>
              <a:t>비밀번호 접속</a:t>
            </a:r>
            <a:endParaRPr lang="en-US" altLang="ko-KR"/>
          </a:p>
          <a:p>
            <a:r>
              <a:rPr lang="en-US" altLang="ko-KR"/>
              <a:t>mysql</a:t>
            </a:r>
            <a:r>
              <a:rPr lang="ko-KR" altLang="en-US"/>
              <a:t> </a:t>
            </a:r>
            <a:r>
              <a:rPr lang="en-US" altLang="ko-KR"/>
              <a:t>exit;</a:t>
            </a:r>
            <a:r>
              <a:rPr lang="ko-KR" altLang="en-US"/>
              <a:t> 또는 </a:t>
            </a:r>
            <a:r>
              <a:rPr lang="en-US" altLang="ko-KR"/>
              <a:t>quit; </a:t>
            </a:r>
            <a:r>
              <a:rPr lang="ko-KR" altLang="en-US"/>
              <a:t>로 탈출</a:t>
            </a:r>
            <a:endParaRPr lang="en-US" altLang="ko-KR"/>
          </a:p>
          <a:p>
            <a:r>
              <a:rPr lang="en-US" altLang="ko-KR"/>
              <a:t>show databases; - db </a:t>
            </a:r>
            <a:r>
              <a:rPr lang="ko-KR" altLang="en-US"/>
              <a:t>리스트를 표시</a:t>
            </a:r>
            <a:endParaRPr lang="en-US" altLang="ko-KR"/>
          </a:p>
          <a:p>
            <a:r>
              <a:rPr lang="en-US" altLang="ko-KR"/>
              <a:t>use </a:t>
            </a:r>
            <a:r>
              <a:rPr lang="ko-KR" altLang="en-US"/>
              <a:t>데이터베이스이름</a:t>
            </a:r>
            <a:r>
              <a:rPr lang="en-US" altLang="ko-KR"/>
              <a:t>;  - 00db</a:t>
            </a:r>
            <a:r>
              <a:rPr lang="ko-KR" altLang="en-US"/>
              <a:t>를 사용한다</a:t>
            </a:r>
            <a:r>
              <a:rPr lang="en-US" altLang="ko-KR"/>
              <a:t>.</a:t>
            </a:r>
          </a:p>
          <a:p>
            <a:r>
              <a:rPr lang="en-US" altLang="ko-KR"/>
              <a:t>show tables; - </a:t>
            </a:r>
            <a:r>
              <a:rPr lang="ko-KR" altLang="en-US"/>
              <a:t>해당 </a:t>
            </a:r>
            <a:r>
              <a:rPr lang="en-US" altLang="ko-KR"/>
              <a:t>db</a:t>
            </a:r>
            <a:r>
              <a:rPr lang="ko-KR" altLang="en-US"/>
              <a:t>안의 테이블 리스트를 표시</a:t>
            </a:r>
            <a:endParaRPr lang="en-US" altLang="ko-KR"/>
          </a:p>
          <a:p>
            <a:r>
              <a:rPr lang="en-US" altLang="ko-KR"/>
              <a:t>desc </a:t>
            </a:r>
            <a:r>
              <a:rPr lang="ko-KR" altLang="en-US"/>
              <a:t>테이블이름</a:t>
            </a:r>
            <a:r>
              <a:rPr lang="en-US" altLang="ko-KR"/>
              <a:t>;  - </a:t>
            </a:r>
            <a:r>
              <a:rPr lang="ko-KR" altLang="en-US"/>
              <a:t>해당테이블의 구조를 표시</a:t>
            </a:r>
            <a:endParaRPr lang="en-US" altLang="ko-KR"/>
          </a:p>
          <a:p>
            <a:r>
              <a:rPr lang="en-US" altLang="ko-KR"/>
              <a:t>select * from </a:t>
            </a:r>
            <a:r>
              <a:rPr lang="ko-KR" altLang="en-US"/>
              <a:t>테이블이름</a:t>
            </a:r>
            <a:r>
              <a:rPr lang="en-US" altLang="ko-KR"/>
              <a:t>;  - </a:t>
            </a:r>
            <a:r>
              <a:rPr lang="ko-KR" altLang="en-US"/>
              <a:t>해당 테이블의 내용을 표시</a:t>
            </a:r>
          </a:p>
        </p:txBody>
      </p:sp>
    </p:spTree>
    <p:extLst>
      <p:ext uri="{BB962C8B-B14F-4D97-AF65-F5344CB8AC3E}">
        <p14:creationId xmlns:p14="http://schemas.microsoft.com/office/powerpoint/2010/main" val="41751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0E1F0-B18E-4008-80BF-5238B36A5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SQL</a:t>
            </a:r>
            <a:r>
              <a:rPr lang="ko-KR" altLang="en-US"/>
              <a:t>언어의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A16CF5-0613-4286-AF74-0A842AE64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29" y="1825625"/>
            <a:ext cx="10766571" cy="4351338"/>
          </a:xfrm>
        </p:spPr>
        <p:txBody>
          <a:bodyPr/>
          <a:lstStyle/>
          <a:p>
            <a:r>
              <a:rPr lang="ko-KR" altLang="en-US"/>
              <a:t>데이터베이스에 필요한 정보를 사용할 수 있도록 도와주는 언어</a:t>
            </a:r>
            <a:endParaRPr lang="en-US" altLang="ko-KR"/>
          </a:p>
          <a:p>
            <a:r>
              <a:rPr lang="ko-KR" altLang="en-US"/>
              <a:t>사용문법이 다른언어</a:t>
            </a:r>
            <a:r>
              <a:rPr lang="en-US" altLang="ko-KR"/>
              <a:t>(C#, Java,</a:t>
            </a:r>
            <a:r>
              <a:rPr lang="ko-KR" altLang="en-US"/>
              <a:t> </a:t>
            </a:r>
            <a:r>
              <a:rPr lang="en-US" altLang="ko-KR"/>
              <a:t>C</a:t>
            </a:r>
            <a:r>
              <a:rPr lang="ko-KR" altLang="en-US"/>
              <a:t> </a:t>
            </a:r>
            <a:r>
              <a:rPr lang="en-US" altLang="ko-KR"/>
              <a:t>…)</a:t>
            </a:r>
            <a:r>
              <a:rPr lang="ko-KR" altLang="en-US"/>
              <a:t> 보다 단순함</a:t>
            </a:r>
            <a:r>
              <a:rPr lang="en-US" altLang="ko-KR"/>
              <a:t>.</a:t>
            </a:r>
          </a:p>
          <a:p>
            <a:r>
              <a:rPr lang="ko-KR" altLang="en-US"/>
              <a:t>하나를 배워두면 대부분의 </a:t>
            </a:r>
            <a:r>
              <a:rPr lang="en-US" altLang="ko-KR"/>
              <a:t>DBMS</a:t>
            </a:r>
            <a:r>
              <a:rPr lang="ko-KR" altLang="en-US"/>
              <a:t>에서 사용할 수 있음</a:t>
            </a:r>
            <a:endParaRPr lang="en-US" altLang="ko-KR"/>
          </a:p>
          <a:p>
            <a:r>
              <a:rPr lang="ko-KR" altLang="en-US"/>
              <a:t>인터프리터</a:t>
            </a:r>
            <a:r>
              <a:rPr lang="en-US" altLang="ko-KR"/>
              <a:t>(</a:t>
            </a:r>
            <a:r>
              <a:rPr lang="ko-KR" altLang="en-US"/>
              <a:t>컴파일이 필요없는 언어</a:t>
            </a:r>
            <a:r>
              <a:rPr lang="en-US" altLang="ko-KR"/>
              <a:t>)</a:t>
            </a:r>
          </a:p>
          <a:p>
            <a:r>
              <a:rPr lang="ko-KR" altLang="en-US"/>
              <a:t>대소문자 구별하지 않음 </a:t>
            </a:r>
            <a:r>
              <a:rPr lang="en-US" altLang="ko-KR"/>
              <a:t>(</a:t>
            </a:r>
            <a:r>
              <a:rPr lang="ko-KR" altLang="en-US"/>
              <a:t>데이터의 내용은 구별함</a:t>
            </a:r>
            <a:r>
              <a:rPr lang="en-US" altLang="ko-KR"/>
              <a:t>)</a:t>
            </a:r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673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F96E5-9CA1-4915-A591-D10FA975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SQL</a:t>
            </a:r>
            <a:r>
              <a:rPr lang="ko-KR" altLang="en-US"/>
              <a:t>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12FA7-2C24-45F9-B909-4B6412A3E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DML (Data Manipulation Language)</a:t>
            </a:r>
          </a:p>
          <a:p>
            <a:endParaRPr lang="en-US" altLang="ko-KR"/>
          </a:p>
          <a:p>
            <a:r>
              <a:rPr lang="ko-KR" altLang="en-US"/>
              <a:t>테이블의 데이터를 조작하는 기능</a:t>
            </a:r>
            <a:endParaRPr lang="en-US" altLang="ko-KR"/>
          </a:p>
          <a:p>
            <a:r>
              <a:rPr lang="ko-KR" altLang="en-US"/>
              <a:t>테이블 레코드를 </a:t>
            </a:r>
            <a:r>
              <a:rPr lang="en-US" altLang="ko-KR"/>
              <a:t>CRUD </a:t>
            </a:r>
          </a:p>
          <a:p>
            <a:pPr marL="0" indent="0">
              <a:buNone/>
            </a:pPr>
            <a:r>
              <a:rPr lang="en-US" altLang="ko-KR"/>
              <a:t> - C: insert , R: select , U: update, D: delete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625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F96E5-9CA1-4915-A591-D10FA975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SQL</a:t>
            </a:r>
            <a:r>
              <a:rPr lang="ko-KR" altLang="en-US"/>
              <a:t>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12FA7-2C24-45F9-B909-4B6412A3E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DDL (Data Definition Language)</a:t>
            </a:r>
          </a:p>
          <a:p>
            <a:endParaRPr lang="en-US" altLang="ko-KR"/>
          </a:p>
          <a:p>
            <a:r>
              <a:rPr lang="en-US" altLang="ko-KR"/>
              <a:t>db </a:t>
            </a:r>
            <a:r>
              <a:rPr lang="ko-KR" altLang="en-US"/>
              <a:t>또는 테이블의 스키마를 수정</a:t>
            </a:r>
            <a:r>
              <a:rPr lang="en-US" altLang="ko-KR"/>
              <a:t>, </a:t>
            </a:r>
            <a:r>
              <a:rPr lang="ko-KR" altLang="en-US"/>
              <a:t>정의하는 기능</a:t>
            </a:r>
            <a:endParaRPr lang="en-US" altLang="ko-KR"/>
          </a:p>
          <a:p>
            <a:r>
              <a:rPr lang="ko-KR" altLang="en-US"/>
              <a:t>테이블 생성</a:t>
            </a:r>
            <a:r>
              <a:rPr lang="en-US" altLang="ko-KR"/>
              <a:t>, </a:t>
            </a:r>
            <a:r>
              <a:rPr lang="ko-KR" altLang="en-US"/>
              <a:t>컬럼추가</a:t>
            </a:r>
            <a:r>
              <a:rPr lang="en-US" altLang="ko-KR"/>
              <a:t>, </a:t>
            </a:r>
            <a:r>
              <a:rPr lang="ko-KR" altLang="en-US"/>
              <a:t>타입변경</a:t>
            </a:r>
            <a:r>
              <a:rPr lang="en-US" altLang="ko-KR"/>
              <a:t>, </a:t>
            </a:r>
            <a:r>
              <a:rPr lang="ko-KR" altLang="en-US"/>
              <a:t>각종 제약조건 지정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 - C: create , R: show , U: alter (</a:t>
            </a:r>
            <a:r>
              <a:rPr lang="ko-KR" altLang="en-US"/>
              <a:t>다지 정의</a:t>
            </a:r>
            <a:r>
              <a:rPr lang="en-US" altLang="ko-KR"/>
              <a:t>), D: drop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034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F96E5-9CA1-4915-A591-D10FA975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SQL</a:t>
            </a:r>
            <a:r>
              <a:rPr lang="ko-KR" altLang="en-US"/>
              <a:t>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12FA7-2C24-45F9-B909-4B6412A3E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DCL (Data Control Language)</a:t>
            </a:r>
          </a:p>
          <a:p>
            <a:endParaRPr lang="en-US" altLang="ko-KR"/>
          </a:p>
          <a:p>
            <a:r>
              <a:rPr lang="en-US" altLang="ko-KR"/>
              <a:t>db </a:t>
            </a:r>
            <a:r>
              <a:rPr lang="ko-KR" altLang="en-US"/>
              <a:t>또는 테이블의 접근권한</a:t>
            </a:r>
            <a:r>
              <a:rPr lang="en-US" altLang="ko-KR"/>
              <a:t>, crud </a:t>
            </a:r>
            <a:r>
              <a:rPr lang="ko-KR" altLang="en-US"/>
              <a:t>권한 정의하는 기능</a:t>
            </a:r>
            <a:endParaRPr lang="en-US" altLang="ko-KR"/>
          </a:p>
          <a:p>
            <a:r>
              <a:rPr lang="ko-KR" altLang="en-US"/>
              <a:t>특정 사용자에게 테이블의 조회권한 허가</a:t>
            </a:r>
            <a:r>
              <a:rPr lang="en-US" altLang="ko-KR"/>
              <a:t>/</a:t>
            </a:r>
            <a:r>
              <a:rPr lang="ko-KR" altLang="en-US"/>
              <a:t>금지 기능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 - GRANT : </a:t>
            </a:r>
            <a:r>
              <a:rPr lang="ko-KR" altLang="en-US"/>
              <a:t>권한부여</a:t>
            </a:r>
            <a:endParaRPr lang="en-US" altLang="ko-KR"/>
          </a:p>
          <a:p>
            <a:r>
              <a:rPr lang="en-US" altLang="ko-KR"/>
              <a:t> - REVOKE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권한취소</a:t>
            </a:r>
          </a:p>
        </p:txBody>
      </p:sp>
    </p:spTree>
    <p:extLst>
      <p:ext uri="{BB962C8B-B14F-4D97-AF65-F5344CB8AC3E}">
        <p14:creationId xmlns:p14="http://schemas.microsoft.com/office/powerpoint/2010/main" val="3490529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860</Words>
  <Application>Microsoft Office PowerPoint</Application>
  <PresentationFormat>와이드스크린</PresentationFormat>
  <Paragraphs>131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DBMS</vt:lpstr>
      <vt:lpstr>1. DBMS 기초</vt:lpstr>
      <vt:lpstr>Index</vt:lpstr>
      <vt:lpstr>DBMS</vt:lpstr>
      <vt:lpstr>PowerPoint 프레젠테이션</vt:lpstr>
      <vt:lpstr>SQL언어의 특징</vt:lpstr>
      <vt:lpstr>SQL 종류</vt:lpstr>
      <vt:lpstr>SQL 종류</vt:lpstr>
      <vt:lpstr>SQL 종류</vt:lpstr>
      <vt:lpstr>DML</vt:lpstr>
      <vt:lpstr>DML</vt:lpstr>
      <vt:lpstr>DML</vt:lpstr>
      <vt:lpstr>DML</vt:lpstr>
      <vt:lpstr>where 조건절 </vt:lpstr>
      <vt:lpstr>중복제거 distinct</vt:lpstr>
      <vt:lpstr>and , or, not</vt:lpstr>
      <vt:lpstr>in, between</vt:lpstr>
      <vt:lpstr>결과정렬 (order by)</vt:lpstr>
      <vt:lpstr>결과값 일부만 조회하기(비표준)</vt:lpstr>
      <vt:lpstr>집합함수 (Aggregation Function)</vt:lpstr>
      <vt:lpstr>유용한 함수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</dc:title>
  <dc:creator>i7E-022</dc:creator>
  <cp:lastModifiedBy>i7E-022</cp:lastModifiedBy>
  <cp:revision>20</cp:revision>
  <dcterms:created xsi:type="dcterms:W3CDTF">2024-08-05T02:23:30Z</dcterms:created>
  <dcterms:modified xsi:type="dcterms:W3CDTF">2024-08-07T05:54:16Z</dcterms:modified>
</cp:coreProperties>
</file>