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A1E4A-6EF8-4800-871A-1CFA32024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9210A2-984A-440A-890F-51994947B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9BE684-D058-431C-9FF5-EF0BB9F2D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D663-2245-43FA-845B-D1BF61D88751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31A69-6642-4AB4-ADC1-641A7EE3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E4BC8D-2512-4F32-B727-D06EBC622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6222-879D-4A61-97AF-1F034AA34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7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28810-B590-4E63-AED9-C4536BD3B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1E6B6E-1110-406D-BA03-D9032BC78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68A50-4234-4D0B-B3C2-6D6057CF5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D663-2245-43FA-845B-D1BF61D88751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18060-B675-4436-A406-0B25B68DB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C404F6-83A2-4E70-8493-8312F1A1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6222-879D-4A61-97AF-1F034AA34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63A284-C238-4F47-B4A6-393F5DC1C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FD1361-B05A-4222-9220-820138ADF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9DE704-1F3E-4D21-8988-02479ACDE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D663-2245-43FA-845B-D1BF61D88751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F07D4-A61C-4509-9551-E1C164E43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C5707-0949-402E-8D69-60767A32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6222-879D-4A61-97AF-1F034AA34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76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DD9D7C-432A-4A40-A940-9B973635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59F457-2A03-48CE-AA5C-73348A0C2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7A4138-CE2F-4C6E-9A50-D5EEACBBA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D663-2245-43FA-845B-D1BF61D88751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47C24F-5E60-4370-BC9B-19158311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0ACC00-795F-4EFA-A171-2603209C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6222-879D-4A61-97AF-1F034AA34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595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1338C-CF00-4FF8-A7B9-507FF5B3D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9F1FF9-30F0-492A-9240-D7CD2BC31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0901EB-28DD-450C-904F-92445441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D663-2245-43FA-845B-D1BF61D88751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FCF88-FBF8-40C8-96C8-B0C3DF20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D9CD70-7484-4319-8270-05CC187D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6222-879D-4A61-97AF-1F034AA34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997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B4C87-B991-4785-B0D1-4A9AE3F8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9E49FA-4A04-43B1-9CE1-C523A9207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D087F5-D469-4A59-974F-306330E3F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5B7361-3A39-4774-89C0-7B064B56B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D663-2245-43FA-845B-D1BF61D88751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0E4E89-626A-40D5-A930-60059B66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AE51CF-0CE0-422F-9D67-B20DA675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6222-879D-4A61-97AF-1F034AA34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62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964D0-8E0B-49A6-866F-D29A33516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7CD8C2-93BD-46A0-9E7E-091F198BE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659021-B28C-4872-8071-2AA3A5272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45D563-DA7A-41CE-B4D7-D4623974A3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0BEEDD-9A54-4B9B-BBD5-E8F9ED1BF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8B656C-8D10-4D47-BC15-0015325BE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D663-2245-43FA-845B-D1BF61D88751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EABC77-4145-4650-A5B3-D40B012D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CA98FB-3BB4-4875-95BB-01AC1DB08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6222-879D-4A61-97AF-1F034AA34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42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05945-D917-4833-ACC1-6C2D8CAF9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46F13D-58FA-4035-92CA-31FD763D6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D663-2245-43FA-845B-D1BF61D88751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BEDB01-AEE1-4969-869D-375BE9A5A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3CC558-6BF6-46E7-A0A5-6B562113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6222-879D-4A61-97AF-1F034AA34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34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3362AB-075C-43CD-8D7B-DD1FE21D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D663-2245-43FA-845B-D1BF61D88751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48EA8F-BA5C-4D3F-9D71-A01143DA0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23A141-0B50-433A-8642-4A7D25AF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6222-879D-4A61-97AF-1F034AA34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11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13727-12BF-4573-85A4-8AD88FD81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6832A3-DED0-4A74-954B-2282045F2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F34DF6-1BCA-4B42-89F5-FFB096860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79181F-2004-483B-8A0E-DECD9BFB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D663-2245-43FA-845B-D1BF61D88751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A19150-2045-4F81-922C-C8B87539B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B410DB-F914-469F-A46E-151242F4A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6222-879D-4A61-97AF-1F034AA34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3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AB686-586D-4C9D-B55D-07A881CC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C94D86-76EB-481A-8762-46B01A2C9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15FB41-68D5-47C4-9ED3-C0F902258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535BFC-CA2A-4513-B7CC-73B20312E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D663-2245-43FA-845B-D1BF61D88751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D1C431-B711-48CA-8429-979710E1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75F47-1741-43C9-BB1C-1F86981C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6222-879D-4A61-97AF-1F034AA34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46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7F5F8F-AE77-4CC9-BD38-462458800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9F5E0F-A60B-41B6-A4A7-9DED6667C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A13AB6-36E6-473F-AED0-557DF111E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D663-2245-43FA-845B-D1BF61D88751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575972-3F8C-40DE-AC23-14EAA75BA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2A7D6-9FB4-4AE3-952B-AD14EC626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D6222-879D-4A61-97AF-1F034AA34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9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C928C-D0F9-4C43-9948-7543F4156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Servlet and jsp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57143-9193-409E-96BA-B4E885F85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4835"/>
          </a:xfrm>
        </p:spPr>
        <p:txBody>
          <a:bodyPr/>
          <a:lstStyle/>
          <a:p>
            <a:r>
              <a:rPr lang="en-US" altLang="ko-KR"/>
              <a:t>was</a:t>
            </a:r>
            <a:r>
              <a:rPr lang="ko-KR" altLang="en-US"/>
              <a:t> 서버의 구조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C9E7AA3-4D83-4735-A128-B2F9399F8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498" y="1825625"/>
            <a:ext cx="4715003" cy="4351338"/>
          </a:xfrm>
        </p:spPr>
      </p:pic>
    </p:spTree>
    <p:extLst>
      <p:ext uri="{BB962C8B-B14F-4D97-AF65-F5344CB8AC3E}">
        <p14:creationId xmlns:p14="http://schemas.microsoft.com/office/powerpoint/2010/main" val="2829257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11E1E-9EBF-4652-A101-CBC13C2E9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Servlet</a:t>
            </a:r>
            <a:r>
              <a:rPr lang="ko-KR" altLang="en-US"/>
              <a:t>의 기본구조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05D2BB-5AB1-4576-A77C-1DC2EE921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686"/>
            <a:ext cx="10515600" cy="4566277"/>
          </a:xfrm>
        </p:spPr>
        <p:txBody>
          <a:bodyPr>
            <a:normAutofit/>
          </a:bodyPr>
          <a:lstStyle/>
          <a:p>
            <a:r>
              <a:rPr lang="ko-KR" altLang="en-US"/>
              <a:t>서블릿 클래스는 </a:t>
            </a:r>
            <a:r>
              <a:rPr lang="en-US" altLang="ko-KR"/>
              <a:t>HttpServlet</a:t>
            </a:r>
            <a:r>
              <a:rPr lang="ko-KR" altLang="en-US"/>
              <a:t>의 상속을 받는다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public class </a:t>
            </a:r>
            <a:r>
              <a:rPr lang="ko-KR" altLang="en-US"/>
              <a:t>서블릿이름 </a:t>
            </a:r>
            <a:r>
              <a:rPr lang="en-US" altLang="ko-KR"/>
              <a:t>extends HttpServlet{ …</a:t>
            </a:r>
          </a:p>
          <a:p>
            <a:endParaRPr lang="en-US" altLang="ko-KR"/>
          </a:p>
          <a:p>
            <a:r>
              <a:rPr lang="ko-KR" altLang="en-US"/>
              <a:t>메서드의 구현 </a:t>
            </a:r>
            <a:r>
              <a:rPr lang="en-US" altLang="ko-KR"/>
              <a:t>: doGet(), doPost()</a:t>
            </a:r>
            <a:r>
              <a:rPr lang="ko-KR" altLang="en-US"/>
              <a:t>는 </a:t>
            </a:r>
            <a:r>
              <a:rPr lang="en-US" altLang="ko-KR"/>
              <a:t>service() </a:t>
            </a:r>
            <a:r>
              <a:rPr lang="ko-KR" altLang="en-US"/>
              <a:t>메서드에 의해 호출된다</a:t>
            </a:r>
            <a:r>
              <a:rPr lang="en-US" altLang="ko-KR"/>
              <a:t>. </a:t>
            </a:r>
            <a:r>
              <a:rPr lang="ko-KR" altLang="en-US"/>
              <a:t>서블릿의 비즈니스 로직은 </a:t>
            </a:r>
            <a:r>
              <a:rPr lang="en-US" altLang="ko-KR"/>
              <a:t>doGet(), doPost()</a:t>
            </a:r>
            <a:r>
              <a:rPr lang="ko-KR" altLang="en-US"/>
              <a:t>에 의해 구현되어야 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브라우저 출력 </a:t>
            </a:r>
            <a:r>
              <a:rPr lang="en-US" altLang="ko-KR"/>
              <a:t>: (</a:t>
            </a:r>
            <a:r>
              <a:rPr lang="ko-KR" altLang="en-US"/>
              <a:t>응답을 위한 셋팅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response.setContentType(“text/html;charset=utf-8”);</a:t>
            </a:r>
          </a:p>
          <a:p>
            <a:pPr lvl="1"/>
            <a:r>
              <a:rPr lang="en-US" altLang="ko-KR"/>
              <a:t>PrintWriter out = response.getWriter():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69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6E1FE-95FA-43B5-8C9A-B329771B6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6895"/>
            <a:ext cx="10515600" cy="5640068"/>
          </a:xfrm>
        </p:spPr>
        <p:txBody>
          <a:bodyPr/>
          <a:lstStyle/>
          <a:p>
            <a:r>
              <a:rPr lang="ko-KR" altLang="en-US"/>
              <a:t>요청을 받을 때 한글 처리 </a:t>
            </a:r>
            <a:endParaRPr lang="en-US" altLang="ko-KR"/>
          </a:p>
          <a:p>
            <a:pPr lvl="1"/>
            <a:r>
              <a:rPr lang="en-US" altLang="ko-KR"/>
              <a:t>request.setCharacterEncoding(“utf-8”);</a:t>
            </a:r>
          </a:p>
        </p:txBody>
      </p:sp>
    </p:spTree>
    <p:extLst>
      <p:ext uri="{BB962C8B-B14F-4D97-AF65-F5344CB8AC3E}">
        <p14:creationId xmlns:p14="http://schemas.microsoft.com/office/powerpoint/2010/main" val="1299890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B0678-633A-4791-B4C7-8C5F8B914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2497"/>
          </a:xfrm>
        </p:spPr>
        <p:txBody>
          <a:bodyPr>
            <a:normAutofit/>
          </a:bodyPr>
          <a:lstStyle/>
          <a:p>
            <a:r>
              <a:rPr lang="en-US" altLang="ko-KR" sz="3200" b="1"/>
              <a:t>ServletContext </a:t>
            </a:r>
            <a:r>
              <a:rPr lang="ko-KR" altLang="en-US" sz="3200" b="1"/>
              <a:t>객체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AE75E1-3668-4173-8118-F4A9E3949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090" y="989901"/>
            <a:ext cx="10515600" cy="543606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/>
              <a:t>서블릿 컨테이너가 시작될 때 애플리케이션 마다 고유의 </a:t>
            </a:r>
            <a:r>
              <a:rPr lang="en-US" altLang="ko-KR"/>
              <a:t>ServletContext </a:t>
            </a:r>
            <a:r>
              <a:rPr lang="ko-KR" altLang="en-US"/>
              <a:t>객체가 만들어 짐</a:t>
            </a:r>
            <a:r>
              <a:rPr lang="en-US" altLang="ko-KR"/>
              <a:t>. </a:t>
            </a:r>
            <a:r>
              <a:rPr lang="ko-KR" altLang="en-US"/>
              <a:t>즉 애플리케이션과 </a:t>
            </a:r>
            <a:r>
              <a:rPr lang="en-US" altLang="ko-KR"/>
              <a:t>ServletContext</a:t>
            </a:r>
            <a:r>
              <a:rPr lang="ko-KR" altLang="en-US"/>
              <a:t>는 생명주기가 같음</a:t>
            </a:r>
            <a:r>
              <a:rPr lang="en-US" altLang="ko-KR"/>
              <a:t>. </a:t>
            </a:r>
            <a:r>
              <a:rPr lang="ko-KR" altLang="en-US"/>
              <a:t>애프리케이션 소멸시 함께 소멸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ServletContext </a:t>
            </a:r>
            <a:r>
              <a:rPr lang="ko-KR" altLang="en-US"/>
              <a:t>파라미터</a:t>
            </a:r>
            <a:endParaRPr lang="en-US" altLang="ko-KR"/>
          </a:p>
          <a:p>
            <a:pPr lvl="1"/>
            <a:r>
              <a:rPr lang="en-US" altLang="ko-KR"/>
              <a:t>web.xml </a:t>
            </a:r>
            <a:r>
              <a:rPr lang="ko-KR" altLang="en-US"/>
              <a:t>문서에 지정해서 사용 </a:t>
            </a:r>
            <a:r>
              <a:rPr lang="en-US" altLang="ko-KR"/>
              <a:t>(</a:t>
            </a:r>
            <a:r>
              <a:rPr lang="ko-KR" altLang="en-US"/>
              <a:t>아래와 같은 방식으로 여러 개 지정가능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&lt;context-param&gt;</a:t>
            </a:r>
          </a:p>
          <a:p>
            <a:pPr marL="457200" lvl="1" indent="0">
              <a:buNone/>
            </a:pPr>
            <a:r>
              <a:rPr lang="en-US" altLang="ko-KR"/>
              <a:t>       &lt;param-name&gt;</a:t>
            </a:r>
            <a:r>
              <a:rPr lang="ko-KR" altLang="en-US"/>
              <a:t>파리미터이름</a:t>
            </a:r>
            <a:r>
              <a:rPr lang="en-US" altLang="ko-KR"/>
              <a:t>&lt;/param-name&gt;</a:t>
            </a:r>
          </a:p>
          <a:p>
            <a:pPr marL="457200" lvl="1" indent="0">
              <a:buNone/>
            </a:pPr>
            <a:r>
              <a:rPr lang="en-US" altLang="ko-KR"/>
              <a:t>       &lt;param-value&gt;</a:t>
            </a:r>
            <a:r>
              <a:rPr lang="ko-KR" altLang="en-US"/>
              <a:t>파라미터값</a:t>
            </a:r>
            <a:r>
              <a:rPr lang="en-US" altLang="ko-KR"/>
              <a:t>&lt;/param-value&gt;</a:t>
            </a:r>
          </a:p>
          <a:p>
            <a:pPr marL="457200" lvl="1" indent="0">
              <a:buNone/>
            </a:pPr>
            <a:r>
              <a:rPr lang="en-US" altLang="ko-KR"/>
              <a:t>   &lt;/context-param&gt; </a:t>
            </a:r>
          </a:p>
          <a:p>
            <a:r>
              <a:rPr lang="en-US" altLang="ko-KR"/>
              <a:t>ServletContext </a:t>
            </a:r>
            <a:r>
              <a:rPr lang="ko-KR" altLang="en-US"/>
              <a:t>파라미터 추출</a:t>
            </a:r>
            <a:r>
              <a:rPr lang="en-US" altLang="ko-KR"/>
              <a:t>  </a:t>
            </a:r>
          </a:p>
          <a:p>
            <a:pPr lvl="1"/>
            <a:r>
              <a:rPr lang="en-US" altLang="ko-KR"/>
              <a:t>ServletContext context = this.getServletContext();</a:t>
            </a:r>
          </a:p>
          <a:p>
            <a:pPr lvl="1"/>
            <a:r>
              <a:rPr lang="en-US" altLang="ko-KR"/>
              <a:t>getInitParameter(</a:t>
            </a:r>
            <a:r>
              <a:rPr lang="ko-KR" altLang="en-US"/>
              <a:t>이름</a:t>
            </a:r>
            <a:r>
              <a:rPr lang="en-US" altLang="ko-KR"/>
              <a:t>) : </a:t>
            </a:r>
            <a:r>
              <a:rPr lang="ko-KR" altLang="en-US"/>
              <a:t>이름에 해당하는 파라미터값을 반환</a:t>
            </a:r>
            <a:endParaRPr lang="en-US" altLang="ko-KR"/>
          </a:p>
          <a:p>
            <a:pPr lvl="1"/>
            <a:r>
              <a:rPr lang="en-US" altLang="ko-KR"/>
              <a:t>getInitParameterNames() : </a:t>
            </a:r>
            <a:r>
              <a:rPr lang="ko-KR" altLang="en-US"/>
              <a:t>모든 </a:t>
            </a:r>
            <a:r>
              <a:rPr lang="en-US" altLang="ko-KR"/>
              <a:t>ServletContext</a:t>
            </a:r>
            <a:r>
              <a:rPr lang="ko-KR" altLang="en-US"/>
              <a:t> 파라미터의 이름을 열거</a:t>
            </a:r>
            <a:r>
              <a:rPr lang="en-US" altLang="ko-KR"/>
              <a:t>(Enumeration)</a:t>
            </a:r>
            <a:r>
              <a:rPr lang="ko-KR" altLang="en-US"/>
              <a:t>으로 반환해 줌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77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540FBFA-CF46-4F5F-9086-2ECCBD528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2497"/>
          </a:xfrm>
        </p:spPr>
        <p:txBody>
          <a:bodyPr>
            <a:normAutofit/>
          </a:bodyPr>
          <a:lstStyle/>
          <a:p>
            <a:r>
              <a:rPr lang="en-US" altLang="ko-KR" sz="3200" b="1"/>
              <a:t>ServletContext </a:t>
            </a:r>
            <a:r>
              <a:rPr lang="ko-KR" altLang="en-US" sz="3200" b="1"/>
              <a:t>바인딩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D6441B-DBC1-4DB5-8112-0EAC7E8D26DE}"/>
              </a:ext>
            </a:extLst>
          </p:cNvPr>
          <p:cNvSpPr txBox="1"/>
          <p:nvPr/>
        </p:nvSpPr>
        <p:spPr>
          <a:xfrm>
            <a:off x="838200" y="1031846"/>
            <a:ext cx="751237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/>
              <a:t>바인딩을 위한 메서드</a:t>
            </a:r>
            <a:endParaRPr lang="en-US" altLang="ko-KR" sz="28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800"/>
              <a:t>setAttribute(String</a:t>
            </a:r>
            <a:r>
              <a:rPr lang="ko-KR" altLang="en-US" sz="2800"/>
              <a:t> </a:t>
            </a:r>
            <a:r>
              <a:rPr lang="en-US" altLang="ko-KR" sz="2800"/>
              <a:t>name,</a:t>
            </a:r>
            <a:r>
              <a:rPr lang="ko-KR" altLang="en-US" sz="2800"/>
              <a:t> </a:t>
            </a:r>
            <a:r>
              <a:rPr lang="en-US" altLang="ko-KR" sz="2800"/>
              <a:t>Object</a:t>
            </a:r>
            <a:r>
              <a:rPr lang="ko-KR" altLang="en-US" sz="2800"/>
              <a:t> </a:t>
            </a:r>
            <a:r>
              <a:rPr lang="en-US" altLang="ko-KR" sz="2800"/>
              <a:t>object);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800"/>
              <a:t>getAttribute(String name);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800"/>
              <a:t>removeAttribute(String name);</a:t>
            </a:r>
            <a:endParaRPr lang="ko-KR" altLang="en-US" sz="280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5684597-CD4B-4A35-93C5-E59C08120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0967"/>
              </p:ext>
            </p:extLst>
          </p:nvPr>
        </p:nvGraphicFramePr>
        <p:xfrm>
          <a:off x="1386046" y="3429000"/>
          <a:ext cx="967064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0728">
                  <a:extLst>
                    <a:ext uri="{9D8B030D-6E8A-4147-A177-3AD203B41FA5}">
                      <a16:colId xmlns:a16="http://schemas.microsoft.com/office/drawing/2014/main" val="172017242"/>
                    </a:ext>
                  </a:extLst>
                </a:gridCol>
                <a:gridCol w="6769916">
                  <a:extLst>
                    <a:ext uri="{9D8B030D-6E8A-4147-A177-3AD203B41FA5}">
                      <a16:colId xmlns:a16="http://schemas.microsoft.com/office/drawing/2014/main" val="3316595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메서드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12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getMajorVersion()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현재 서블릿의 </a:t>
                      </a:r>
                      <a:r>
                        <a:rPr lang="en-US" altLang="ko-KR"/>
                        <a:t>Major </a:t>
                      </a:r>
                      <a:r>
                        <a:rPr lang="ko-KR" altLang="en-US"/>
                        <a:t>버전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1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getMinorVersion()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현재 서블릿의 </a:t>
                      </a:r>
                      <a:r>
                        <a:rPr lang="en-US" altLang="ko-KR"/>
                        <a:t>Minor </a:t>
                      </a:r>
                      <a:r>
                        <a:rPr lang="ko-KR" altLang="en-US"/>
                        <a:t>버전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getServerInfo()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현재 서블릿 컨테이너의 이름과 버전 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291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getServletContext()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ServletContext </a:t>
                      </a:r>
                      <a:r>
                        <a:rPr lang="ko-KR" altLang="en-US"/>
                        <a:t>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296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getServletContextName()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ServletContext </a:t>
                      </a:r>
                      <a:r>
                        <a:rPr lang="ko-KR" altLang="en-US"/>
                        <a:t>이름을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33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getContextPath()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애플리케이션의 경로를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940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getRealPath(String path)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인자로 지정된 </a:t>
                      </a:r>
                      <a:r>
                        <a:rPr lang="en-US" altLang="ko-KR"/>
                        <a:t>path</a:t>
                      </a:r>
                      <a:r>
                        <a:rPr lang="ko-KR" altLang="en-US"/>
                        <a:t>의 실제 경로를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2229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DB28032-BA5B-4DF0-BD14-B7F3633E8ACD}"/>
              </a:ext>
            </a:extLst>
          </p:cNvPr>
          <p:cNvSpPr txBox="1"/>
          <p:nvPr/>
        </p:nvSpPr>
        <p:spPr>
          <a:xfrm>
            <a:off x="7029974" y="3059668"/>
            <a:ext cx="415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* </a:t>
            </a:r>
            <a:r>
              <a:rPr lang="ko-KR" altLang="en-US"/>
              <a:t>애플리케이션 정보 추출 관련 메서드</a:t>
            </a:r>
          </a:p>
        </p:txBody>
      </p:sp>
    </p:spTree>
    <p:extLst>
      <p:ext uri="{BB962C8B-B14F-4D97-AF65-F5344CB8AC3E}">
        <p14:creationId xmlns:p14="http://schemas.microsoft.com/office/powerpoint/2010/main" val="3390035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5841A-8204-4484-B701-8B0832A6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ServletConfig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195C0D-219F-434B-BD24-8A4473DCF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@WebServlet </a:t>
            </a:r>
            <a:r>
              <a:rPr lang="ko-KR" altLang="en-US"/>
              <a:t>어노테이션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@WebServlet(</a:t>
            </a:r>
          </a:p>
          <a:p>
            <a:pPr marL="0" indent="0">
              <a:buNone/>
            </a:pPr>
            <a:r>
              <a:rPr lang="en-US" altLang="ko-KR"/>
              <a:t>      description = “</a:t>
            </a:r>
            <a:r>
              <a:rPr lang="ko-KR" altLang="en-US"/>
              <a:t>파라미터지정</a:t>
            </a:r>
            <a:r>
              <a:rPr lang="en-US" altLang="ko-KR"/>
              <a:t>”,</a:t>
            </a:r>
          </a:p>
          <a:p>
            <a:pPr marL="0" indent="0">
              <a:buNone/>
            </a:pPr>
            <a:r>
              <a:rPr lang="en-US" altLang="ko-KR"/>
              <a:t>      urlPatterns = {“/sc”},</a:t>
            </a:r>
          </a:p>
          <a:p>
            <a:pPr marL="0" indent="0">
              <a:buNone/>
            </a:pPr>
            <a:r>
              <a:rPr lang="en-US" altLang="ko-KR"/>
              <a:t>      initParams = {</a:t>
            </a:r>
          </a:p>
          <a:p>
            <a:pPr marL="0" indent="0">
              <a:buNone/>
            </a:pPr>
            <a:r>
              <a:rPr lang="en-US" altLang="ko-KR"/>
              <a:t>          @WebInitParam(name=“hero” value=“</a:t>
            </a:r>
            <a:r>
              <a:rPr lang="ko-KR" altLang="en-US"/>
              <a:t>이순신</a:t>
            </a:r>
            <a:r>
              <a:rPr lang="en-US" altLang="ko-KR"/>
              <a:t>”)</a:t>
            </a:r>
          </a:p>
          <a:p>
            <a:pPr marL="0" indent="0">
              <a:buNone/>
            </a:pPr>
            <a:r>
              <a:rPr lang="en-US" altLang="ko-KR"/>
              <a:t>       }</a:t>
            </a:r>
          </a:p>
          <a:p>
            <a:pPr marL="0" indent="0">
              <a:buNone/>
            </a:pP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969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540FBFA-CF46-4F5F-9086-2ECCBD528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2497"/>
          </a:xfrm>
        </p:spPr>
        <p:txBody>
          <a:bodyPr>
            <a:normAutofit/>
          </a:bodyPr>
          <a:lstStyle/>
          <a:p>
            <a:r>
              <a:rPr lang="ko-KR" altLang="en-US" sz="3200" b="1"/>
              <a:t>파라미터 관련 메서드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5684597-CD4B-4A35-93C5-E59C08120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5066"/>
              </p:ext>
            </p:extLst>
          </p:nvPr>
        </p:nvGraphicFramePr>
        <p:xfrm>
          <a:off x="1100821" y="1306586"/>
          <a:ext cx="9670645" cy="266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1179">
                  <a:extLst>
                    <a:ext uri="{9D8B030D-6E8A-4147-A177-3AD203B41FA5}">
                      <a16:colId xmlns:a16="http://schemas.microsoft.com/office/drawing/2014/main" val="172017242"/>
                    </a:ext>
                  </a:extLst>
                </a:gridCol>
                <a:gridCol w="1610686">
                  <a:extLst>
                    <a:ext uri="{9D8B030D-6E8A-4147-A177-3AD203B41FA5}">
                      <a16:colId xmlns:a16="http://schemas.microsoft.com/office/drawing/2014/main" val="4002575409"/>
                    </a:ext>
                  </a:extLst>
                </a:gridCol>
                <a:gridCol w="4588780">
                  <a:extLst>
                    <a:ext uri="{9D8B030D-6E8A-4147-A177-3AD203B41FA5}">
                      <a16:colId xmlns:a16="http://schemas.microsoft.com/office/drawing/2014/main" val="3316595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메서드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리턴타입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12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setCharacterEncoding(encoding)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void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request </a:t>
                      </a:r>
                      <a:r>
                        <a:rPr lang="ko-KR" altLang="en-US"/>
                        <a:t>로 요청된 변수의 </a:t>
                      </a:r>
                      <a:r>
                        <a:rPr lang="en-US" altLang="ko-KR"/>
                        <a:t>character</a:t>
                      </a:r>
                      <a:r>
                        <a:rPr lang="ko-KR" altLang="en-US"/>
                        <a:t>값을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1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getParameter(String name)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String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클라이언트에서 전달된 파라미터값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getParameterNames()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Enumeration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클라이언트에서 전달받은 모든 파라미터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291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getParameterValues(String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name)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String[]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클라이언트에서 전달받은 값들을 배열로 추출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296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925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540FBFA-CF46-4F5F-9086-2ECCBD528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622"/>
            <a:ext cx="10515600" cy="532497"/>
          </a:xfrm>
        </p:spPr>
        <p:txBody>
          <a:bodyPr>
            <a:normAutofit/>
          </a:bodyPr>
          <a:lstStyle/>
          <a:p>
            <a:r>
              <a:rPr lang="ko-KR" altLang="en-US" sz="3200" b="1"/>
              <a:t>네트워크 정보 관련 메서드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5684597-CD4B-4A35-93C5-E59C08120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644892"/>
              </p:ext>
            </p:extLst>
          </p:nvPr>
        </p:nvGraphicFramePr>
        <p:xfrm>
          <a:off x="933041" y="736134"/>
          <a:ext cx="9670645" cy="294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722">
                  <a:extLst>
                    <a:ext uri="{9D8B030D-6E8A-4147-A177-3AD203B41FA5}">
                      <a16:colId xmlns:a16="http://schemas.microsoft.com/office/drawing/2014/main" val="172017242"/>
                    </a:ext>
                  </a:extLst>
                </a:gridCol>
                <a:gridCol w="1954635">
                  <a:extLst>
                    <a:ext uri="{9D8B030D-6E8A-4147-A177-3AD203B41FA5}">
                      <a16:colId xmlns:a16="http://schemas.microsoft.com/office/drawing/2014/main" val="4002575409"/>
                    </a:ext>
                  </a:extLst>
                </a:gridCol>
                <a:gridCol w="5268288">
                  <a:extLst>
                    <a:ext uri="{9D8B030D-6E8A-4147-A177-3AD203B41FA5}">
                      <a16:colId xmlns:a16="http://schemas.microsoft.com/office/drawing/2014/main" val="3316595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메서드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리턴타입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12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getScheme()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String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요청에 사용된 프로토콜의 이름을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1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getProtocol()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String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요청에 사용된 프로토콜의 이름과 버전을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getRemoteAddr()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String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요청에 사용된 클라이언트의 </a:t>
                      </a:r>
                      <a:r>
                        <a:rPr lang="en-US" altLang="ko-KR"/>
                        <a:t>IP</a:t>
                      </a:r>
                      <a:r>
                        <a:rPr lang="ko-KR" altLang="en-US"/>
                        <a:t>주소를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291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getLocalAddr()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String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요청을 받은 서버의 </a:t>
                      </a:r>
                      <a:r>
                        <a:rPr lang="en-US" altLang="ko-KR"/>
                        <a:t>IP</a:t>
                      </a:r>
                      <a:r>
                        <a:rPr lang="ko-KR" altLang="en-US"/>
                        <a:t>주소를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296539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getServerName()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String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요청을 받은 서버의 이름을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962426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getServerPort()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int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요청을 받은 서버의 포트 번호를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847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getMethod()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String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요청 방식을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04447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4A0457E1-CE20-4EA5-88AD-535E55625947}"/>
              </a:ext>
            </a:extLst>
          </p:cNvPr>
          <p:cNvSpPr txBox="1">
            <a:spLocks/>
          </p:cNvSpPr>
          <p:nvPr/>
        </p:nvSpPr>
        <p:spPr>
          <a:xfrm>
            <a:off x="743359" y="3889899"/>
            <a:ext cx="10515600" cy="532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/>
              <a:t>URL </a:t>
            </a:r>
            <a:r>
              <a:rPr lang="ko-KR" altLang="en-US" sz="3200" b="1"/>
              <a:t>정보 관련 메서드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422EB8C-1AFC-4375-889D-179FFC6C7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705058"/>
              </p:ext>
            </p:extLst>
          </p:nvPr>
        </p:nvGraphicFramePr>
        <p:xfrm>
          <a:off x="838200" y="4487411"/>
          <a:ext cx="9670645" cy="221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722">
                  <a:extLst>
                    <a:ext uri="{9D8B030D-6E8A-4147-A177-3AD203B41FA5}">
                      <a16:colId xmlns:a16="http://schemas.microsoft.com/office/drawing/2014/main" val="172017242"/>
                    </a:ext>
                  </a:extLst>
                </a:gridCol>
                <a:gridCol w="1954635">
                  <a:extLst>
                    <a:ext uri="{9D8B030D-6E8A-4147-A177-3AD203B41FA5}">
                      <a16:colId xmlns:a16="http://schemas.microsoft.com/office/drawing/2014/main" val="4002575409"/>
                    </a:ext>
                  </a:extLst>
                </a:gridCol>
                <a:gridCol w="5268288">
                  <a:extLst>
                    <a:ext uri="{9D8B030D-6E8A-4147-A177-3AD203B41FA5}">
                      <a16:colId xmlns:a16="http://schemas.microsoft.com/office/drawing/2014/main" val="3316595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메서드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리턴타입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12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getRequestURI()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String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요청 </a:t>
                      </a:r>
                      <a:r>
                        <a:rPr lang="en-US" altLang="ko-KR"/>
                        <a:t>URL</a:t>
                      </a:r>
                      <a:r>
                        <a:rPr lang="ko-KR" altLang="en-US"/>
                        <a:t>의 호스트 이름 다음의 문자열을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1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getRequestURL()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String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호스트이름을 포함한 요청 </a:t>
                      </a:r>
                      <a:r>
                        <a:rPr lang="en-US" altLang="ko-KR"/>
                        <a:t>URL</a:t>
                      </a:r>
                      <a:r>
                        <a:rPr lang="ko-KR" altLang="en-US"/>
                        <a:t>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getQueryString()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String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요청 </a:t>
                      </a:r>
                      <a:r>
                        <a:rPr lang="en-US" altLang="ko-KR"/>
                        <a:t>URL</a:t>
                      </a:r>
                      <a:r>
                        <a:rPr lang="ko-KR" altLang="en-US"/>
                        <a:t>의 쿼리 스트링 만을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291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getContextPath()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String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애플리케이션의 경로 정보를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296539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getServerPath()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String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애플리케이션의 루트를 기준으로 서블릿경로반환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962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54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466</Words>
  <Application>Microsoft Office PowerPoint</Application>
  <PresentationFormat>와이드스크린</PresentationFormat>
  <Paragraphs>117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Servlet and jsp</vt:lpstr>
      <vt:lpstr>was 서버의 구조</vt:lpstr>
      <vt:lpstr>1. Servlet의 기본구조</vt:lpstr>
      <vt:lpstr>PowerPoint 프레젠테이션</vt:lpstr>
      <vt:lpstr>ServletContext 객체</vt:lpstr>
      <vt:lpstr>ServletContext 바인딩</vt:lpstr>
      <vt:lpstr>ServletConfig</vt:lpstr>
      <vt:lpstr>파라미터 관련 메서드</vt:lpstr>
      <vt:lpstr>네트워크 정보 관련 메서드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 and jsp</dc:title>
  <dc:creator>i7E-022</dc:creator>
  <cp:lastModifiedBy>i7E-022</cp:lastModifiedBy>
  <cp:revision>15</cp:revision>
  <dcterms:created xsi:type="dcterms:W3CDTF">2024-08-20T03:02:24Z</dcterms:created>
  <dcterms:modified xsi:type="dcterms:W3CDTF">2024-08-22T05:18:24Z</dcterms:modified>
</cp:coreProperties>
</file>