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585858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1">
                <a:solidFill>
                  <a:srgbClr val="585858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585858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585858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739" y="74930"/>
            <a:ext cx="8986520" cy="4992370"/>
          </a:xfrm>
          <a:custGeom>
            <a:avLst/>
            <a:gdLst/>
            <a:ahLst/>
            <a:cxnLst/>
            <a:rect l="l" t="t" r="r" b="b"/>
            <a:pathLst>
              <a:path w="8986520" h="4992370">
                <a:moveTo>
                  <a:pt x="4493260" y="4992370"/>
                </a:moveTo>
                <a:lnTo>
                  <a:pt x="0" y="4992370"/>
                </a:lnTo>
                <a:lnTo>
                  <a:pt x="0" y="0"/>
                </a:lnTo>
                <a:lnTo>
                  <a:pt x="8986519" y="0"/>
                </a:lnTo>
                <a:lnTo>
                  <a:pt x="8986519" y="4992370"/>
                </a:lnTo>
                <a:lnTo>
                  <a:pt x="4493260" y="4992370"/>
                </a:lnTo>
                <a:close/>
              </a:path>
            </a:pathLst>
          </a:custGeom>
          <a:ln w="76194">
            <a:solidFill>
              <a:srgbClr val="0B7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90" y="281940"/>
            <a:ext cx="13690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585858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890" y="1135379"/>
            <a:ext cx="8312150" cy="352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585858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" y="184150"/>
            <a:ext cx="8755380" cy="4773930"/>
          </a:xfrm>
          <a:custGeom>
            <a:avLst/>
            <a:gdLst/>
            <a:ahLst/>
            <a:cxnLst/>
            <a:rect l="l" t="t" r="r" b="b"/>
            <a:pathLst>
              <a:path w="8755380" h="4773930">
                <a:moveTo>
                  <a:pt x="4377690" y="4773930"/>
                </a:moveTo>
                <a:lnTo>
                  <a:pt x="0" y="4773930"/>
                </a:lnTo>
                <a:lnTo>
                  <a:pt x="0" y="0"/>
                </a:lnTo>
                <a:lnTo>
                  <a:pt x="8755380" y="0"/>
                </a:lnTo>
                <a:lnTo>
                  <a:pt x="8755380" y="4773930"/>
                </a:lnTo>
                <a:lnTo>
                  <a:pt x="4377690" y="4773930"/>
                </a:lnTo>
                <a:close/>
              </a:path>
            </a:pathLst>
          </a:custGeom>
          <a:ln w="19048">
            <a:solidFill>
              <a:srgbClr val="0B7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150" y="2998470"/>
            <a:ext cx="77482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1455" marR="5080" indent="-146939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B7081"/>
                </a:solidFill>
                <a:latin typeface="Liberation Sans"/>
                <a:cs typeface="Liberation Sans"/>
              </a:rPr>
              <a:t>Sauce </a:t>
            </a:r>
            <a:r>
              <a:rPr sz="3600" b="1" dirty="0">
                <a:solidFill>
                  <a:srgbClr val="0B7081"/>
                </a:solidFill>
                <a:latin typeface="Liberation Sans"/>
                <a:cs typeface="Liberation Sans"/>
              </a:rPr>
              <a:t>&amp; </a:t>
            </a:r>
            <a:r>
              <a:rPr sz="3600" b="1" spc="-10" dirty="0">
                <a:solidFill>
                  <a:srgbClr val="0B7081"/>
                </a:solidFill>
                <a:latin typeface="Liberation Sans"/>
                <a:cs typeface="Liberation Sans"/>
              </a:rPr>
              <a:t>Spoon </a:t>
            </a:r>
            <a:r>
              <a:rPr sz="3600" b="1" spc="-50" dirty="0">
                <a:solidFill>
                  <a:srgbClr val="0B7081"/>
                </a:solidFill>
                <a:latin typeface="Liberation Sans"/>
                <a:cs typeface="Liberation Sans"/>
              </a:rPr>
              <a:t>Tablet </a:t>
            </a:r>
            <a:r>
              <a:rPr sz="3600" b="1" spc="-5" dirty="0">
                <a:solidFill>
                  <a:srgbClr val="0B7081"/>
                </a:solidFill>
                <a:latin typeface="Liberation Sans"/>
                <a:cs typeface="Liberation Sans"/>
              </a:rPr>
              <a:t>Menu </a:t>
            </a:r>
            <a:r>
              <a:rPr sz="3600" b="1" spc="-10" dirty="0">
                <a:solidFill>
                  <a:srgbClr val="0B7081"/>
                </a:solidFill>
                <a:latin typeface="Liberation Sans"/>
                <a:cs typeface="Liberation Sans"/>
              </a:rPr>
              <a:t>Lauch:  Evaluation </a:t>
            </a:r>
            <a:r>
              <a:rPr sz="3600" b="1" dirty="0">
                <a:solidFill>
                  <a:srgbClr val="0B7081"/>
                </a:solidFill>
                <a:latin typeface="Liberation Sans"/>
                <a:cs typeface="Liberation Sans"/>
              </a:rPr>
              <a:t>&amp;</a:t>
            </a:r>
            <a:r>
              <a:rPr sz="3600" b="1" spc="-15" dirty="0">
                <a:solidFill>
                  <a:srgbClr val="0B7081"/>
                </a:solidFill>
                <a:latin typeface="Liberation Sans"/>
                <a:cs typeface="Liberation Sans"/>
              </a:rPr>
              <a:t> </a:t>
            </a:r>
            <a:r>
              <a:rPr sz="3600" b="1" spc="-10" dirty="0">
                <a:solidFill>
                  <a:srgbClr val="0B7081"/>
                </a:solidFill>
                <a:latin typeface="Liberation Sans"/>
                <a:cs typeface="Liberation Sans"/>
              </a:rPr>
              <a:t>Findings</a:t>
            </a:r>
            <a:endParaRPr sz="36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1829" y="331470"/>
            <a:ext cx="2720340" cy="272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890" y="254000"/>
            <a:ext cx="813308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Summary</a:t>
            </a:r>
            <a:endParaRPr sz="2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The Sauce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&amp;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Spoon </a:t>
            </a:r>
            <a:r>
              <a:rPr sz="2800" i="1" spc="-45" dirty="0">
                <a:solidFill>
                  <a:srgbClr val="585858"/>
                </a:solidFill>
                <a:latin typeface="Liberation Sans"/>
                <a:cs typeface="Liberation Sans"/>
              </a:rPr>
              <a:t>Tablet </a:t>
            </a:r>
            <a:r>
              <a:rPr sz="2800" i="1" spc="-70" dirty="0">
                <a:solidFill>
                  <a:srgbClr val="585858"/>
                </a:solidFill>
                <a:latin typeface="Liberation Sans"/>
                <a:cs typeface="Liberation Sans"/>
              </a:rPr>
              <a:t>Test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has been  successfully launched on time. </a:t>
            </a:r>
            <a:r>
              <a:rPr sz="2800" i="1" spc="-30" dirty="0">
                <a:solidFill>
                  <a:srgbClr val="585858"/>
                </a:solidFill>
                <a:latin typeface="Liberation Sans"/>
                <a:cs typeface="Liberation Sans"/>
              </a:rPr>
              <a:t>We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achieved this by  partnering with the right vendors and technical  teams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ensure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a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seamless instalation and launch.  Our training teams delivered training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all 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employees on time and conducted tests on tablets  prior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the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test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launch. </a:t>
            </a:r>
            <a:r>
              <a:rPr sz="2800" i="1" spc="-35" dirty="0">
                <a:solidFill>
                  <a:srgbClr val="585858"/>
                </a:solidFill>
                <a:latin typeface="Liberation Sans"/>
                <a:cs typeface="Liberation Sans"/>
              </a:rPr>
              <a:t>Together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with our  stakeholders input and support, the test launch was  achieved.</a:t>
            </a:r>
            <a:endParaRPr sz="28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90" y="281940"/>
            <a:ext cx="1508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</a:t>
            </a:r>
            <a:r>
              <a:rPr spc="5" dirty="0"/>
              <a:t>r</a:t>
            </a:r>
            <a:r>
              <a:rPr dirty="0"/>
              <a:t>v</a:t>
            </a:r>
            <a:r>
              <a:rPr spc="5" dirty="0"/>
              <a:t>i</a:t>
            </a:r>
            <a:r>
              <a:rPr spc="-5" dirty="0"/>
              <a:t>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i="1" spc="-5" dirty="0"/>
              <a:t>The objective of the test </a:t>
            </a:r>
            <a:r>
              <a:rPr i="1" dirty="0"/>
              <a:t>launch was </a:t>
            </a:r>
            <a:r>
              <a:rPr i="1" spc="-5" dirty="0"/>
              <a:t>to measure </a:t>
            </a:r>
            <a:r>
              <a:rPr i="1" dirty="0"/>
              <a:t>the impact </a:t>
            </a:r>
            <a:r>
              <a:rPr i="1" spc="-5" dirty="0"/>
              <a:t>that  </a:t>
            </a:r>
            <a:r>
              <a:rPr spc="-5" dirty="0"/>
              <a:t>the tablet </a:t>
            </a:r>
            <a:r>
              <a:rPr dirty="0"/>
              <a:t>would </a:t>
            </a:r>
            <a:r>
              <a:rPr spc="-5" dirty="0"/>
              <a:t>have </a:t>
            </a:r>
            <a:r>
              <a:rPr dirty="0"/>
              <a:t>on customers </a:t>
            </a:r>
            <a:r>
              <a:rPr spc="-5" dirty="0"/>
              <a:t>dining experience. The goal  </a:t>
            </a:r>
            <a:r>
              <a:rPr dirty="0"/>
              <a:t>was </a:t>
            </a:r>
            <a:r>
              <a:rPr spc="-5" dirty="0"/>
              <a:t>to have </a:t>
            </a:r>
            <a:r>
              <a:rPr dirty="0"/>
              <a:t>a </a:t>
            </a:r>
            <a:r>
              <a:rPr spc="-25" dirty="0"/>
              <a:t>faster, </a:t>
            </a:r>
            <a:r>
              <a:rPr spc="-5" dirty="0"/>
              <a:t>more </a:t>
            </a:r>
            <a:r>
              <a:rPr dirty="0"/>
              <a:t>streamlined </a:t>
            </a:r>
            <a:r>
              <a:rPr spc="-5" dirty="0"/>
              <a:t>experience. </a:t>
            </a:r>
            <a:r>
              <a:rPr spc="-20" dirty="0"/>
              <a:t>We </a:t>
            </a:r>
            <a:r>
              <a:rPr dirty="0"/>
              <a:t>did </a:t>
            </a:r>
            <a:r>
              <a:rPr spc="-5" dirty="0"/>
              <a:t>this  </a:t>
            </a:r>
            <a:r>
              <a:rPr dirty="0"/>
              <a:t>by </a:t>
            </a:r>
            <a:r>
              <a:rPr spc="-5" dirty="0"/>
              <a:t>conducting </a:t>
            </a:r>
            <a:r>
              <a:rPr dirty="0"/>
              <a:t>an </a:t>
            </a:r>
            <a:r>
              <a:rPr spc="-5" dirty="0"/>
              <a:t>after dining </a:t>
            </a:r>
            <a:r>
              <a:rPr dirty="0"/>
              <a:t>survey </a:t>
            </a:r>
            <a:r>
              <a:rPr spc="-5" dirty="0"/>
              <a:t>for 50 customers that  participated in the </a:t>
            </a:r>
            <a:r>
              <a:rPr dirty="0"/>
              <a:t>test launch. </a:t>
            </a:r>
            <a:r>
              <a:rPr spc="-5" dirty="0"/>
              <a:t>Important objectives </a:t>
            </a:r>
            <a:r>
              <a:rPr dirty="0"/>
              <a:t>were  average </a:t>
            </a:r>
            <a:r>
              <a:rPr spc="-5" dirty="0"/>
              <a:t>ticket time, ease </a:t>
            </a:r>
            <a:r>
              <a:rPr dirty="0"/>
              <a:t>of </a:t>
            </a:r>
            <a:r>
              <a:rPr spc="-5" dirty="0"/>
              <a:t>tablet </a:t>
            </a:r>
            <a:r>
              <a:rPr dirty="0"/>
              <a:t>use and </a:t>
            </a:r>
            <a:r>
              <a:rPr spc="-5" dirty="0"/>
              <a:t>streamlined payment  </a:t>
            </a:r>
            <a:r>
              <a:rPr dirty="0"/>
              <a:t>at </a:t>
            </a:r>
            <a:r>
              <a:rPr spc="-5" dirty="0"/>
              <a:t>tables. </a:t>
            </a:r>
            <a:r>
              <a:rPr dirty="0"/>
              <a:t>The </a:t>
            </a:r>
            <a:r>
              <a:rPr spc="-5" dirty="0"/>
              <a:t>overall results </a:t>
            </a:r>
            <a:r>
              <a:rPr dirty="0"/>
              <a:t>showed </a:t>
            </a:r>
            <a:r>
              <a:rPr spc="-5" dirty="0"/>
              <a:t>that </a:t>
            </a:r>
            <a:r>
              <a:rPr dirty="0"/>
              <a:t>32% </a:t>
            </a:r>
            <a:r>
              <a:rPr spc="-5" dirty="0"/>
              <a:t>of people found  the use of the tablet great, </a:t>
            </a:r>
            <a:r>
              <a:rPr dirty="0"/>
              <a:t>while </a:t>
            </a:r>
            <a:r>
              <a:rPr spc="-5" dirty="0"/>
              <a:t>40% </a:t>
            </a:r>
            <a:r>
              <a:rPr dirty="0"/>
              <a:t>were </a:t>
            </a:r>
            <a:r>
              <a:rPr spc="-5" dirty="0"/>
              <a:t>neutral. </a:t>
            </a:r>
            <a:r>
              <a:rPr dirty="0"/>
              <a:t>56% </a:t>
            </a:r>
            <a:r>
              <a:rPr spc="-5" dirty="0"/>
              <a:t>of  customers </a:t>
            </a:r>
            <a:r>
              <a:rPr dirty="0"/>
              <a:t>received </a:t>
            </a:r>
            <a:r>
              <a:rPr spc="-5" dirty="0"/>
              <a:t>their orders </a:t>
            </a:r>
            <a:r>
              <a:rPr dirty="0"/>
              <a:t>within 20 </a:t>
            </a:r>
            <a:r>
              <a:rPr spc="-5" dirty="0"/>
              <a:t>minutes </a:t>
            </a:r>
            <a:r>
              <a:rPr dirty="0"/>
              <a:t>and </a:t>
            </a:r>
            <a:r>
              <a:rPr spc="-5" dirty="0"/>
              <a:t>82% </a:t>
            </a:r>
            <a:r>
              <a:rPr dirty="0"/>
              <a:t>of  </a:t>
            </a:r>
            <a:r>
              <a:rPr spc="-5" dirty="0"/>
              <a:t>customers </a:t>
            </a:r>
            <a:r>
              <a:rPr dirty="0"/>
              <a:t>had a </a:t>
            </a:r>
            <a:r>
              <a:rPr spc="-5" dirty="0"/>
              <a:t>great check </a:t>
            </a:r>
            <a:r>
              <a:rPr dirty="0"/>
              <a:t>out</a:t>
            </a:r>
            <a:r>
              <a:rPr spc="-25" dirty="0"/>
              <a:t> </a:t>
            </a:r>
            <a:r>
              <a:rPr spc="-5" dirty="0"/>
              <a:t>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nd</a:t>
            </a:r>
            <a:r>
              <a:rPr spc="5" dirty="0"/>
              <a:t>i</a:t>
            </a:r>
            <a:r>
              <a:rPr spc="-5" dirty="0"/>
              <a:t>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7090" y="3594100"/>
            <a:ext cx="42672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95" dirty="0">
                <a:solidFill>
                  <a:srgbClr val="585858"/>
                </a:solidFill>
                <a:latin typeface="Liberation Sans"/>
                <a:cs typeface="Liberation Sans"/>
              </a:rPr>
              <a:t>Average</a:t>
            </a:r>
            <a:r>
              <a:rPr sz="450" spc="1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450" spc="170" dirty="0">
                <a:solidFill>
                  <a:srgbClr val="585858"/>
                </a:solidFill>
                <a:latin typeface="Liberation Sans"/>
                <a:cs typeface="Liberation Sans"/>
              </a:rPr>
              <a:t>W</a:t>
            </a:r>
            <a:endParaRPr sz="45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9980" y="3612574"/>
            <a:ext cx="835660" cy="6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450" spc="75" dirty="0">
                <a:solidFill>
                  <a:srgbClr val="585858"/>
                </a:solidFill>
                <a:latin typeface="Liberation Sans"/>
                <a:cs typeface="Liberation Sans"/>
              </a:rPr>
              <a:t>aiting </a:t>
            </a:r>
            <a:r>
              <a:rPr sz="450" spc="90" dirty="0">
                <a:solidFill>
                  <a:srgbClr val="585858"/>
                </a:solidFill>
                <a:latin typeface="Liberation Sans"/>
                <a:cs typeface="Liberation Sans"/>
              </a:rPr>
              <a:t>Time </a:t>
            </a:r>
            <a:r>
              <a:rPr sz="450" spc="75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450" spc="95" dirty="0">
                <a:solidFill>
                  <a:srgbClr val="585858"/>
                </a:solidFill>
                <a:latin typeface="Liberation Sans"/>
                <a:cs typeface="Liberation Sans"/>
              </a:rPr>
              <a:t>be</a:t>
            </a:r>
            <a:r>
              <a:rPr sz="450" spc="-5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450" spc="95" dirty="0">
                <a:solidFill>
                  <a:srgbClr val="585858"/>
                </a:solidFill>
                <a:latin typeface="Liberation Sans"/>
                <a:cs typeface="Liberation Sans"/>
              </a:rPr>
              <a:t>Seate</a:t>
            </a:r>
            <a:endParaRPr sz="4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800" y="3594100"/>
            <a:ext cx="70485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100" dirty="0">
                <a:solidFill>
                  <a:srgbClr val="585858"/>
                </a:solidFill>
                <a:latin typeface="Liberation Sans"/>
                <a:cs typeface="Liberation Sans"/>
              </a:rPr>
              <a:t>d</a:t>
            </a:r>
            <a:endParaRPr sz="45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41248" y="1498600"/>
            <a:ext cx="5861685" cy="2858770"/>
            <a:chOff x="1641248" y="1498600"/>
            <a:chExt cx="5861685" cy="2858770"/>
          </a:xfrm>
        </p:grpSpPr>
        <p:sp>
          <p:nvSpPr>
            <p:cNvPr id="7" name="object 7"/>
            <p:cNvSpPr/>
            <p:nvPr/>
          </p:nvSpPr>
          <p:spPr>
            <a:xfrm>
              <a:off x="1645920" y="1498600"/>
              <a:ext cx="0" cy="2853690"/>
            </a:xfrm>
            <a:custGeom>
              <a:avLst/>
              <a:gdLst/>
              <a:ahLst/>
              <a:cxnLst/>
              <a:rect l="l" t="t" r="r" b="b"/>
              <a:pathLst>
                <a:path h="2853690">
                  <a:moveTo>
                    <a:pt x="0" y="0"/>
                  </a:moveTo>
                  <a:lnTo>
                    <a:pt x="0" y="2853690"/>
                  </a:lnTo>
                </a:path>
              </a:pathLst>
            </a:custGeom>
            <a:ln w="93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5920" y="4349954"/>
              <a:ext cx="322580" cy="0"/>
            </a:xfrm>
            <a:custGeom>
              <a:avLst/>
              <a:gdLst/>
              <a:ahLst/>
              <a:cxnLst/>
              <a:rect l="l" t="t" r="r" b="b"/>
              <a:pathLst>
                <a:path w="322580">
                  <a:moveTo>
                    <a:pt x="0" y="0"/>
                  </a:moveTo>
                  <a:lnTo>
                    <a:pt x="322580" y="0"/>
                  </a:lnTo>
                </a:path>
              </a:pathLst>
            </a:custGeom>
            <a:ln w="4672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8960" y="1498600"/>
              <a:ext cx="0" cy="2853690"/>
            </a:xfrm>
            <a:custGeom>
              <a:avLst/>
              <a:gdLst/>
              <a:ahLst/>
              <a:cxnLst/>
              <a:rect l="l" t="t" r="r" b="b"/>
              <a:pathLst>
                <a:path h="2853690">
                  <a:moveTo>
                    <a:pt x="0" y="0"/>
                  </a:moveTo>
                  <a:lnTo>
                    <a:pt x="0" y="2853690"/>
                  </a:lnTo>
                </a:path>
              </a:pathLst>
            </a:custGeom>
            <a:ln w="93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5110" y="4349954"/>
              <a:ext cx="646430" cy="0"/>
            </a:xfrm>
            <a:custGeom>
              <a:avLst/>
              <a:gdLst/>
              <a:ahLst/>
              <a:cxnLst/>
              <a:rect l="l" t="t" r="r" b="b"/>
              <a:pathLst>
                <a:path w="646429">
                  <a:moveTo>
                    <a:pt x="0" y="0"/>
                  </a:moveTo>
                  <a:lnTo>
                    <a:pt x="646429" y="0"/>
                  </a:lnTo>
                </a:path>
              </a:pathLst>
            </a:custGeom>
            <a:ln w="4672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0" y="1498600"/>
              <a:ext cx="0" cy="2853690"/>
            </a:xfrm>
            <a:custGeom>
              <a:avLst/>
              <a:gdLst/>
              <a:ahLst/>
              <a:cxnLst/>
              <a:rect l="l" t="t" r="r" b="b"/>
              <a:pathLst>
                <a:path h="2853690">
                  <a:moveTo>
                    <a:pt x="0" y="0"/>
                  </a:moveTo>
                  <a:lnTo>
                    <a:pt x="0" y="2853690"/>
                  </a:lnTo>
                </a:path>
              </a:pathLst>
            </a:custGeom>
            <a:ln w="93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48150" y="4349954"/>
              <a:ext cx="646430" cy="0"/>
            </a:xfrm>
            <a:custGeom>
              <a:avLst/>
              <a:gdLst/>
              <a:ahLst/>
              <a:cxnLst/>
              <a:rect l="l" t="t" r="r" b="b"/>
              <a:pathLst>
                <a:path w="646429">
                  <a:moveTo>
                    <a:pt x="0" y="0"/>
                  </a:moveTo>
                  <a:lnTo>
                    <a:pt x="646429" y="0"/>
                  </a:lnTo>
                </a:path>
              </a:pathLst>
            </a:custGeom>
            <a:ln w="4672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3770" y="1498600"/>
              <a:ext cx="1464310" cy="2853690"/>
            </a:xfrm>
            <a:custGeom>
              <a:avLst/>
              <a:gdLst/>
              <a:ahLst/>
              <a:cxnLst/>
              <a:rect l="l" t="t" r="r" b="b"/>
              <a:pathLst>
                <a:path w="1464309" h="2853690">
                  <a:moveTo>
                    <a:pt x="0" y="0"/>
                  </a:moveTo>
                  <a:lnTo>
                    <a:pt x="0" y="2853690"/>
                  </a:lnTo>
                </a:path>
                <a:path w="1464309" h="2853690">
                  <a:moveTo>
                    <a:pt x="1464309" y="0"/>
                  </a:moveTo>
                  <a:lnTo>
                    <a:pt x="1464309" y="2853690"/>
                  </a:lnTo>
                </a:path>
              </a:pathLst>
            </a:custGeom>
            <a:ln w="93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5920" y="4349954"/>
              <a:ext cx="5852160" cy="5080"/>
            </a:xfrm>
            <a:custGeom>
              <a:avLst/>
              <a:gdLst/>
              <a:ahLst/>
              <a:cxnLst/>
              <a:rect l="l" t="t" r="r" b="b"/>
              <a:pathLst>
                <a:path w="5852159" h="5079">
                  <a:moveTo>
                    <a:pt x="4065270" y="0"/>
                  </a:moveTo>
                  <a:lnTo>
                    <a:pt x="5852159" y="0"/>
                  </a:lnTo>
                </a:path>
                <a:path w="5852159" h="5079">
                  <a:moveTo>
                    <a:pt x="0" y="4672"/>
                  </a:moveTo>
                  <a:lnTo>
                    <a:pt x="5852159" y="4672"/>
                  </a:lnTo>
                </a:path>
              </a:pathLst>
            </a:custGeom>
            <a:ln w="4672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8500" y="1554479"/>
              <a:ext cx="5205730" cy="2797810"/>
            </a:xfrm>
            <a:custGeom>
              <a:avLst/>
              <a:gdLst/>
              <a:ahLst/>
              <a:cxnLst/>
              <a:rect l="l" t="t" r="r" b="b"/>
              <a:pathLst>
                <a:path w="5205730" h="2797810">
                  <a:moveTo>
                    <a:pt x="816610" y="0"/>
                  </a:moveTo>
                  <a:lnTo>
                    <a:pt x="0" y="0"/>
                  </a:lnTo>
                  <a:lnTo>
                    <a:pt x="0" y="2797810"/>
                  </a:lnTo>
                  <a:lnTo>
                    <a:pt x="816610" y="2797810"/>
                  </a:lnTo>
                  <a:lnTo>
                    <a:pt x="816610" y="0"/>
                  </a:lnTo>
                  <a:close/>
                </a:path>
                <a:path w="5205730" h="2797810">
                  <a:moveTo>
                    <a:pt x="2279650" y="0"/>
                  </a:moveTo>
                  <a:lnTo>
                    <a:pt x="1463040" y="0"/>
                  </a:lnTo>
                  <a:lnTo>
                    <a:pt x="1463040" y="2797810"/>
                  </a:lnTo>
                  <a:lnTo>
                    <a:pt x="2279650" y="2797810"/>
                  </a:lnTo>
                  <a:lnTo>
                    <a:pt x="2279650" y="0"/>
                  </a:lnTo>
                  <a:close/>
                </a:path>
                <a:path w="5205730" h="2797810">
                  <a:moveTo>
                    <a:pt x="3742690" y="0"/>
                  </a:moveTo>
                  <a:lnTo>
                    <a:pt x="2926080" y="0"/>
                  </a:lnTo>
                  <a:lnTo>
                    <a:pt x="2926080" y="2797810"/>
                  </a:lnTo>
                  <a:lnTo>
                    <a:pt x="3742690" y="2797810"/>
                  </a:lnTo>
                  <a:lnTo>
                    <a:pt x="3742690" y="0"/>
                  </a:lnTo>
                  <a:close/>
                </a:path>
                <a:path w="5205730" h="2797810">
                  <a:moveTo>
                    <a:pt x="5205730" y="0"/>
                  </a:moveTo>
                  <a:lnTo>
                    <a:pt x="4389120" y="0"/>
                  </a:lnTo>
                  <a:lnTo>
                    <a:pt x="4389120" y="2797810"/>
                  </a:lnTo>
                  <a:lnTo>
                    <a:pt x="5205730" y="2797810"/>
                  </a:lnTo>
                  <a:lnTo>
                    <a:pt x="5205730" y="0"/>
                  </a:lnTo>
                  <a:close/>
                </a:path>
              </a:pathLst>
            </a:custGeom>
            <a:solidFill>
              <a:srgbClr val="FFA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8500" y="1498599"/>
              <a:ext cx="5205730" cy="55880"/>
            </a:xfrm>
            <a:custGeom>
              <a:avLst/>
              <a:gdLst/>
              <a:ahLst/>
              <a:cxnLst/>
              <a:rect l="l" t="t" r="r" b="b"/>
              <a:pathLst>
                <a:path w="5205730" h="55880">
                  <a:moveTo>
                    <a:pt x="816610" y="0"/>
                  </a:moveTo>
                  <a:lnTo>
                    <a:pt x="0" y="0"/>
                  </a:lnTo>
                  <a:lnTo>
                    <a:pt x="0" y="55880"/>
                  </a:lnTo>
                  <a:lnTo>
                    <a:pt x="816610" y="55880"/>
                  </a:lnTo>
                  <a:lnTo>
                    <a:pt x="816610" y="0"/>
                  </a:lnTo>
                  <a:close/>
                </a:path>
                <a:path w="5205730" h="55880">
                  <a:moveTo>
                    <a:pt x="2279650" y="0"/>
                  </a:moveTo>
                  <a:lnTo>
                    <a:pt x="1463040" y="0"/>
                  </a:lnTo>
                  <a:lnTo>
                    <a:pt x="1463040" y="55880"/>
                  </a:lnTo>
                  <a:lnTo>
                    <a:pt x="2279650" y="55880"/>
                  </a:lnTo>
                  <a:lnTo>
                    <a:pt x="2279650" y="0"/>
                  </a:lnTo>
                  <a:close/>
                </a:path>
                <a:path w="5205730" h="55880">
                  <a:moveTo>
                    <a:pt x="3742690" y="0"/>
                  </a:moveTo>
                  <a:lnTo>
                    <a:pt x="2926080" y="0"/>
                  </a:lnTo>
                  <a:lnTo>
                    <a:pt x="2926080" y="55880"/>
                  </a:lnTo>
                  <a:lnTo>
                    <a:pt x="3742690" y="55880"/>
                  </a:lnTo>
                  <a:lnTo>
                    <a:pt x="3742690" y="0"/>
                  </a:lnTo>
                  <a:close/>
                </a:path>
                <a:path w="5205730" h="55880">
                  <a:moveTo>
                    <a:pt x="5205730" y="0"/>
                  </a:moveTo>
                  <a:lnTo>
                    <a:pt x="4389120" y="0"/>
                  </a:lnTo>
                  <a:lnTo>
                    <a:pt x="4389120" y="55880"/>
                  </a:lnTo>
                  <a:lnTo>
                    <a:pt x="5205730" y="55880"/>
                  </a:lnTo>
                  <a:lnTo>
                    <a:pt x="520573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37079" y="4354829"/>
            <a:ext cx="67818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solidFill>
                  <a:srgbClr val="585858"/>
                </a:solidFill>
                <a:latin typeface="Liberation Sans"/>
                <a:cs typeface="Liberation Sans"/>
              </a:rPr>
              <a:t>0 </a:t>
            </a:r>
            <a:r>
              <a:rPr sz="1050" spc="5" dirty="0">
                <a:solidFill>
                  <a:srgbClr val="585858"/>
                </a:solidFill>
                <a:latin typeface="Liberation Sans"/>
                <a:cs typeface="Liberation Sans"/>
              </a:rPr>
              <a:t>- </a:t>
            </a:r>
            <a:r>
              <a:rPr sz="1050" spc="10" dirty="0">
                <a:solidFill>
                  <a:srgbClr val="585858"/>
                </a:solidFill>
                <a:latin typeface="Liberation Sans"/>
                <a:cs typeface="Liberation Sans"/>
              </a:rPr>
              <a:t>5</a:t>
            </a:r>
            <a:r>
              <a:rPr sz="1050" spc="45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1050" spc="85" dirty="0">
                <a:solidFill>
                  <a:srgbClr val="585858"/>
                </a:solidFill>
                <a:latin typeface="Liberation Sans"/>
                <a:cs typeface="Liberation Sans"/>
              </a:rPr>
              <a:t>min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4400" y="4354829"/>
            <a:ext cx="76962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solidFill>
                  <a:srgbClr val="585858"/>
                </a:solidFill>
                <a:latin typeface="Liberation Sans"/>
                <a:cs typeface="Liberation Sans"/>
              </a:rPr>
              <a:t>6 </a:t>
            </a:r>
            <a:r>
              <a:rPr sz="1050" spc="5" dirty="0">
                <a:solidFill>
                  <a:srgbClr val="585858"/>
                </a:solidFill>
                <a:latin typeface="Liberation Sans"/>
                <a:cs typeface="Liberation Sans"/>
              </a:rPr>
              <a:t>- </a:t>
            </a:r>
            <a:r>
              <a:rPr sz="1050" spc="70" dirty="0">
                <a:solidFill>
                  <a:srgbClr val="585858"/>
                </a:solidFill>
                <a:latin typeface="Liberation Sans"/>
                <a:cs typeface="Liberation Sans"/>
              </a:rPr>
              <a:t>10</a:t>
            </a:r>
            <a:r>
              <a:rPr sz="1050" spc="5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1050" spc="85" dirty="0">
                <a:solidFill>
                  <a:srgbClr val="585858"/>
                </a:solidFill>
                <a:latin typeface="Liberation Sans"/>
                <a:cs typeface="Liberation Sans"/>
              </a:rPr>
              <a:t>min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1720" y="4354829"/>
            <a:ext cx="86106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70" dirty="0">
                <a:solidFill>
                  <a:srgbClr val="585858"/>
                </a:solidFill>
                <a:latin typeface="Liberation Sans"/>
                <a:cs typeface="Liberation Sans"/>
              </a:rPr>
              <a:t>11 </a:t>
            </a:r>
            <a:r>
              <a:rPr sz="1050" spc="5" dirty="0">
                <a:solidFill>
                  <a:srgbClr val="585858"/>
                </a:solidFill>
                <a:latin typeface="Liberation Sans"/>
                <a:cs typeface="Liberation Sans"/>
              </a:rPr>
              <a:t>- </a:t>
            </a:r>
            <a:r>
              <a:rPr sz="1050" spc="70" dirty="0">
                <a:solidFill>
                  <a:srgbClr val="585858"/>
                </a:solidFill>
                <a:latin typeface="Liberation Sans"/>
                <a:cs typeface="Liberation Sans"/>
              </a:rPr>
              <a:t>15</a:t>
            </a:r>
            <a:r>
              <a:rPr sz="1050" spc="-7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1050" spc="85" dirty="0">
                <a:solidFill>
                  <a:srgbClr val="585858"/>
                </a:solidFill>
                <a:latin typeface="Liberation Sans"/>
                <a:cs typeface="Liberation Sans"/>
              </a:rPr>
              <a:t>min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65570" y="4354829"/>
            <a:ext cx="60071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70" dirty="0">
                <a:solidFill>
                  <a:srgbClr val="585858"/>
                </a:solidFill>
                <a:latin typeface="Liberation Sans"/>
                <a:cs typeface="Liberation Sans"/>
              </a:rPr>
              <a:t>15 </a:t>
            </a:r>
            <a:r>
              <a:rPr sz="1050" spc="10" dirty="0">
                <a:solidFill>
                  <a:srgbClr val="585858"/>
                </a:solidFill>
                <a:latin typeface="Liberation Sans"/>
                <a:cs typeface="Liberation Sans"/>
              </a:rPr>
              <a:t>+</a:t>
            </a:r>
            <a:r>
              <a:rPr sz="1050" spc="-10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1050" spc="85" dirty="0">
                <a:solidFill>
                  <a:srgbClr val="585858"/>
                </a:solidFill>
                <a:latin typeface="Liberation Sans"/>
                <a:cs typeface="Liberation Sans"/>
              </a:rPr>
              <a:t>min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1560" y="284098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6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4600" y="284098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7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4459" y="284098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Liberation Sans"/>
                <a:cs typeface="Liberation Sans"/>
              </a:rPr>
              <a:t>1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0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7500" y="284098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Liberation Sans"/>
                <a:cs typeface="Liberation Sans"/>
              </a:rPr>
              <a:t>2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7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93109" y="1256030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39" h="90169">
                <a:moveTo>
                  <a:pt x="91439" y="0"/>
                </a:moveTo>
                <a:lnTo>
                  <a:pt x="0" y="0"/>
                </a:lnTo>
                <a:lnTo>
                  <a:pt x="0" y="90170"/>
                </a:lnTo>
                <a:lnTo>
                  <a:pt x="91439" y="90170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54550" y="1256030"/>
            <a:ext cx="91440" cy="90170"/>
          </a:xfrm>
          <a:custGeom>
            <a:avLst/>
            <a:gdLst/>
            <a:ahLst/>
            <a:cxnLst/>
            <a:rect l="l" t="t" r="r" b="b"/>
            <a:pathLst>
              <a:path w="91439" h="90169">
                <a:moveTo>
                  <a:pt x="91439" y="0"/>
                </a:moveTo>
                <a:lnTo>
                  <a:pt x="0" y="0"/>
                </a:lnTo>
                <a:lnTo>
                  <a:pt x="0" y="90170"/>
                </a:lnTo>
                <a:lnTo>
                  <a:pt x="91439" y="9017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08150" y="704849"/>
            <a:ext cx="5600700" cy="916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80" dirty="0">
                <a:solidFill>
                  <a:srgbClr val="585858"/>
                </a:solidFill>
                <a:latin typeface="Liberation Sans"/>
                <a:cs typeface="Liberation Sans"/>
              </a:rPr>
              <a:t>AVERAGE </a:t>
            </a:r>
            <a:r>
              <a:rPr sz="2100" b="1" spc="85" dirty="0">
                <a:solidFill>
                  <a:srgbClr val="585858"/>
                </a:solidFill>
                <a:latin typeface="Liberation Sans"/>
                <a:cs typeface="Liberation Sans"/>
              </a:rPr>
              <a:t>WAITING TIME </a:t>
            </a:r>
            <a:r>
              <a:rPr sz="2100" b="1" spc="60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100" b="1" spc="50" dirty="0">
                <a:solidFill>
                  <a:srgbClr val="585858"/>
                </a:solidFill>
                <a:latin typeface="Liberation Sans"/>
                <a:cs typeface="Liberation Sans"/>
              </a:rPr>
              <a:t>BE</a:t>
            </a:r>
            <a:r>
              <a:rPr sz="2100" b="1" spc="28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2100" b="1" spc="110" dirty="0">
                <a:solidFill>
                  <a:srgbClr val="585858"/>
                </a:solidFill>
                <a:latin typeface="Liberation Sans"/>
                <a:cs typeface="Liberation Sans"/>
              </a:rPr>
              <a:t>Seated</a:t>
            </a:r>
            <a:endParaRPr sz="2100">
              <a:latin typeface="Liberation Sans"/>
              <a:cs typeface="Liberation Sans"/>
            </a:endParaRPr>
          </a:p>
          <a:p>
            <a:pPr marL="250825" algn="ctr">
              <a:lnSpc>
                <a:spcPct val="100000"/>
              </a:lnSpc>
              <a:spcBef>
                <a:spcPts val="1260"/>
              </a:spcBef>
              <a:tabLst>
                <a:tab pos="1612265" algn="l"/>
              </a:tabLst>
            </a:pPr>
            <a:r>
              <a:rPr sz="1200" spc="20" dirty="0">
                <a:solidFill>
                  <a:srgbClr val="585858"/>
                </a:solidFill>
                <a:latin typeface="Liberation Sans"/>
                <a:cs typeface="Liberation Sans"/>
              </a:rPr>
              <a:t>No</a:t>
            </a:r>
            <a:r>
              <a:rPr sz="1200" spc="-35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1200" spc="5" dirty="0">
                <a:solidFill>
                  <a:srgbClr val="585858"/>
                </a:solidFill>
                <a:latin typeface="Liberation Sans"/>
                <a:cs typeface="Liberation Sans"/>
              </a:rPr>
              <a:t>of</a:t>
            </a:r>
            <a:r>
              <a:rPr sz="1200" spc="-8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Liberation Sans"/>
                <a:cs typeface="Liberation Sans"/>
              </a:rPr>
              <a:t>Customers	</a:t>
            </a:r>
            <a:r>
              <a:rPr sz="1200" dirty="0">
                <a:solidFill>
                  <a:srgbClr val="585858"/>
                </a:solidFill>
                <a:latin typeface="Liberation Sans"/>
                <a:cs typeface="Liberation Sans"/>
              </a:rPr>
              <a:t>% </a:t>
            </a:r>
            <a:r>
              <a:rPr sz="1200" spc="5" dirty="0">
                <a:solidFill>
                  <a:srgbClr val="585858"/>
                </a:solidFill>
                <a:latin typeface="Liberation Sans"/>
                <a:cs typeface="Liberation Sans"/>
              </a:rPr>
              <a:t>of</a:t>
            </a:r>
            <a:r>
              <a:rPr sz="1200" spc="-13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Liberation Sans"/>
                <a:cs typeface="Liberation Sans"/>
              </a:rPr>
              <a:t>Customers</a:t>
            </a:r>
            <a:endParaRPr sz="1200">
              <a:latin typeface="Liberation Sans"/>
              <a:cs typeface="Liberation Sans"/>
            </a:endParaRPr>
          </a:p>
          <a:p>
            <a:pPr marL="127635" algn="ctr">
              <a:lnSpc>
                <a:spcPct val="100000"/>
              </a:lnSpc>
              <a:spcBef>
                <a:spcPts val="330"/>
              </a:spcBef>
              <a:tabLst>
                <a:tab pos="1590675" algn="l"/>
                <a:tab pos="3053715" algn="l"/>
                <a:tab pos="4516755" algn="l"/>
              </a:tabLst>
            </a:pP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12%	14%	20%	54%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890" y="281940"/>
            <a:ext cx="8112759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Next</a:t>
            </a:r>
            <a:r>
              <a:rPr sz="2800" i="1" spc="-15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Steps</a:t>
            </a:r>
            <a:endParaRPr sz="2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800" i="1" spc="-10" dirty="0">
                <a:solidFill>
                  <a:srgbClr val="585858"/>
                </a:solidFill>
                <a:latin typeface="Liberation Sans"/>
                <a:cs typeface="Liberation Sans"/>
              </a:rPr>
              <a:t>Average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waiting time</a:t>
            </a:r>
            <a:endParaRPr sz="2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</a:pP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Based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on the results of the average waiting time  experienced by customers, we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suggest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having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a 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small lounge area with sofas where guests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are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able 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enjoy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a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drink and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snacks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while waiting for their  tables. </a:t>
            </a:r>
            <a:r>
              <a:rPr sz="2800" i="1" spc="-30" dirty="0">
                <a:solidFill>
                  <a:srgbClr val="585858"/>
                </a:solidFill>
                <a:latin typeface="Liberation Sans"/>
                <a:cs typeface="Liberation Sans"/>
              </a:rPr>
              <a:t>We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believe based on research data that this  will enhance the experience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and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take away from  what may seem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800" i="1" spc="5" dirty="0">
                <a:solidFill>
                  <a:srgbClr val="585858"/>
                </a:solidFill>
                <a:latin typeface="Liberation Sans"/>
                <a:cs typeface="Liberation Sans"/>
              </a:rPr>
              <a:t>be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a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long</a:t>
            </a:r>
            <a:r>
              <a:rPr sz="2800" i="1" spc="-3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wait.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890" y="281940"/>
            <a:ext cx="8331200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Next</a:t>
            </a:r>
            <a:r>
              <a:rPr sz="2800" i="1" spc="-15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Steps</a:t>
            </a:r>
            <a:endParaRPr sz="2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Check out</a:t>
            </a:r>
            <a:r>
              <a:rPr sz="2800" i="1" spc="5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Process</a:t>
            </a:r>
            <a:endParaRPr sz="2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</a:pPr>
            <a:r>
              <a:rPr sz="2800" i="1" spc="-25" dirty="0">
                <a:solidFill>
                  <a:srgbClr val="585858"/>
                </a:solidFill>
                <a:latin typeface="Liberation Sans"/>
                <a:cs typeface="Liberation Sans"/>
              </a:rPr>
              <a:t>We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suggest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implementing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a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feature on the tablet 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that is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compatable with most smart phones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in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the  event that customers </a:t>
            </a:r>
            <a:r>
              <a:rPr sz="2800" i="1" spc="-10" dirty="0">
                <a:solidFill>
                  <a:srgbClr val="585858"/>
                </a:solidFill>
                <a:latin typeface="Liberation Sans"/>
                <a:cs typeface="Liberation Sans"/>
              </a:rPr>
              <a:t>want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tap and pay with their 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phones.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Included in the check out process should be  an option for customers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pay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in cash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for up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to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$200  </a:t>
            </a:r>
            <a:r>
              <a:rPr sz="2800" i="1" spc="-45" dirty="0">
                <a:solidFill>
                  <a:srgbClr val="585858"/>
                </a:solidFill>
                <a:latin typeface="Liberation Sans"/>
                <a:cs typeface="Liberation Sans"/>
              </a:rPr>
              <a:t>only.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This will minimise the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risk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of having too much  cash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in 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the </a:t>
            </a:r>
            <a:r>
              <a:rPr sz="2800" i="1" dirty="0">
                <a:solidFill>
                  <a:srgbClr val="585858"/>
                </a:solidFill>
                <a:latin typeface="Liberation Sans"/>
                <a:cs typeface="Liberation Sans"/>
              </a:rPr>
              <a:t>cash</a:t>
            </a:r>
            <a:r>
              <a:rPr sz="2800" i="1" spc="-5" dirty="0">
                <a:solidFill>
                  <a:srgbClr val="585858"/>
                </a:solidFill>
                <a:latin typeface="Liberation Sans"/>
                <a:cs typeface="Liberation Sans"/>
              </a:rPr>
              <a:t> registers.</a:t>
            </a:r>
            <a:endParaRPr sz="28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386</Words>
  <Application>Microsoft Office PowerPoint</Application>
  <PresentationFormat>On-screen Show 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Liberation Sans</vt:lpstr>
      <vt:lpstr>Office Theme</vt:lpstr>
      <vt:lpstr>PowerPoint Presentation</vt:lpstr>
      <vt:lpstr>PowerPoint Presentation</vt:lpstr>
      <vt:lpstr>Overview</vt:lpstr>
      <vt:lpstr>Findings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</dc:creator>
  <cp:keywords>Downloader: 100000834629413,Uploader: 100000831866323,CHDL-UGC-Meta</cp:keywords>
  <cp:lastModifiedBy>Zoilo Silang</cp:lastModifiedBy>
  <cp:revision>1</cp:revision>
  <dcterms:created xsi:type="dcterms:W3CDTF">2021-10-24T13:29:32Z</dcterms:created>
  <dcterms:modified xsi:type="dcterms:W3CDTF">2021-10-24T13:33:25Z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LastSaved">
    <vt:filetime>2021-10-24T00:00:00Z</vt:filetime>
  </property>
</Properties>
</file>