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81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77539" y="1281430"/>
            <a:ext cx="2788920" cy="6737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1" i="0">
                <a:solidFill>
                  <a:schemeClr val="bg1"/>
                </a:solidFill>
                <a:latin typeface="Liberation Sans"/>
                <a:cs typeface="Liberation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10/24/2021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10/24/2021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10/24/2021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2730" cy="487680"/>
          </a:xfrm>
          <a:custGeom>
            <a:avLst/>
            <a:gdLst/>
            <a:ahLst/>
            <a:cxnLst/>
            <a:rect l="l" t="t" r="r" b="b"/>
            <a:pathLst>
              <a:path w="9142730" h="487680">
                <a:moveTo>
                  <a:pt x="9142730" y="0"/>
                </a:moveTo>
                <a:lnTo>
                  <a:pt x="0" y="0"/>
                </a:lnTo>
                <a:lnTo>
                  <a:pt x="0" y="487679"/>
                </a:lnTo>
                <a:lnTo>
                  <a:pt x="9142730" y="487679"/>
                </a:lnTo>
                <a:close/>
              </a:path>
            </a:pathLst>
          </a:custGeom>
          <a:solidFill>
            <a:srgbClr val="E8EC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202690" y="1191260"/>
            <a:ext cx="372110" cy="45720"/>
          </a:xfrm>
          <a:custGeom>
            <a:avLst/>
            <a:gdLst/>
            <a:ahLst/>
            <a:cxnLst/>
            <a:rect l="l" t="t" r="r" b="b"/>
            <a:pathLst>
              <a:path w="372109" h="45719">
                <a:moveTo>
                  <a:pt x="372109" y="0"/>
                </a:moveTo>
                <a:lnTo>
                  <a:pt x="0" y="0"/>
                </a:lnTo>
                <a:lnTo>
                  <a:pt x="0" y="45719"/>
                </a:lnTo>
                <a:lnTo>
                  <a:pt x="372109" y="45719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830580" y="1191260"/>
            <a:ext cx="374650" cy="45720"/>
          </a:xfrm>
          <a:custGeom>
            <a:avLst/>
            <a:gdLst/>
            <a:ahLst/>
            <a:cxnLst/>
            <a:rect l="l" t="t" r="r" b="b"/>
            <a:pathLst>
              <a:path w="374650" h="45719">
                <a:moveTo>
                  <a:pt x="374650" y="0"/>
                </a:moveTo>
                <a:lnTo>
                  <a:pt x="0" y="0"/>
                </a:lnTo>
                <a:lnTo>
                  <a:pt x="0" y="45719"/>
                </a:lnTo>
                <a:lnTo>
                  <a:pt x="374650" y="45719"/>
                </a:lnTo>
                <a:close/>
              </a:path>
            </a:pathLst>
          </a:custGeom>
          <a:solidFill>
            <a:srgbClr val="44808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07719" y="1324609"/>
            <a:ext cx="1229995" cy="391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48689" y="1522730"/>
            <a:ext cx="7251065" cy="302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2730" cy="5143500"/>
            <a:chOff x="0" y="0"/>
            <a:chExt cx="9142730" cy="5143500"/>
          </a:xfrm>
        </p:grpSpPr>
        <p:sp>
          <p:nvSpPr>
            <p:cNvPr id="3" name="object 3"/>
            <p:cNvSpPr/>
            <p:nvPr/>
          </p:nvSpPr>
          <p:spPr>
            <a:xfrm>
              <a:off x="788669" y="1014730"/>
              <a:ext cx="8354059" cy="1852930"/>
            </a:xfrm>
            <a:custGeom>
              <a:avLst/>
              <a:gdLst/>
              <a:ahLst/>
              <a:cxnLst/>
              <a:rect l="l" t="t" r="r" b="b"/>
              <a:pathLst>
                <a:path w="8354059" h="1852930">
                  <a:moveTo>
                    <a:pt x="0" y="1852930"/>
                  </a:moveTo>
                  <a:lnTo>
                    <a:pt x="8354059" y="1852930"/>
                  </a:lnTo>
                  <a:lnTo>
                    <a:pt x="8354059" y="0"/>
                  </a:lnTo>
                  <a:lnTo>
                    <a:pt x="0" y="0"/>
                  </a:lnTo>
                  <a:lnTo>
                    <a:pt x="0" y="1852930"/>
                  </a:lnTo>
                  <a:close/>
                </a:path>
              </a:pathLst>
            </a:custGeom>
            <a:solidFill>
              <a:srgbClr val="167C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788670" cy="5143500"/>
            </a:xfrm>
            <a:custGeom>
              <a:avLst/>
              <a:gdLst/>
              <a:ahLst/>
              <a:cxnLst/>
              <a:rect l="l" t="t" r="r" b="b"/>
              <a:pathLst>
                <a:path w="788670" h="5143500">
                  <a:moveTo>
                    <a:pt x="788670" y="0"/>
                  </a:moveTo>
                  <a:lnTo>
                    <a:pt x="0" y="0"/>
                  </a:lnTo>
                  <a:lnTo>
                    <a:pt x="0" y="5143499"/>
                  </a:lnTo>
                  <a:lnTo>
                    <a:pt x="788670" y="5143499"/>
                  </a:lnTo>
                  <a:lnTo>
                    <a:pt x="788670" y="0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ctrTitle"/>
          </p:nvPr>
        </p:nvSpPr>
        <p:spPr>
          <a:xfrm>
            <a:off x="2667000" y="1626280"/>
            <a:ext cx="5181600" cy="732701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865505" marR="5080" indent="-142240">
              <a:lnSpc>
                <a:spcPts val="2450"/>
              </a:lnSpc>
              <a:spcBef>
                <a:spcPts val="350"/>
              </a:spcBef>
            </a:pPr>
            <a:r>
              <a:rPr sz="4000" spc="-5" dirty="0">
                <a:latin typeface="Tenorite Display" panose="00000500000000000000" pitchFamily="2" charset="0"/>
              </a:rPr>
              <a:t>Sauce </a:t>
            </a:r>
            <a:r>
              <a:rPr sz="4000" spc="5" dirty="0">
                <a:latin typeface="Tenorite Display" panose="00000500000000000000" pitchFamily="2" charset="0"/>
              </a:rPr>
              <a:t>&amp;</a:t>
            </a:r>
            <a:r>
              <a:rPr sz="4000" spc="-55" dirty="0">
                <a:latin typeface="Tenorite Display" panose="00000500000000000000" pitchFamily="2" charset="0"/>
              </a:rPr>
              <a:t> </a:t>
            </a:r>
            <a:r>
              <a:rPr sz="4000" spc="-5" dirty="0">
                <a:latin typeface="Tenorite Display" panose="00000500000000000000" pitchFamily="2" charset="0"/>
              </a:rPr>
              <a:t>Spoon  </a:t>
            </a:r>
            <a:r>
              <a:rPr sz="4000" spc="-30" dirty="0">
                <a:latin typeface="Tenorite Display" panose="00000500000000000000" pitchFamily="2" charset="0"/>
              </a:rPr>
              <a:t>Tablet</a:t>
            </a:r>
            <a:r>
              <a:rPr sz="4000" spc="-40" dirty="0">
                <a:latin typeface="Tenorite Display" panose="00000500000000000000" pitchFamily="2" charset="0"/>
              </a:rPr>
              <a:t> </a:t>
            </a:r>
            <a:r>
              <a:rPr sz="4000" spc="-5" dirty="0">
                <a:latin typeface="Tenorite Display" panose="00000500000000000000" pitchFamily="2" charset="0"/>
              </a:rPr>
              <a:t>Rollout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154170" y="2381250"/>
            <a:ext cx="162306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Liberation Sans"/>
                <a:cs typeface="Liberation Sans"/>
              </a:rPr>
              <a:t>Impact</a:t>
            </a:r>
            <a:r>
              <a:rPr sz="2000" spc="-65" dirty="0">
                <a:solidFill>
                  <a:srgbClr val="FFFFFF"/>
                </a:solidFill>
                <a:latin typeface="Liberation Sans"/>
                <a:cs typeface="Liberation Sans"/>
              </a:rPr>
              <a:t> </a:t>
            </a:r>
            <a:r>
              <a:rPr sz="2000" dirty="0">
                <a:solidFill>
                  <a:srgbClr val="FFFFFF"/>
                </a:solidFill>
                <a:latin typeface="Liberation Sans"/>
                <a:cs typeface="Liberation Sans"/>
              </a:rPr>
              <a:t>Report</a:t>
            </a:r>
            <a:endParaRPr sz="2000">
              <a:latin typeface="Liberation Sans"/>
              <a:cs typeface="Liberation San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320540" y="3256279"/>
            <a:ext cx="1291589" cy="12915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6450" y="609600"/>
            <a:ext cx="3009265" cy="4019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50" spc="5" dirty="0">
                <a:solidFill>
                  <a:srgbClr val="424242"/>
                </a:solidFill>
                <a:latin typeface="Liberation Sans"/>
                <a:cs typeface="Liberation Sans"/>
              </a:rPr>
              <a:t>Executive</a:t>
            </a:r>
            <a:r>
              <a:rPr sz="2450" spc="-25" dirty="0">
                <a:solidFill>
                  <a:srgbClr val="424242"/>
                </a:solidFill>
                <a:latin typeface="Liberation Sans"/>
                <a:cs typeface="Liberation Sans"/>
              </a:rPr>
              <a:t> </a:t>
            </a:r>
            <a:r>
              <a:rPr sz="2450" spc="5" dirty="0">
                <a:solidFill>
                  <a:srgbClr val="424242"/>
                </a:solidFill>
                <a:latin typeface="Liberation Sans"/>
                <a:cs typeface="Liberation Sans"/>
              </a:rPr>
              <a:t>Summary</a:t>
            </a:r>
            <a:endParaRPr sz="2450">
              <a:latin typeface="Liberation Sans"/>
              <a:cs typeface="Liberation San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8360" y="1639570"/>
            <a:ext cx="7433945" cy="203835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48895">
              <a:lnSpc>
                <a:spcPts val="1200"/>
              </a:lnSpc>
              <a:spcBef>
                <a:spcPts val="340"/>
              </a:spcBef>
            </a:pPr>
            <a:r>
              <a:rPr sz="1200" spc="-5" dirty="0">
                <a:solidFill>
                  <a:srgbClr val="585858"/>
                </a:solidFill>
                <a:latin typeface="Carlito"/>
                <a:cs typeface="Carlito"/>
              </a:rPr>
              <a:t>This </a:t>
            </a:r>
            <a:r>
              <a:rPr sz="1200" spc="-10" dirty="0">
                <a:solidFill>
                  <a:srgbClr val="585858"/>
                </a:solidFill>
                <a:latin typeface="Carlito"/>
                <a:cs typeface="Carlito"/>
              </a:rPr>
              <a:t>project was </a:t>
            </a:r>
            <a:r>
              <a:rPr sz="1200" dirty="0">
                <a:solidFill>
                  <a:srgbClr val="585858"/>
                </a:solidFill>
                <a:latin typeface="Carlito"/>
                <a:cs typeface="Carlito"/>
              </a:rPr>
              <a:t>a </a:t>
            </a:r>
            <a:r>
              <a:rPr sz="1200" spc="-5" dirty="0">
                <a:solidFill>
                  <a:srgbClr val="585858"/>
                </a:solidFill>
                <a:latin typeface="Carlito"/>
                <a:cs typeface="Carlito"/>
              </a:rPr>
              <a:t>pilot rollout to </a:t>
            </a:r>
            <a:r>
              <a:rPr sz="1200" spc="-10" dirty="0">
                <a:solidFill>
                  <a:srgbClr val="585858"/>
                </a:solidFill>
                <a:latin typeface="Carlito"/>
                <a:cs typeface="Carlito"/>
              </a:rPr>
              <a:t>install tabletop </a:t>
            </a:r>
            <a:r>
              <a:rPr sz="1200" dirty="0">
                <a:solidFill>
                  <a:srgbClr val="585858"/>
                </a:solidFill>
                <a:latin typeface="Carlito"/>
                <a:cs typeface="Carlito"/>
              </a:rPr>
              <a:t>menu </a:t>
            </a:r>
            <a:r>
              <a:rPr sz="1200" spc="-10" dirty="0">
                <a:solidFill>
                  <a:srgbClr val="585858"/>
                </a:solidFill>
                <a:latin typeface="Carlito"/>
                <a:cs typeface="Carlito"/>
              </a:rPr>
              <a:t>tablets at </a:t>
            </a:r>
            <a:r>
              <a:rPr sz="1200" spc="-5" dirty="0">
                <a:solidFill>
                  <a:srgbClr val="585858"/>
                </a:solidFill>
                <a:latin typeface="Carlito"/>
                <a:cs typeface="Carlito"/>
              </a:rPr>
              <a:t>the </a:t>
            </a:r>
            <a:r>
              <a:rPr sz="1200" dirty="0">
                <a:solidFill>
                  <a:srgbClr val="585858"/>
                </a:solidFill>
                <a:latin typeface="Carlito"/>
                <a:cs typeface="Carlito"/>
              </a:rPr>
              <a:t>bar </a:t>
            </a:r>
            <a:r>
              <a:rPr sz="1200" spc="-5" dirty="0">
                <a:solidFill>
                  <a:srgbClr val="585858"/>
                </a:solidFill>
                <a:latin typeface="Carlito"/>
                <a:cs typeface="Carlito"/>
              </a:rPr>
              <a:t>section </a:t>
            </a:r>
            <a:r>
              <a:rPr sz="1200" dirty="0">
                <a:solidFill>
                  <a:srgbClr val="585858"/>
                </a:solidFill>
                <a:latin typeface="Carlito"/>
                <a:cs typeface="Carlito"/>
              </a:rPr>
              <a:t>of </a:t>
            </a:r>
            <a:r>
              <a:rPr sz="1200" spc="-5" dirty="0">
                <a:solidFill>
                  <a:srgbClr val="585858"/>
                </a:solidFill>
                <a:latin typeface="Carlito"/>
                <a:cs typeface="Carlito"/>
              </a:rPr>
              <a:t>Sauce </a:t>
            </a:r>
            <a:r>
              <a:rPr sz="1200" dirty="0">
                <a:solidFill>
                  <a:srgbClr val="585858"/>
                </a:solidFill>
                <a:latin typeface="Carlito"/>
                <a:cs typeface="Carlito"/>
              </a:rPr>
              <a:t>&amp; Spoon </a:t>
            </a:r>
            <a:r>
              <a:rPr sz="1200" spc="-5" dirty="0">
                <a:solidFill>
                  <a:srgbClr val="585858"/>
                </a:solidFill>
                <a:latin typeface="Carlito"/>
                <a:cs typeface="Carlito"/>
              </a:rPr>
              <a:t>North </a:t>
            </a:r>
            <a:r>
              <a:rPr sz="1200" dirty="0">
                <a:solidFill>
                  <a:srgbClr val="585858"/>
                </a:solidFill>
                <a:latin typeface="Carlito"/>
                <a:cs typeface="Carlito"/>
              </a:rPr>
              <a:t>and </a:t>
            </a:r>
            <a:r>
              <a:rPr sz="1200" spc="-5" dirty="0">
                <a:solidFill>
                  <a:srgbClr val="585858"/>
                </a:solidFill>
                <a:latin typeface="Carlito"/>
                <a:cs typeface="Carlito"/>
              </a:rPr>
              <a:t>Sauce </a:t>
            </a:r>
            <a:r>
              <a:rPr sz="1200" dirty="0">
                <a:solidFill>
                  <a:srgbClr val="585858"/>
                </a:solidFill>
                <a:latin typeface="Carlito"/>
                <a:cs typeface="Carlito"/>
              </a:rPr>
              <a:t>&amp;  Spoon </a:t>
            </a:r>
            <a:r>
              <a:rPr sz="1200" spc="-10" dirty="0">
                <a:solidFill>
                  <a:srgbClr val="585858"/>
                </a:solidFill>
                <a:latin typeface="Carlito"/>
                <a:cs typeface="Carlito"/>
              </a:rPr>
              <a:t>Downtown restaurants by </a:t>
            </a:r>
            <a:r>
              <a:rPr sz="1200" spc="-5" dirty="0">
                <a:solidFill>
                  <a:srgbClr val="585858"/>
                </a:solidFill>
                <a:latin typeface="Carlito"/>
                <a:cs typeface="Carlito"/>
              </a:rPr>
              <a:t>the beginning </a:t>
            </a:r>
            <a:r>
              <a:rPr sz="1200" dirty="0">
                <a:solidFill>
                  <a:srgbClr val="585858"/>
                </a:solidFill>
                <a:latin typeface="Carlito"/>
                <a:cs typeface="Carlito"/>
              </a:rPr>
              <a:t>of </a:t>
            </a:r>
            <a:r>
              <a:rPr sz="1200" spc="-5" dirty="0">
                <a:solidFill>
                  <a:srgbClr val="585858"/>
                </a:solidFill>
                <a:latin typeface="Carlito"/>
                <a:cs typeface="Carlito"/>
              </a:rPr>
              <a:t>the second quarter (Q2). The project </a:t>
            </a:r>
            <a:r>
              <a:rPr sz="1200" spc="-10" dirty="0">
                <a:solidFill>
                  <a:srgbClr val="585858"/>
                </a:solidFill>
                <a:latin typeface="Carlito"/>
                <a:cs typeface="Carlito"/>
              </a:rPr>
              <a:t>was </a:t>
            </a:r>
            <a:r>
              <a:rPr sz="1200" dirty="0">
                <a:solidFill>
                  <a:srgbClr val="585858"/>
                </a:solidFill>
                <a:latin typeface="Carlito"/>
                <a:cs typeface="Carlito"/>
              </a:rPr>
              <a:t>launched </a:t>
            </a:r>
            <a:r>
              <a:rPr sz="1200" spc="-10" dirty="0">
                <a:solidFill>
                  <a:srgbClr val="585858"/>
                </a:solidFill>
                <a:latin typeface="Carlito"/>
                <a:cs typeface="Carlito"/>
              </a:rPr>
              <a:t>with </a:t>
            </a:r>
            <a:r>
              <a:rPr sz="1200" dirty="0">
                <a:solidFill>
                  <a:srgbClr val="585858"/>
                </a:solidFill>
                <a:latin typeface="Carlito"/>
                <a:cs typeface="Carlito"/>
              </a:rPr>
              <a:t>the </a:t>
            </a:r>
            <a:r>
              <a:rPr sz="1200" spc="-5" dirty="0">
                <a:solidFill>
                  <a:srgbClr val="585858"/>
                </a:solidFill>
                <a:latin typeface="Carlito"/>
                <a:cs typeface="Carlito"/>
              </a:rPr>
              <a:t>vision </a:t>
            </a:r>
            <a:r>
              <a:rPr sz="1200" dirty="0">
                <a:solidFill>
                  <a:srgbClr val="585858"/>
                </a:solidFill>
                <a:latin typeface="Carlito"/>
                <a:cs typeface="Carlito"/>
              </a:rPr>
              <a:t>of  </a:t>
            </a:r>
            <a:r>
              <a:rPr sz="1200" spc="-5" dirty="0">
                <a:solidFill>
                  <a:srgbClr val="585858"/>
                </a:solidFill>
                <a:latin typeface="Carlito"/>
                <a:cs typeface="Carlito"/>
              </a:rPr>
              <a:t>increasing customer </a:t>
            </a:r>
            <a:r>
              <a:rPr sz="1200" spc="-10" dirty="0">
                <a:solidFill>
                  <a:srgbClr val="585858"/>
                </a:solidFill>
                <a:latin typeface="Carlito"/>
                <a:cs typeface="Carlito"/>
              </a:rPr>
              <a:t>satisfaction </a:t>
            </a:r>
            <a:r>
              <a:rPr sz="1200" spc="-5" dirty="0">
                <a:solidFill>
                  <a:srgbClr val="585858"/>
                </a:solidFill>
                <a:latin typeface="Carlito"/>
                <a:cs typeface="Carlito"/>
              </a:rPr>
              <a:t>and </a:t>
            </a:r>
            <a:r>
              <a:rPr sz="1200" spc="-10" dirty="0">
                <a:solidFill>
                  <a:srgbClr val="585858"/>
                </a:solidFill>
                <a:latin typeface="Carlito"/>
                <a:cs typeface="Carlito"/>
              </a:rPr>
              <a:t>retention </a:t>
            </a:r>
            <a:r>
              <a:rPr sz="1200" spc="-5" dirty="0">
                <a:solidFill>
                  <a:srgbClr val="585858"/>
                </a:solidFill>
                <a:latin typeface="Carlito"/>
                <a:cs typeface="Carlito"/>
              </a:rPr>
              <a:t>by reducing </a:t>
            </a:r>
            <a:r>
              <a:rPr sz="1200" spc="-10" dirty="0">
                <a:solidFill>
                  <a:srgbClr val="585858"/>
                </a:solidFill>
                <a:latin typeface="Carlito"/>
                <a:cs typeface="Carlito"/>
              </a:rPr>
              <a:t>delays </a:t>
            </a:r>
            <a:r>
              <a:rPr sz="1200" dirty="0">
                <a:solidFill>
                  <a:srgbClr val="585858"/>
                </a:solidFill>
                <a:latin typeface="Carlito"/>
                <a:cs typeface="Carlito"/>
              </a:rPr>
              <a:t>in </a:t>
            </a:r>
            <a:r>
              <a:rPr sz="1200" spc="-5" dirty="0">
                <a:solidFill>
                  <a:srgbClr val="585858"/>
                </a:solidFill>
                <a:latin typeface="Carlito"/>
                <a:cs typeface="Carlito"/>
              </a:rPr>
              <a:t>service </a:t>
            </a:r>
            <a:r>
              <a:rPr sz="1200" dirty="0">
                <a:solidFill>
                  <a:srgbClr val="585858"/>
                </a:solidFill>
                <a:latin typeface="Carlito"/>
                <a:cs typeface="Carlito"/>
              </a:rPr>
              <a:t>and </a:t>
            </a:r>
            <a:r>
              <a:rPr sz="1200" spc="-5" dirty="0">
                <a:solidFill>
                  <a:srgbClr val="585858"/>
                </a:solidFill>
                <a:latin typeface="Carlito"/>
                <a:cs typeface="Carlito"/>
              </a:rPr>
              <a:t>providing quality service which would  subsequently help to increase the profit</a:t>
            </a:r>
            <a:r>
              <a:rPr sz="1200" spc="25" dirty="0">
                <a:solidFill>
                  <a:srgbClr val="585858"/>
                </a:solidFill>
                <a:latin typeface="Carlito"/>
                <a:cs typeface="Carlito"/>
              </a:rPr>
              <a:t> </a:t>
            </a:r>
            <a:r>
              <a:rPr sz="1200" spc="-5" dirty="0">
                <a:solidFill>
                  <a:srgbClr val="585858"/>
                </a:solidFill>
                <a:latin typeface="Carlito"/>
                <a:cs typeface="Carlito"/>
              </a:rPr>
              <a:t>margin.</a:t>
            </a:r>
            <a:endParaRPr sz="1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950">
              <a:latin typeface="Carlito"/>
              <a:cs typeface="Carlito"/>
            </a:endParaRPr>
          </a:p>
          <a:p>
            <a:pPr marL="12700" marR="5080">
              <a:lnSpc>
                <a:spcPct val="83600"/>
              </a:lnSpc>
            </a:pPr>
            <a:r>
              <a:rPr sz="1200" dirty="0">
                <a:solidFill>
                  <a:srgbClr val="585858"/>
                </a:solidFill>
                <a:latin typeface="Carlito"/>
                <a:cs typeface="Carlito"/>
              </a:rPr>
              <a:t>The </a:t>
            </a:r>
            <a:r>
              <a:rPr sz="1200" spc="-5" dirty="0">
                <a:solidFill>
                  <a:srgbClr val="585858"/>
                </a:solidFill>
                <a:latin typeface="Carlito"/>
                <a:cs typeface="Carlito"/>
              </a:rPr>
              <a:t>project </a:t>
            </a:r>
            <a:r>
              <a:rPr sz="1200" spc="-10" dirty="0">
                <a:solidFill>
                  <a:srgbClr val="585858"/>
                </a:solidFill>
                <a:latin typeface="Carlito"/>
                <a:cs typeface="Carlito"/>
              </a:rPr>
              <a:t>was </a:t>
            </a:r>
            <a:r>
              <a:rPr sz="1200" dirty="0">
                <a:solidFill>
                  <a:srgbClr val="585858"/>
                </a:solidFill>
                <a:latin typeface="Carlito"/>
                <a:cs typeface="Carlito"/>
              </a:rPr>
              <a:t>a </a:t>
            </a:r>
            <a:r>
              <a:rPr sz="1200" spc="-5" dirty="0">
                <a:solidFill>
                  <a:srgbClr val="585858"/>
                </a:solidFill>
                <a:latin typeface="Carlito"/>
                <a:cs typeface="Carlito"/>
              </a:rPr>
              <a:t>success </a:t>
            </a:r>
            <a:r>
              <a:rPr sz="1200" dirty="0">
                <a:solidFill>
                  <a:srgbClr val="585858"/>
                </a:solidFill>
                <a:latin typeface="Carlito"/>
                <a:cs typeface="Carlito"/>
              </a:rPr>
              <a:t>in </a:t>
            </a:r>
            <a:r>
              <a:rPr sz="1200" spc="-10" dirty="0">
                <a:solidFill>
                  <a:srgbClr val="585858"/>
                </a:solidFill>
                <a:latin typeface="Carlito"/>
                <a:cs typeface="Carlito"/>
              </a:rPr>
              <a:t>many </a:t>
            </a:r>
            <a:r>
              <a:rPr sz="1200" spc="-15" dirty="0">
                <a:solidFill>
                  <a:srgbClr val="585858"/>
                </a:solidFill>
                <a:latin typeface="Carlito"/>
                <a:cs typeface="Carlito"/>
              </a:rPr>
              <a:t>ways. </a:t>
            </a:r>
            <a:r>
              <a:rPr sz="1200" spc="-5" dirty="0">
                <a:solidFill>
                  <a:srgbClr val="585858"/>
                </a:solidFill>
                <a:latin typeface="Carlito"/>
                <a:cs typeface="Carlito"/>
              </a:rPr>
              <a:t>Customer </a:t>
            </a:r>
            <a:r>
              <a:rPr sz="1200" spc="-10" dirty="0">
                <a:solidFill>
                  <a:srgbClr val="585858"/>
                </a:solidFill>
                <a:latin typeface="Carlito"/>
                <a:cs typeface="Carlito"/>
              </a:rPr>
              <a:t>satisfaction was </a:t>
            </a:r>
            <a:r>
              <a:rPr sz="1200" spc="-5" dirty="0">
                <a:solidFill>
                  <a:srgbClr val="585858"/>
                </a:solidFill>
                <a:latin typeface="Carlito"/>
                <a:cs typeface="Carlito"/>
              </a:rPr>
              <a:t>high </a:t>
            </a:r>
            <a:r>
              <a:rPr sz="1200" dirty="0">
                <a:solidFill>
                  <a:srgbClr val="585858"/>
                </a:solidFill>
                <a:latin typeface="Carlito"/>
                <a:cs typeface="Carlito"/>
              </a:rPr>
              <a:t>and </a:t>
            </a:r>
            <a:r>
              <a:rPr sz="1200" spc="-5" dirty="0">
                <a:solidFill>
                  <a:srgbClr val="585858"/>
                </a:solidFill>
                <a:latin typeface="Carlito"/>
                <a:cs typeface="Carlito"/>
              </a:rPr>
              <a:t>we met </a:t>
            </a:r>
            <a:r>
              <a:rPr sz="1200" dirty="0">
                <a:solidFill>
                  <a:srgbClr val="585858"/>
                </a:solidFill>
                <a:latin typeface="Carlito"/>
                <a:cs typeface="Carlito"/>
              </a:rPr>
              <a:t>our </a:t>
            </a:r>
            <a:r>
              <a:rPr sz="1200" spc="-5" dirty="0">
                <a:solidFill>
                  <a:srgbClr val="585858"/>
                </a:solidFill>
                <a:latin typeface="Carlito"/>
                <a:cs typeface="Carlito"/>
              </a:rPr>
              <a:t>internal revenue goals. Just  </a:t>
            </a:r>
            <a:r>
              <a:rPr sz="1200" spc="-15" dirty="0">
                <a:solidFill>
                  <a:srgbClr val="585858"/>
                </a:solidFill>
                <a:latin typeface="Carlito"/>
                <a:cs typeface="Carlito"/>
              </a:rPr>
              <a:t>after </a:t>
            </a:r>
            <a:r>
              <a:rPr sz="1200" spc="-5" dirty="0">
                <a:solidFill>
                  <a:srgbClr val="585858"/>
                </a:solidFill>
                <a:latin typeface="Carlito"/>
                <a:cs typeface="Carlito"/>
              </a:rPr>
              <a:t>the pilot, customer </a:t>
            </a:r>
            <a:r>
              <a:rPr sz="1200" spc="-10" dirty="0">
                <a:solidFill>
                  <a:srgbClr val="585858"/>
                </a:solidFill>
                <a:latin typeface="Carlito"/>
                <a:cs typeface="Carlito"/>
              </a:rPr>
              <a:t>satisfaction was at </a:t>
            </a:r>
            <a:r>
              <a:rPr sz="1200" dirty="0">
                <a:solidFill>
                  <a:srgbClr val="585858"/>
                </a:solidFill>
                <a:latin typeface="Carlito"/>
                <a:cs typeface="Carlito"/>
              </a:rPr>
              <a:t>72%. </a:t>
            </a:r>
            <a:r>
              <a:rPr sz="1200" spc="-10" dirty="0">
                <a:solidFill>
                  <a:srgbClr val="585858"/>
                </a:solidFill>
                <a:latin typeface="Carlito"/>
                <a:cs typeface="Carlito"/>
              </a:rPr>
              <a:t>Post </a:t>
            </a:r>
            <a:r>
              <a:rPr sz="1200" spc="-5" dirty="0">
                <a:solidFill>
                  <a:srgbClr val="585858"/>
                </a:solidFill>
                <a:latin typeface="Carlito"/>
                <a:cs typeface="Carlito"/>
              </a:rPr>
              <a:t>implementation based </a:t>
            </a:r>
            <a:r>
              <a:rPr sz="1200" dirty="0">
                <a:solidFill>
                  <a:srgbClr val="585858"/>
                </a:solidFill>
                <a:latin typeface="Carlito"/>
                <a:cs typeface="Carlito"/>
              </a:rPr>
              <a:t>on </a:t>
            </a:r>
            <a:r>
              <a:rPr sz="1200" spc="-10" dirty="0">
                <a:solidFill>
                  <a:srgbClr val="585858"/>
                </a:solidFill>
                <a:latin typeface="Carlito"/>
                <a:cs typeface="Carlito"/>
              </a:rPr>
              <a:t>improvements </a:t>
            </a:r>
            <a:r>
              <a:rPr sz="1200" spc="-5" dirty="0">
                <a:solidFill>
                  <a:srgbClr val="585858"/>
                </a:solidFill>
                <a:latin typeface="Carlito"/>
                <a:cs typeface="Carlito"/>
              </a:rPr>
              <a:t>based on </a:t>
            </a:r>
            <a:r>
              <a:rPr sz="1200" spc="-10" dirty="0">
                <a:solidFill>
                  <a:srgbClr val="585858"/>
                </a:solidFill>
                <a:latin typeface="Carlito"/>
                <a:cs typeface="Carlito"/>
              </a:rPr>
              <a:t>feedback,  </a:t>
            </a:r>
            <a:r>
              <a:rPr sz="1200" spc="-5" dirty="0">
                <a:solidFill>
                  <a:srgbClr val="585858"/>
                </a:solidFill>
                <a:latin typeface="Carlito"/>
                <a:cs typeface="Carlito"/>
              </a:rPr>
              <a:t>customer </a:t>
            </a:r>
            <a:r>
              <a:rPr sz="1200" spc="-10" dirty="0">
                <a:solidFill>
                  <a:srgbClr val="585858"/>
                </a:solidFill>
                <a:latin typeface="Carlito"/>
                <a:cs typeface="Carlito"/>
              </a:rPr>
              <a:t>satisfaction </a:t>
            </a:r>
            <a:r>
              <a:rPr sz="1200" spc="-5" dirty="0">
                <a:solidFill>
                  <a:srgbClr val="585858"/>
                </a:solidFill>
                <a:latin typeface="Carlito"/>
                <a:cs typeface="Carlito"/>
              </a:rPr>
              <a:t>increased to </a:t>
            </a:r>
            <a:r>
              <a:rPr sz="1200" dirty="0">
                <a:solidFill>
                  <a:srgbClr val="585858"/>
                </a:solidFill>
                <a:latin typeface="Carlito"/>
                <a:cs typeface="Carlito"/>
              </a:rPr>
              <a:t>86%. Our </a:t>
            </a:r>
            <a:r>
              <a:rPr sz="1200" spc="-5" dirty="0">
                <a:solidFill>
                  <a:srgbClr val="585858"/>
                </a:solidFill>
                <a:latin typeface="Carlito"/>
                <a:cs typeface="Carlito"/>
              </a:rPr>
              <a:t>monthly revenue </a:t>
            </a:r>
            <a:r>
              <a:rPr sz="1200" dirty="0">
                <a:solidFill>
                  <a:srgbClr val="585858"/>
                </a:solidFill>
                <a:latin typeface="Carlito"/>
                <a:cs typeface="Carlito"/>
              </a:rPr>
              <a:t>has </a:t>
            </a:r>
            <a:r>
              <a:rPr sz="1200" spc="-5" dirty="0">
                <a:solidFill>
                  <a:srgbClr val="585858"/>
                </a:solidFill>
                <a:latin typeface="Carlito"/>
                <a:cs typeface="Carlito"/>
              </a:rPr>
              <a:t>increased </a:t>
            </a:r>
            <a:r>
              <a:rPr sz="1200" spc="-10" dirty="0">
                <a:solidFill>
                  <a:srgbClr val="585858"/>
                </a:solidFill>
                <a:latin typeface="Carlito"/>
                <a:cs typeface="Carlito"/>
              </a:rPr>
              <a:t>steadily </a:t>
            </a:r>
            <a:r>
              <a:rPr sz="1200" spc="-5" dirty="0">
                <a:solidFill>
                  <a:srgbClr val="585858"/>
                </a:solidFill>
                <a:latin typeface="Carlito"/>
                <a:cs typeface="Carlito"/>
              </a:rPr>
              <a:t>since the </a:t>
            </a:r>
            <a:r>
              <a:rPr sz="1200" spc="-10" dirty="0">
                <a:solidFill>
                  <a:srgbClr val="585858"/>
                </a:solidFill>
                <a:latin typeface="Carlito"/>
                <a:cs typeface="Carlito"/>
              </a:rPr>
              <a:t>tablet </a:t>
            </a:r>
            <a:r>
              <a:rPr sz="1200" spc="-5" dirty="0">
                <a:solidFill>
                  <a:srgbClr val="585858"/>
                </a:solidFill>
                <a:latin typeface="Carlito"/>
                <a:cs typeface="Carlito"/>
              </a:rPr>
              <a:t>rollout, </a:t>
            </a:r>
            <a:r>
              <a:rPr sz="1200" spc="-10" dirty="0">
                <a:solidFill>
                  <a:srgbClr val="585858"/>
                </a:solidFill>
                <a:latin typeface="Carlito"/>
                <a:cs typeface="Carlito"/>
              </a:rPr>
              <a:t>upwards </a:t>
            </a:r>
            <a:r>
              <a:rPr sz="1200" dirty="0">
                <a:solidFill>
                  <a:srgbClr val="585858"/>
                </a:solidFill>
                <a:latin typeface="Carlito"/>
                <a:cs typeface="Carlito"/>
              </a:rPr>
              <a:t>of  20% </a:t>
            </a:r>
            <a:r>
              <a:rPr sz="1200" spc="-5" dirty="0">
                <a:solidFill>
                  <a:srgbClr val="585858"/>
                </a:solidFill>
                <a:latin typeface="Carlito"/>
                <a:cs typeface="Carlito"/>
              </a:rPr>
              <a:t>since</a:t>
            </a:r>
            <a:r>
              <a:rPr sz="1200" spc="-15" dirty="0">
                <a:solidFill>
                  <a:srgbClr val="585858"/>
                </a:solidFill>
                <a:latin typeface="Carlito"/>
                <a:cs typeface="Carlito"/>
              </a:rPr>
              <a:t> </a:t>
            </a:r>
            <a:r>
              <a:rPr sz="1200" spc="-5" dirty="0">
                <a:solidFill>
                  <a:srgbClr val="585858"/>
                </a:solidFill>
                <a:latin typeface="Carlito"/>
                <a:cs typeface="Carlito"/>
              </a:rPr>
              <a:t>September/pre-rollout</a:t>
            </a:r>
            <a:endParaRPr sz="1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950">
              <a:latin typeface="Carlito"/>
              <a:cs typeface="Carlito"/>
            </a:endParaRPr>
          </a:p>
          <a:p>
            <a:pPr marL="12700" marR="43815">
              <a:lnSpc>
                <a:spcPts val="1200"/>
              </a:lnSpc>
            </a:pPr>
            <a:r>
              <a:rPr sz="1200" spc="-5" dirty="0">
                <a:solidFill>
                  <a:srgbClr val="585858"/>
                </a:solidFill>
                <a:latin typeface="Carlito"/>
                <a:cs typeface="Carlito"/>
              </a:rPr>
              <a:t>Conducting </a:t>
            </a:r>
            <a:r>
              <a:rPr sz="1200" dirty="0">
                <a:solidFill>
                  <a:srgbClr val="585858"/>
                </a:solidFill>
                <a:latin typeface="Carlito"/>
                <a:cs typeface="Carlito"/>
              </a:rPr>
              <a:t>a </a:t>
            </a:r>
            <a:r>
              <a:rPr sz="1200" spc="-10" dirty="0">
                <a:solidFill>
                  <a:srgbClr val="585858"/>
                </a:solidFill>
                <a:latin typeface="Carlito"/>
                <a:cs typeface="Carlito"/>
              </a:rPr>
              <a:t>test </a:t>
            </a:r>
            <a:r>
              <a:rPr sz="1200" spc="-5" dirty="0">
                <a:solidFill>
                  <a:srgbClr val="585858"/>
                </a:solidFill>
                <a:latin typeface="Carlito"/>
                <a:cs typeface="Carlito"/>
              </a:rPr>
              <a:t>run </a:t>
            </a:r>
            <a:r>
              <a:rPr sz="1200" dirty="0">
                <a:solidFill>
                  <a:srgbClr val="585858"/>
                </a:solidFill>
                <a:latin typeface="Carlito"/>
                <a:cs typeface="Carlito"/>
              </a:rPr>
              <a:t>and </a:t>
            </a:r>
            <a:r>
              <a:rPr sz="1200" spc="-5" dirty="0">
                <a:solidFill>
                  <a:srgbClr val="585858"/>
                </a:solidFill>
                <a:latin typeface="Carlito"/>
                <a:cs typeface="Carlito"/>
              </a:rPr>
              <a:t>analyzing the survey results helped immensely </a:t>
            </a:r>
            <a:r>
              <a:rPr sz="1200" spc="-10" dirty="0">
                <a:solidFill>
                  <a:srgbClr val="585858"/>
                </a:solidFill>
                <a:latin typeface="Carlito"/>
                <a:cs typeface="Carlito"/>
              </a:rPr>
              <a:t>with </a:t>
            </a:r>
            <a:r>
              <a:rPr sz="1200" spc="-5" dirty="0">
                <a:solidFill>
                  <a:srgbClr val="585858"/>
                </a:solidFill>
                <a:latin typeface="Carlito"/>
                <a:cs typeface="Carlito"/>
              </a:rPr>
              <a:t>identifying the </a:t>
            </a:r>
            <a:r>
              <a:rPr sz="1200" spc="-10" dirty="0">
                <a:solidFill>
                  <a:srgbClr val="585858"/>
                </a:solidFill>
                <a:latin typeface="Carlito"/>
                <a:cs typeface="Carlito"/>
              </a:rPr>
              <a:t>tasks that </a:t>
            </a:r>
            <a:r>
              <a:rPr sz="1200" dirty="0">
                <a:solidFill>
                  <a:srgbClr val="585858"/>
                </a:solidFill>
                <a:latin typeface="Carlito"/>
                <a:cs typeface="Carlito"/>
              </a:rPr>
              <a:t>needed a </a:t>
            </a:r>
            <a:r>
              <a:rPr sz="1200" spc="-5" dirty="0">
                <a:solidFill>
                  <a:srgbClr val="585858"/>
                </a:solidFill>
                <a:latin typeface="Carlito"/>
                <a:cs typeface="Carlito"/>
              </a:rPr>
              <a:t>slight  tweaking. Approaching with </a:t>
            </a:r>
            <a:r>
              <a:rPr sz="1200" dirty="0">
                <a:solidFill>
                  <a:srgbClr val="585858"/>
                </a:solidFill>
                <a:latin typeface="Carlito"/>
                <a:cs typeface="Carlito"/>
              </a:rPr>
              <a:t>a </a:t>
            </a:r>
            <a:r>
              <a:rPr sz="1200" spc="-5" dirty="0">
                <a:solidFill>
                  <a:srgbClr val="585858"/>
                </a:solidFill>
                <a:latin typeface="Carlito"/>
                <a:cs typeface="Carlito"/>
              </a:rPr>
              <a:t>positive </a:t>
            </a:r>
            <a:r>
              <a:rPr sz="1200" dirty="0">
                <a:solidFill>
                  <a:srgbClr val="585858"/>
                </a:solidFill>
                <a:latin typeface="Carlito"/>
                <a:cs typeface="Carlito"/>
              </a:rPr>
              <a:t>and </a:t>
            </a:r>
            <a:r>
              <a:rPr sz="1200" spc="-5" dirty="0">
                <a:solidFill>
                  <a:srgbClr val="585858"/>
                </a:solidFill>
                <a:latin typeface="Carlito"/>
                <a:cs typeface="Carlito"/>
              </a:rPr>
              <a:t>encouraging </a:t>
            </a:r>
            <a:r>
              <a:rPr sz="1200" spc="-10" dirty="0">
                <a:solidFill>
                  <a:srgbClr val="585858"/>
                </a:solidFill>
                <a:latin typeface="Carlito"/>
                <a:cs typeface="Carlito"/>
              </a:rPr>
              <a:t>attitude </a:t>
            </a:r>
            <a:r>
              <a:rPr sz="1200" dirty="0">
                <a:solidFill>
                  <a:srgbClr val="585858"/>
                </a:solidFill>
                <a:latin typeface="Carlito"/>
                <a:cs typeface="Carlito"/>
              </a:rPr>
              <a:t>and </a:t>
            </a:r>
            <a:r>
              <a:rPr sz="1200" spc="-5" dirty="0">
                <a:solidFill>
                  <a:srgbClr val="585858"/>
                </a:solidFill>
                <a:latin typeface="Carlito"/>
                <a:cs typeface="Carlito"/>
              </a:rPr>
              <a:t>reminding that </a:t>
            </a:r>
            <a:r>
              <a:rPr sz="1200" spc="-10" dirty="0">
                <a:solidFill>
                  <a:srgbClr val="585858"/>
                </a:solidFill>
                <a:latin typeface="Carlito"/>
                <a:cs typeface="Carlito"/>
              </a:rPr>
              <a:t>every </a:t>
            </a:r>
            <a:r>
              <a:rPr sz="1200" dirty="0">
                <a:solidFill>
                  <a:srgbClr val="585858"/>
                </a:solidFill>
                <a:latin typeface="Carlito"/>
                <a:cs typeface="Carlito"/>
              </a:rPr>
              <a:t>one </a:t>
            </a:r>
            <a:r>
              <a:rPr sz="1200" spc="-5" dirty="0">
                <a:solidFill>
                  <a:srgbClr val="585858"/>
                </a:solidFill>
                <a:latin typeface="Carlito"/>
                <a:cs typeface="Carlito"/>
              </a:rPr>
              <a:t>is working </a:t>
            </a:r>
            <a:r>
              <a:rPr sz="1200" spc="-10" dirty="0">
                <a:solidFill>
                  <a:srgbClr val="585858"/>
                </a:solidFill>
                <a:latin typeface="Carlito"/>
                <a:cs typeface="Carlito"/>
              </a:rPr>
              <a:t>towards </a:t>
            </a:r>
            <a:r>
              <a:rPr sz="1200" spc="-5" dirty="0">
                <a:solidFill>
                  <a:srgbClr val="585858"/>
                </a:solidFill>
                <a:latin typeface="Carlito"/>
                <a:cs typeface="Carlito"/>
              </a:rPr>
              <a:t>the  same goals, </a:t>
            </a:r>
            <a:r>
              <a:rPr sz="1200" dirty="0">
                <a:solidFill>
                  <a:srgbClr val="585858"/>
                </a:solidFill>
                <a:latin typeface="Carlito"/>
                <a:cs typeface="Carlito"/>
              </a:rPr>
              <a:t>helped </a:t>
            </a:r>
            <a:r>
              <a:rPr sz="1200" spc="-5" dirty="0">
                <a:solidFill>
                  <a:srgbClr val="585858"/>
                </a:solidFill>
                <a:latin typeface="Carlito"/>
                <a:cs typeface="Carlito"/>
              </a:rPr>
              <a:t>with </a:t>
            </a:r>
            <a:r>
              <a:rPr sz="1200" spc="-15" dirty="0">
                <a:solidFill>
                  <a:srgbClr val="585858"/>
                </a:solidFill>
                <a:latin typeface="Carlito"/>
                <a:cs typeface="Carlito"/>
              </a:rPr>
              <a:t>getting </a:t>
            </a:r>
            <a:r>
              <a:rPr sz="1200" spc="-5" dirty="0">
                <a:solidFill>
                  <a:srgbClr val="585858"/>
                </a:solidFill>
                <a:latin typeface="Carlito"/>
                <a:cs typeface="Carlito"/>
              </a:rPr>
              <a:t>the </a:t>
            </a:r>
            <a:r>
              <a:rPr sz="1200" spc="-20" dirty="0">
                <a:solidFill>
                  <a:srgbClr val="585858"/>
                </a:solidFill>
                <a:latin typeface="Carlito"/>
                <a:cs typeface="Carlito"/>
              </a:rPr>
              <a:t>staff </a:t>
            </a:r>
            <a:r>
              <a:rPr sz="1200" spc="-5" dirty="0">
                <a:solidFill>
                  <a:srgbClr val="585858"/>
                </a:solidFill>
                <a:latin typeface="Carlito"/>
                <a:cs typeface="Carlito"/>
              </a:rPr>
              <a:t>to adapt to new approaches or</a:t>
            </a:r>
            <a:r>
              <a:rPr sz="1200" spc="90" dirty="0">
                <a:solidFill>
                  <a:srgbClr val="585858"/>
                </a:solidFill>
                <a:latin typeface="Carlito"/>
                <a:cs typeface="Carlito"/>
              </a:rPr>
              <a:t> </a:t>
            </a:r>
            <a:r>
              <a:rPr sz="1200" spc="-5" dirty="0">
                <a:solidFill>
                  <a:srgbClr val="585858"/>
                </a:solidFill>
                <a:latin typeface="Carlito"/>
                <a:cs typeface="Carlito"/>
              </a:rPr>
              <a:t>changes.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53450" y="4552950"/>
            <a:ext cx="590550" cy="5905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06450" y="603250"/>
            <a:ext cx="4226560" cy="4019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50" b="1" spc="5" dirty="0">
                <a:solidFill>
                  <a:srgbClr val="424242"/>
                </a:solidFill>
                <a:latin typeface="Liberation Sans"/>
                <a:cs typeface="Liberation Sans"/>
              </a:rPr>
              <a:t>Customer Satisfaction:</a:t>
            </a:r>
            <a:r>
              <a:rPr sz="2450" b="1" spc="-25" dirty="0">
                <a:solidFill>
                  <a:srgbClr val="424242"/>
                </a:solidFill>
                <a:latin typeface="Liberation Sans"/>
                <a:cs typeface="Liberation Sans"/>
              </a:rPr>
              <a:t> </a:t>
            </a:r>
            <a:r>
              <a:rPr sz="2450" b="1" dirty="0">
                <a:solidFill>
                  <a:srgbClr val="424242"/>
                </a:solidFill>
                <a:latin typeface="Liberation Sans"/>
                <a:cs typeface="Liberation Sans"/>
              </a:rPr>
              <a:t>Pilot</a:t>
            </a:r>
            <a:endParaRPr sz="2450">
              <a:latin typeface="Liberation Sans"/>
              <a:cs typeface="Liberation San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553450" y="4552950"/>
            <a:ext cx="590550" cy="5905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00430" y="1409700"/>
            <a:ext cx="558546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b="1" spc="-5" dirty="0">
                <a:latin typeface="Liberation Sans"/>
                <a:cs typeface="Liberation Sans"/>
              </a:rPr>
              <a:t>Q. On </a:t>
            </a:r>
            <a:r>
              <a:rPr sz="1300" b="1" dirty="0">
                <a:latin typeface="Liberation Sans"/>
                <a:cs typeface="Liberation Sans"/>
              </a:rPr>
              <a:t>a </a:t>
            </a:r>
            <a:r>
              <a:rPr sz="1300" b="1" spc="-5" dirty="0">
                <a:latin typeface="Liberation Sans"/>
                <a:cs typeface="Liberation Sans"/>
              </a:rPr>
              <a:t>scale of 1-5, please rate your experience with the tablet</a:t>
            </a:r>
            <a:r>
              <a:rPr sz="1300" b="1" spc="-30" dirty="0">
                <a:latin typeface="Liberation Sans"/>
                <a:cs typeface="Liberation Sans"/>
              </a:rPr>
              <a:t> </a:t>
            </a:r>
            <a:r>
              <a:rPr sz="1300" b="1" spc="-5" dirty="0">
                <a:latin typeface="Liberation Sans"/>
                <a:cs typeface="Liberation Sans"/>
              </a:rPr>
              <a:t>overall.</a:t>
            </a:r>
            <a:endParaRPr sz="1300">
              <a:latin typeface="Liberation Sans"/>
              <a:cs typeface="Liberation San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353282" y="1859040"/>
            <a:ext cx="2335398" cy="23922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388870" y="4441190"/>
            <a:ext cx="432308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Liberation Sans"/>
                <a:cs typeface="Liberation Sans"/>
              </a:rPr>
              <a:t>This pie chart illustrates </a:t>
            </a:r>
            <a:r>
              <a:rPr sz="1100" dirty="0">
                <a:latin typeface="Liberation Sans"/>
                <a:cs typeface="Liberation Sans"/>
              </a:rPr>
              <a:t>the </a:t>
            </a:r>
            <a:r>
              <a:rPr sz="1100" spc="-5" dirty="0">
                <a:latin typeface="Liberation Sans"/>
                <a:cs typeface="Liberation Sans"/>
              </a:rPr>
              <a:t>results from the post-pilot</a:t>
            </a:r>
            <a:r>
              <a:rPr sz="1100" spc="130" dirty="0">
                <a:latin typeface="Liberation Sans"/>
                <a:cs typeface="Liberation Sans"/>
              </a:rPr>
              <a:t> </a:t>
            </a:r>
            <a:r>
              <a:rPr sz="1100" spc="-15" dirty="0">
                <a:latin typeface="Liberation Sans"/>
                <a:cs typeface="Liberation Sans"/>
              </a:rPr>
              <a:t>survey.</a:t>
            </a:r>
            <a:endParaRPr sz="1100">
              <a:latin typeface="Liberation Sans"/>
              <a:cs typeface="Liberation Sans"/>
            </a:endParaRPr>
          </a:p>
          <a:p>
            <a:pPr algn="ctr">
              <a:lnSpc>
                <a:spcPct val="100000"/>
              </a:lnSpc>
            </a:pPr>
            <a:r>
              <a:rPr sz="1100" spc="-5" dirty="0">
                <a:latin typeface="Liberation Sans"/>
                <a:cs typeface="Liberation Sans"/>
              </a:rPr>
              <a:t>72% of respondents indicated </a:t>
            </a:r>
            <a:r>
              <a:rPr sz="1100" dirty="0">
                <a:latin typeface="Liberation Sans"/>
                <a:cs typeface="Liberation Sans"/>
              </a:rPr>
              <a:t>a customer </a:t>
            </a:r>
            <a:r>
              <a:rPr sz="1100" spc="-5" dirty="0">
                <a:latin typeface="Liberation Sans"/>
                <a:cs typeface="Liberation Sans"/>
              </a:rPr>
              <a:t>satisfaction </a:t>
            </a:r>
            <a:r>
              <a:rPr sz="1100" dirty="0">
                <a:latin typeface="Liberation Sans"/>
                <a:cs typeface="Liberation Sans"/>
              </a:rPr>
              <a:t>score of 4 or</a:t>
            </a:r>
            <a:r>
              <a:rPr sz="1100" spc="110" dirty="0">
                <a:latin typeface="Liberation Sans"/>
                <a:cs typeface="Liberation Sans"/>
              </a:rPr>
              <a:t> </a:t>
            </a:r>
            <a:r>
              <a:rPr sz="1100" spc="-5" dirty="0">
                <a:latin typeface="Liberation Sans"/>
                <a:cs typeface="Liberation Sans"/>
              </a:rPr>
              <a:t>5.</a:t>
            </a:r>
            <a:endParaRPr sz="1100">
              <a:latin typeface="Liberation Sans"/>
              <a:cs typeface="Liberatio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06450" y="634999"/>
            <a:ext cx="4322445" cy="3733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250" b="1" spc="20" dirty="0">
                <a:solidFill>
                  <a:srgbClr val="424242"/>
                </a:solidFill>
                <a:latin typeface="Liberation Sans"/>
                <a:cs typeface="Liberation Sans"/>
              </a:rPr>
              <a:t>Customer </a:t>
            </a:r>
            <a:r>
              <a:rPr sz="2250" b="1" spc="10" dirty="0">
                <a:solidFill>
                  <a:srgbClr val="424242"/>
                </a:solidFill>
                <a:latin typeface="Liberation Sans"/>
                <a:cs typeface="Liberation Sans"/>
              </a:rPr>
              <a:t>Satisfaction:</a:t>
            </a:r>
            <a:r>
              <a:rPr sz="2250" b="1" spc="-15" dirty="0">
                <a:solidFill>
                  <a:srgbClr val="424242"/>
                </a:solidFill>
                <a:latin typeface="Liberation Sans"/>
                <a:cs typeface="Liberation Sans"/>
              </a:rPr>
              <a:t> </a:t>
            </a:r>
            <a:r>
              <a:rPr sz="2250" b="1" spc="15" dirty="0">
                <a:solidFill>
                  <a:srgbClr val="424242"/>
                </a:solidFill>
                <a:latin typeface="Liberation Sans"/>
                <a:cs typeface="Liberation Sans"/>
              </a:rPr>
              <a:t>Launch</a:t>
            </a:r>
            <a:endParaRPr sz="2250">
              <a:latin typeface="Liberation Sans"/>
              <a:cs typeface="Liberation San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553450" y="4552950"/>
            <a:ext cx="590550" cy="5905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00430" y="1369059"/>
            <a:ext cx="558546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b="1" spc="-5" dirty="0">
                <a:latin typeface="Liberation Sans"/>
                <a:cs typeface="Liberation Sans"/>
              </a:rPr>
              <a:t>Q. On </a:t>
            </a:r>
            <a:r>
              <a:rPr sz="1300" b="1" dirty="0">
                <a:latin typeface="Liberation Sans"/>
                <a:cs typeface="Liberation Sans"/>
              </a:rPr>
              <a:t>a </a:t>
            </a:r>
            <a:r>
              <a:rPr sz="1300" b="1" spc="-5" dirty="0">
                <a:latin typeface="Liberation Sans"/>
                <a:cs typeface="Liberation Sans"/>
              </a:rPr>
              <a:t>scale of 1-5, please rate your experience with the tablet</a:t>
            </a:r>
            <a:r>
              <a:rPr sz="1300" b="1" spc="-30" dirty="0">
                <a:latin typeface="Liberation Sans"/>
                <a:cs typeface="Liberation Sans"/>
              </a:rPr>
              <a:t> </a:t>
            </a:r>
            <a:r>
              <a:rPr sz="1300" b="1" spc="-5" dirty="0">
                <a:latin typeface="Liberation Sans"/>
                <a:cs typeface="Liberation Sans"/>
              </a:rPr>
              <a:t>overall.</a:t>
            </a:r>
            <a:endParaRPr sz="1300">
              <a:latin typeface="Liberation Sans"/>
              <a:cs typeface="Liberation San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188263" y="1786787"/>
            <a:ext cx="2620648" cy="23033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756410" y="4424679"/>
            <a:ext cx="580834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32384" algn="ctr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Liberation Sans"/>
                <a:cs typeface="Liberation Sans"/>
              </a:rPr>
              <a:t>This pie chart illustrates </a:t>
            </a:r>
            <a:r>
              <a:rPr sz="1100" dirty="0">
                <a:latin typeface="Liberation Sans"/>
                <a:cs typeface="Liberation Sans"/>
              </a:rPr>
              <a:t>the </a:t>
            </a:r>
            <a:r>
              <a:rPr sz="1100" spc="-5" dirty="0">
                <a:latin typeface="Liberation Sans"/>
                <a:cs typeface="Liberation Sans"/>
              </a:rPr>
              <a:t>results from the post-launch</a:t>
            </a:r>
            <a:r>
              <a:rPr sz="1100" spc="120" dirty="0">
                <a:latin typeface="Liberation Sans"/>
                <a:cs typeface="Liberation Sans"/>
              </a:rPr>
              <a:t> </a:t>
            </a:r>
            <a:r>
              <a:rPr sz="1100" spc="-15" dirty="0">
                <a:latin typeface="Liberation Sans"/>
                <a:cs typeface="Liberation Sans"/>
              </a:rPr>
              <a:t>survey.</a:t>
            </a:r>
            <a:endParaRPr sz="1100">
              <a:latin typeface="Liberation Sans"/>
              <a:cs typeface="Liberation Sans"/>
            </a:endParaRPr>
          </a:p>
          <a:p>
            <a:pPr algn="ctr">
              <a:lnSpc>
                <a:spcPct val="100000"/>
              </a:lnSpc>
            </a:pPr>
            <a:r>
              <a:rPr sz="1100" spc="-5" dirty="0">
                <a:latin typeface="Liberation Sans"/>
                <a:cs typeface="Liberation Sans"/>
              </a:rPr>
              <a:t>86% of respondents indicated </a:t>
            </a:r>
            <a:r>
              <a:rPr sz="1100" dirty="0">
                <a:latin typeface="Liberation Sans"/>
                <a:cs typeface="Liberation Sans"/>
              </a:rPr>
              <a:t>a customer </a:t>
            </a:r>
            <a:r>
              <a:rPr sz="1100" spc="-5" dirty="0">
                <a:latin typeface="Liberation Sans"/>
                <a:cs typeface="Liberation Sans"/>
              </a:rPr>
              <a:t>satisfaction </a:t>
            </a:r>
            <a:r>
              <a:rPr sz="1100" dirty="0">
                <a:latin typeface="Liberation Sans"/>
                <a:cs typeface="Liberation Sans"/>
              </a:rPr>
              <a:t>score </a:t>
            </a:r>
            <a:r>
              <a:rPr sz="1100" spc="-5" dirty="0">
                <a:latin typeface="Liberation Sans"/>
                <a:cs typeface="Liberation Sans"/>
              </a:rPr>
              <a:t>of </a:t>
            </a:r>
            <a:r>
              <a:rPr sz="1100" dirty="0">
                <a:latin typeface="Liberation Sans"/>
                <a:cs typeface="Liberation Sans"/>
              </a:rPr>
              <a:t>4 </a:t>
            </a:r>
            <a:r>
              <a:rPr sz="1100" spc="-5" dirty="0">
                <a:latin typeface="Liberation Sans"/>
                <a:cs typeface="Liberation Sans"/>
              </a:rPr>
              <a:t>or 5. This is </a:t>
            </a:r>
            <a:r>
              <a:rPr sz="1100" dirty="0">
                <a:latin typeface="Liberation Sans"/>
                <a:cs typeface="Liberation Sans"/>
              </a:rPr>
              <a:t>a </a:t>
            </a:r>
            <a:r>
              <a:rPr sz="1100" spc="-5" dirty="0">
                <a:latin typeface="Liberation Sans"/>
                <a:cs typeface="Liberation Sans"/>
              </a:rPr>
              <a:t>19%</a:t>
            </a:r>
            <a:r>
              <a:rPr sz="1100" spc="220" dirty="0">
                <a:latin typeface="Liberation Sans"/>
                <a:cs typeface="Liberation Sans"/>
              </a:rPr>
              <a:t> </a:t>
            </a:r>
            <a:r>
              <a:rPr sz="1100" spc="-5" dirty="0">
                <a:latin typeface="Liberation Sans"/>
                <a:cs typeface="Liberation Sans"/>
              </a:rPr>
              <a:t>increase.</a:t>
            </a:r>
            <a:endParaRPr sz="1100">
              <a:latin typeface="Liberation Sans"/>
              <a:cs typeface="Liberatio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6450" y="634999"/>
            <a:ext cx="1236345" cy="3733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250" spc="15" dirty="0">
                <a:solidFill>
                  <a:srgbClr val="424242"/>
                </a:solidFill>
                <a:latin typeface="Liberation Sans"/>
                <a:cs typeface="Liberation Sans"/>
              </a:rPr>
              <a:t>Revenue</a:t>
            </a:r>
            <a:endParaRPr sz="2250">
              <a:latin typeface="Liberation Sans"/>
              <a:cs typeface="Liberation San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553450" y="4552950"/>
            <a:ext cx="590550" cy="5905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189979" y="895350"/>
            <a:ext cx="1772285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b="1" spc="-20" dirty="0">
                <a:latin typeface="Liberation Sans"/>
                <a:cs typeface="Liberation Sans"/>
              </a:rPr>
              <a:t>Tablet </a:t>
            </a:r>
            <a:r>
              <a:rPr sz="1300" b="1" spc="-5" dirty="0">
                <a:latin typeface="Liberation Sans"/>
                <a:cs typeface="Liberation Sans"/>
              </a:rPr>
              <a:t>Launch April</a:t>
            </a:r>
            <a:r>
              <a:rPr sz="1300" b="1" spc="-114" dirty="0">
                <a:latin typeface="Liberation Sans"/>
                <a:cs typeface="Liberation Sans"/>
              </a:rPr>
              <a:t> </a:t>
            </a:r>
            <a:r>
              <a:rPr sz="1300" b="1" spc="-5" dirty="0">
                <a:latin typeface="Liberation Sans"/>
                <a:cs typeface="Liberation Sans"/>
              </a:rPr>
              <a:t>23</a:t>
            </a:r>
            <a:endParaRPr sz="1300">
              <a:latin typeface="Liberation Sans"/>
              <a:cs typeface="Liberation Sans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947827" y="1181735"/>
            <a:ext cx="7052945" cy="3292475"/>
            <a:chOff x="947827" y="1181735"/>
            <a:chExt cx="7052945" cy="3292475"/>
          </a:xfrm>
        </p:grpSpPr>
        <p:sp>
          <p:nvSpPr>
            <p:cNvPr id="6" name="object 6"/>
            <p:cNvSpPr/>
            <p:nvPr/>
          </p:nvSpPr>
          <p:spPr>
            <a:xfrm>
              <a:off x="1104267" y="1902521"/>
              <a:ext cx="6743746" cy="241613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52500" y="1596389"/>
              <a:ext cx="7043420" cy="2872740"/>
            </a:xfrm>
            <a:custGeom>
              <a:avLst/>
              <a:gdLst/>
              <a:ahLst/>
              <a:cxnLst/>
              <a:rect l="l" t="t" r="r" b="b"/>
              <a:pathLst>
                <a:path w="7043420" h="2872740">
                  <a:moveTo>
                    <a:pt x="0" y="0"/>
                  </a:moveTo>
                  <a:lnTo>
                    <a:pt x="7043420" y="0"/>
                  </a:lnTo>
                  <a:lnTo>
                    <a:pt x="7043420" y="2872740"/>
                  </a:lnTo>
                  <a:lnTo>
                    <a:pt x="0" y="2872740"/>
                  </a:lnTo>
                  <a:lnTo>
                    <a:pt x="0" y="0"/>
                  </a:lnTo>
                  <a:close/>
                </a:path>
              </a:pathLst>
            </a:custGeom>
            <a:ln w="9344">
              <a:solidFill>
                <a:srgbClr val="B6B6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101080" y="1191259"/>
              <a:ext cx="786130" cy="1557020"/>
            </a:xfrm>
            <a:custGeom>
              <a:avLst/>
              <a:gdLst/>
              <a:ahLst/>
              <a:cxnLst/>
              <a:rect l="l" t="t" r="r" b="b"/>
              <a:pathLst>
                <a:path w="786129" h="1557020">
                  <a:moveTo>
                    <a:pt x="786129" y="0"/>
                  </a:moveTo>
                  <a:lnTo>
                    <a:pt x="0" y="1557020"/>
                  </a:lnTo>
                </a:path>
              </a:pathLst>
            </a:custGeom>
            <a:ln w="19048">
              <a:solidFill>
                <a:srgbClr val="19191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952490" y="2726689"/>
              <a:ext cx="185420" cy="18669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233169" y="4549140"/>
            <a:ext cx="643890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Liberation Sans"/>
                <a:cs typeface="Liberation Sans"/>
              </a:rPr>
              <a:t>This </a:t>
            </a:r>
            <a:r>
              <a:rPr sz="1100" dirty="0">
                <a:latin typeface="Liberation Sans"/>
                <a:cs typeface="Liberation Sans"/>
              </a:rPr>
              <a:t>is a </a:t>
            </a:r>
            <a:r>
              <a:rPr sz="1100" spc="-5" dirty="0">
                <a:latin typeface="Liberation Sans"/>
                <a:cs typeface="Liberation Sans"/>
              </a:rPr>
              <a:t>chart of Sauce </a:t>
            </a:r>
            <a:r>
              <a:rPr sz="1100" dirty="0">
                <a:latin typeface="Liberation Sans"/>
                <a:cs typeface="Liberation Sans"/>
              </a:rPr>
              <a:t>&amp; </a:t>
            </a:r>
            <a:r>
              <a:rPr sz="1100" spc="-5" dirty="0">
                <a:latin typeface="Liberation Sans"/>
                <a:cs typeface="Liberation Sans"/>
              </a:rPr>
              <a:t>Spoon revenue, showing </a:t>
            </a:r>
            <a:r>
              <a:rPr sz="1100" dirty="0">
                <a:latin typeface="Liberation Sans"/>
                <a:cs typeface="Liberation Sans"/>
              </a:rPr>
              <a:t>that after </a:t>
            </a:r>
            <a:r>
              <a:rPr sz="1100" spc="-5" dirty="0">
                <a:latin typeface="Liberation Sans"/>
                <a:cs typeface="Liberation Sans"/>
              </a:rPr>
              <a:t>tablet implementation, revenue</a:t>
            </a:r>
            <a:r>
              <a:rPr sz="1100" spc="245" dirty="0">
                <a:latin typeface="Liberation Sans"/>
                <a:cs typeface="Liberation Sans"/>
              </a:rPr>
              <a:t> </a:t>
            </a:r>
            <a:r>
              <a:rPr sz="1100" spc="-5" dirty="0">
                <a:latin typeface="Liberation Sans"/>
                <a:cs typeface="Liberation Sans"/>
              </a:rPr>
              <a:t>increased.</a:t>
            </a:r>
            <a:endParaRPr sz="1100">
              <a:latin typeface="Liberation Sans"/>
              <a:cs typeface="Liberation Sans"/>
            </a:endParaRPr>
          </a:p>
          <a:p>
            <a:pPr marL="41910" algn="ctr">
              <a:lnSpc>
                <a:spcPct val="100000"/>
              </a:lnSpc>
            </a:pPr>
            <a:r>
              <a:rPr sz="1100" spc="-5" dirty="0">
                <a:latin typeface="Liberation Sans"/>
                <a:cs typeface="Liberation Sans"/>
              </a:rPr>
              <a:t>July </a:t>
            </a:r>
            <a:r>
              <a:rPr sz="1100" dirty="0">
                <a:latin typeface="Liberation Sans"/>
                <a:cs typeface="Liberation Sans"/>
              </a:rPr>
              <a:t>revenue </a:t>
            </a:r>
            <a:r>
              <a:rPr sz="1100" spc="-5" dirty="0">
                <a:latin typeface="Liberation Sans"/>
                <a:cs typeface="Liberation Sans"/>
              </a:rPr>
              <a:t>was up </a:t>
            </a:r>
            <a:r>
              <a:rPr sz="1100" spc="5" dirty="0">
                <a:latin typeface="Liberation Sans"/>
                <a:cs typeface="Liberation Sans"/>
              </a:rPr>
              <a:t>to </a:t>
            </a:r>
            <a:r>
              <a:rPr sz="1100" spc="-5" dirty="0">
                <a:latin typeface="Liberation Sans"/>
                <a:cs typeface="Liberation Sans"/>
              </a:rPr>
              <a:t>20% over April’s monthly revenue.</a:t>
            </a:r>
            <a:endParaRPr sz="1100">
              <a:latin typeface="Liberation Sans"/>
              <a:cs typeface="Liberatio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6450" y="640080"/>
            <a:ext cx="5162550" cy="3733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250" spc="15" dirty="0">
                <a:solidFill>
                  <a:srgbClr val="424242"/>
                </a:solidFill>
                <a:latin typeface="Liberation Sans"/>
                <a:cs typeface="Liberation Sans"/>
              </a:rPr>
              <a:t>What </a:t>
            </a:r>
            <a:r>
              <a:rPr sz="2250" spc="10" dirty="0">
                <a:solidFill>
                  <a:srgbClr val="424242"/>
                </a:solidFill>
                <a:latin typeface="Liberation Sans"/>
                <a:cs typeface="Liberation Sans"/>
              </a:rPr>
              <a:t>Worked: </a:t>
            </a:r>
            <a:r>
              <a:rPr sz="2250" spc="15" dirty="0">
                <a:solidFill>
                  <a:srgbClr val="424242"/>
                </a:solidFill>
                <a:latin typeface="Liberation Sans"/>
                <a:cs typeface="Liberation Sans"/>
              </a:rPr>
              <a:t>Key</a:t>
            </a:r>
            <a:r>
              <a:rPr sz="2250" spc="-50" dirty="0">
                <a:solidFill>
                  <a:srgbClr val="424242"/>
                </a:solidFill>
                <a:latin typeface="Liberation Sans"/>
                <a:cs typeface="Liberation Sans"/>
              </a:rPr>
              <a:t> </a:t>
            </a:r>
            <a:r>
              <a:rPr sz="2250" spc="15" dirty="0">
                <a:solidFill>
                  <a:srgbClr val="424242"/>
                </a:solidFill>
                <a:latin typeface="Liberation Sans"/>
                <a:cs typeface="Liberation Sans"/>
              </a:rPr>
              <a:t>Accomplishments</a:t>
            </a:r>
            <a:endParaRPr sz="2250">
              <a:latin typeface="Liberation Sans"/>
              <a:cs typeface="Liberation San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07719" y="1548129"/>
            <a:ext cx="167449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585858"/>
                </a:solidFill>
                <a:latin typeface="Carlito"/>
                <a:cs typeface="Carlito"/>
              </a:rPr>
              <a:t>Decreased table </a:t>
            </a:r>
            <a:r>
              <a:rPr sz="1200" b="1" dirty="0">
                <a:solidFill>
                  <a:srgbClr val="585858"/>
                </a:solidFill>
                <a:latin typeface="Carlito"/>
                <a:cs typeface="Carlito"/>
              </a:rPr>
              <a:t>turn</a:t>
            </a:r>
            <a:r>
              <a:rPr sz="1200" b="1" spc="-55" dirty="0">
                <a:solidFill>
                  <a:srgbClr val="585858"/>
                </a:solidFill>
                <a:latin typeface="Carlito"/>
                <a:cs typeface="Carlito"/>
              </a:rPr>
              <a:t> </a:t>
            </a:r>
            <a:r>
              <a:rPr sz="1200" b="1" spc="-5" dirty="0">
                <a:solidFill>
                  <a:srgbClr val="585858"/>
                </a:solidFill>
                <a:latin typeface="Carlito"/>
                <a:cs typeface="Carlito"/>
              </a:rPr>
              <a:t>time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60119" y="1873250"/>
            <a:ext cx="1174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585858"/>
                </a:solidFill>
                <a:latin typeface="Liberation Sans"/>
                <a:cs typeface="Liberation Sans"/>
              </a:rPr>
              <a:t>●</a:t>
            </a:r>
            <a:endParaRPr sz="1200">
              <a:latin typeface="Liberation Sans"/>
              <a:cs typeface="Liberation San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60119" y="1882139"/>
            <a:ext cx="3060700" cy="755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0" marR="508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585858"/>
                </a:solidFill>
                <a:latin typeface="Carlito"/>
                <a:cs typeface="Carlito"/>
              </a:rPr>
              <a:t>Implementation of the </a:t>
            </a:r>
            <a:r>
              <a:rPr sz="1200" spc="-10" dirty="0">
                <a:solidFill>
                  <a:srgbClr val="585858"/>
                </a:solidFill>
                <a:latin typeface="Carlito"/>
                <a:cs typeface="Carlito"/>
              </a:rPr>
              <a:t>tablets </a:t>
            </a:r>
            <a:r>
              <a:rPr sz="1200" spc="-5" dirty="0">
                <a:solidFill>
                  <a:srgbClr val="585858"/>
                </a:solidFill>
                <a:latin typeface="Carlito"/>
                <a:cs typeface="Carlito"/>
              </a:rPr>
              <a:t>increased the  </a:t>
            </a:r>
            <a:r>
              <a:rPr sz="1200" spc="-15" dirty="0">
                <a:solidFill>
                  <a:srgbClr val="585858"/>
                </a:solidFill>
                <a:latin typeface="Carlito"/>
                <a:cs typeface="Carlito"/>
              </a:rPr>
              <a:t>average </a:t>
            </a:r>
            <a:r>
              <a:rPr sz="1200" spc="-5" dirty="0">
                <a:solidFill>
                  <a:srgbClr val="585858"/>
                </a:solidFill>
                <a:latin typeface="Carlito"/>
                <a:cs typeface="Carlito"/>
              </a:rPr>
              <a:t>daily guest count </a:t>
            </a:r>
            <a:r>
              <a:rPr sz="1200" spc="-10" dirty="0">
                <a:solidFill>
                  <a:srgbClr val="585858"/>
                </a:solidFill>
                <a:latin typeface="Carlito"/>
                <a:cs typeface="Carlito"/>
              </a:rPr>
              <a:t>by</a:t>
            </a:r>
            <a:r>
              <a:rPr sz="1200" spc="5" dirty="0">
                <a:solidFill>
                  <a:srgbClr val="58585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585858"/>
                </a:solidFill>
                <a:latin typeface="Carlito"/>
                <a:cs typeface="Carlito"/>
              </a:rPr>
              <a:t>10%.</a:t>
            </a:r>
            <a:endParaRPr sz="1200">
              <a:latin typeface="Carlito"/>
              <a:cs typeface="Carlito"/>
            </a:endParaRPr>
          </a:p>
          <a:p>
            <a:pPr marL="317500" marR="353695" indent="-304800">
              <a:lnSpc>
                <a:spcPct val="100000"/>
              </a:lnSpc>
              <a:buFont typeface="Liberation Sans"/>
              <a:buChar char="●"/>
              <a:tabLst>
                <a:tab pos="316865" algn="l"/>
                <a:tab pos="317500" algn="l"/>
              </a:tabLst>
            </a:pPr>
            <a:r>
              <a:rPr sz="1200" spc="-20" dirty="0">
                <a:solidFill>
                  <a:srgbClr val="585858"/>
                </a:solidFill>
                <a:latin typeface="Carlito"/>
                <a:cs typeface="Carlito"/>
              </a:rPr>
              <a:t>Tablets </a:t>
            </a:r>
            <a:r>
              <a:rPr sz="1200" spc="-5" dirty="0">
                <a:solidFill>
                  <a:srgbClr val="585858"/>
                </a:solidFill>
                <a:latin typeface="Carlito"/>
                <a:cs typeface="Carlito"/>
              </a:rPr>
              <a:t>also decreased </a:t>
            </a:r>
            <a:r>
              <a:rPr sz="1200" spc="-10" dirty="0">
                <a:solidFill>
                  <a:srgbClr val="585858"/>
                </a:solidFill>
                <a:latin typeface="Carlito"/>
                <a:cs typeface="Carlito"/>
              </a:rPr>
              <a:t>wait </a:t>
            </a:r>
            <a:r>
              <a:rPr sz="1200" spc="-5" dirty="0">
                <a:solidFill>
                  <a:srgbClr val="585858"/>
                </a:solidFill>
                <a:latin typeface="Carlito"/>
                <a:cs typeface="Carlito"/>
              </a:rPr>
              <a:t>time </a:t>
            </a:r>
            <a:r>
              <a:rPr sz="1200" spc="-10" dirty="0">
                <a:solidFill>
                  <a:srgbClr val="585858"/>
                </a:solidFill>
                <a:latin typeface="Carlito"/>
                <a:cs typeface="Carlito"/>
              </a:rPr>
              <a:t>by </a:t>
            </a:r>
            <a:r>
              <a:rPr sz="1200" dirty="0">
                <a:solidFill>
                  <a:srgbClr val="585858"/>
                </a:solidFill>
                <a:latin typeface="Carlito"/>
                <a:cs typeface="Carlito"/>
              </a:rPr>
              <a:t>30  </a:t>
            </a:r>
            <a:r>
              <a:rPr sz="1200" spc="-5" dirty="0">
                <a:solidFill>
                  <a:srgbClr val="585858"/>
                </a:solidFill>
                <a:latin typeface="Carlito"/>
                <a:cs typeface="Carlito"/>
              </a:rPr>
              <a:t>minutes.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07719" y="2764789"/>
            <a:ext cx="14185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585858"/>
                </a:solidFill>
                <a:latin typeface="Carlito"/>
                <a:cs typeface="Carlito"/>
              </a:rPr>
              <a:t>Decreased food</a:t>
            </a:r>
            <a:r>
              <a:rPr sz="1200" b="1" spc="-65" dirty="0">
                <a:solidFill>
                  <a:srgbClr val="585858"/>
                </a:solidFill>
                <a:latin typeface="Carlito"/>
                <a:cs typeface="Carlito"/>
              </a:rPr>
              <a:t> </a:t>
            </a:r>
            <a:r>
              <a:rPr sz="1200" b="1" spc="-15" dirty="0">
                <a:solidFill>
                  <a:srgbClr val="585858"/>
                </a:solidFill>
                <a:latin typeface="Carlito"/>
                <a:cs typeface="Carlito"/>
              </a:rPr>
              <a:t>waste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60119" y="3091179"/>
            <a:ext cx="1174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585858"/>
                </a:solidFill>
                <a:latin typeface="Liberation Sans"/>
                <a:cs typeface="Liberation Sans"/>
              </a:rPr>
              <a:t>●</a:t>
            </a:r>
            <a:endParaRPr sz="1200">
              <a:latin typeface="Liberation Sans"/>
              <a:cs typeface="Liberation San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60119" y="3100070"/>
            <a:ext cx="2962910" cy="938530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317500" marR="213360">
              <a:lnSpc>
                <a:spcPts val="1430"/>
              </a:lnSpc>
              <a:spcBef>
                <a:spcPts val="155"/>
              </a:spcBef>
            </a:pPr>
            <a:r>
              <a:rPr sz="1200" spc="-20" dirty="0">
                <a:solidFill>
                  <a:srgbClr val="585858"/>
                </a:solidFill>
                <a:latin typeface="Carlito"/>
                <a:cs typeface="Carlito"/>
              </a:rPr>
              <a:t>Tablets </a:t>
            </a:r>
            <a:r>
              <a:rPr sz="1200" spc="-5" dirty="0">
                <a:solidFill>
                  <a:srgbClr val="585858"/>
                </a:solidFill>
                <a:latin typeface="Carlito"/>
                <a:cs typeface="Carlito"/>
              </a:rPr>
              <a:t>identified who </a:t>
            </a:r>
            <a:r>
              <a:rPr sz="1200" spc="-10" dirty="0">
                <a:solidFill>
                  <a:srgbClr val="585858"/>
                </a:solidFill>
                <a:latin typeface="Carlito"/>
                <a:cs typeface="Carlito"/>
              </a:rPr>
              <a:t>was </a:t>
            </a:r>
            <a:r>
              <a:rPr sz="1200" spc="-5" dirty="0">
                <a:solidFill>
                  <a:srgbClr val="585858"/>
                </a:solidFill>
                <a:latin typeface="Carlito"/>
                <a:cs typeface="Carlito"/>
              </a:rPr>
              <a:t>receiving an  incorrect </a:t>
            </a:r>
            <a:r>
              <a:rPr sz="1200" spc="-25" dirty="0">
                <a:solidFill>
                  <a:srgbClr val="585858"/>
                </a:solidFill>
                <a:latin typeface="Carlito"/>
                <a:cs typeface="Carlito"/>
              </a:rPr>
              <a:t>order.</a:t>
            </a:r>
            <a:endParaRPr sz="1200">
              <a:latin typeface="Carlito"/>
              <a:cs typeface="Carlito"/>
            </a:endParaRPr>
          </a:p>
          <a:p>
            <a:pPr marL="317500" marR="5080" indent="-304800">
              <a:lnSpc>
                <a:spcPts val="1440"/>
              </a:lnSpc>
              <a:buFont typeface="Liberation Sans"/>
              <a:buChar char="●"/>
              <a:tabLst>
                <a:tab pos="316865" algn="l"/>
                <a:tab pos="317500" algn="l"/>
              </a:tabLst>
            </a:pPr>
            <a:r>
              <a:rPr sz="1200" spc="-5" dirty="0">
                <a:solidFill>
                  <a:srgbClr val="585858"/>
                </a:solidFill>
                <a:latin typeface="Carlito"/>
                <a:cs typeface="Carlito"/>
              </a:rPr>
              <a:t>Kitchen </a:t>
            </a:r>
            <a:r>
              <a:rPr sz="1200" spc="-20" dirty="0">
                <a:solidFill>
                  <a:srgbClr val="585858"/>
                </a:solidFill>
                <a:latin typeface="Carlito"/>
                <a:cs typeface="Carlito"/>
              </a:rPr>
              <a:t>staff </a:t>
            </a:r>
            <a:r>
              <a:rPr sz="1200" spc="-5" dirty="0">
                <a:solidFill>
                  <a:srgbClr val="585858"/>
                </a:solidFill>
                <a:latin typeface="Carlito"/>
                <a:cs typeface="Carlito"/>
              </a:rPr>
              <a:t>has </a:t>
            </a:r>
            <a:r>
              <a:rPr sz="1200" spc="-15" dirty="0">
                <a:solidFill>
                  <a:srgbClr val="585858"/>
                </a:solidFill>
                <a:latin typeface="Carlito"/>
                <a:cs typeface="Carlito"/>
              </a:rPr>
              <a:t>taken </a:t>
            </a:r>
            <a:r>
              <a:rPr sz="1200" spc="-5" dirty="0">
                <a:solidFill>
                  <a:srgbClr val="585858"/>
                </a:solidFill>
                <a:latin typeface="Carlito"/>
                <a:cs typeface="Carlito"/>
              </a:rPr>
              <a:t>the </a:t>
            </a:r>
            <a:r>
              <a:rPr sz="1200" spc="-10" dirty="0">
                <a:solidFill>
                  <a:srgbClr val="585858"/>
                </a:solidFill>
                <a:latin typeface="Carlito"/>
                <a:cs typeface="Carlito"/>
              </a:rPr>
              <a:t>initiative </a:t>
            </a:r>
            <a:r>
              <a:rPr sz="1200" spc="-5" dirty="0">
                <a:solidFill>
                  <a:srgbClr val="585858"/>
                </a:solidFill>
                <a:latin typeface="Carlito"/>
                <a:cs typeface="Carlito"/>
              </a:rPr>
              <a:t>to  correct </a:t>
            </a:r>
            <a:r>
              <a:rPr sz="1200" spc="-10" dirty="0">
                <a:solidFill>
                  <a:srgbClr val="585858"/>
                </a:solidFill>
                <a:latin typeface="Carlito"/>
                <a:cs typeface="Carlito"/>
              </a:rPr>
              <a:t>orders </a:t>
            </a:r>
            <a:r>
              <a:rPr sz="1200" spc="-5" dirty="0">
                <a:solidFill>
                  <a:srgbClr val="585858"/>
                </a:solidFill>
                <a:latin typeface="Carlito"/>
                <a:cs typeface="Carlito"/>
              </a:rPr>
              <a:t>and decrease </a:t>
            </a:r>
            <a:r>
              <a:rPr sz="1200" spc="-10" dirty="0">
                <a:solidFill>
                  <a:srgbClr val="585858"/>
                </a:solidFill>
                <a:latin typeface="Carlito"/>
                <a:cs typeface="Carlito"/>
              </a:rPr>
              <a:t>food </a:t>
            </a:r>
            <a:r>
              <a:rPr sz="1200" spc="-15" dirty="0">
                <a:solidFill>
                  <a:srgbClr val="585858"/>
                </a:solidFill>
                <a:latin typeface="Carlito"/>
                <a:cs typeface="Carlito"/>
              </a:rPr>
              <a:t>waste </a:t>
            </a:r>
            <a:r>
              <a:rPr sz="1200" spc="-10" dirty="0">
                <a:solidFill>
                  <a:srgbClr val="585858"/>
                </a:solidFill>
                <a:latin typeface="Carlito"/>
                <a:cs typeface="Carlito"/>
              </a:rPr>
              <a:t>by  </a:t>
            </a:r>
            <a:r>
              <a:rPr sz="1200" dirty="0">
                <a:solidFill>
                  <a:srgbClr val="585858"/>
                </a:solidFill>
                <a:latin typeface="Carlito"/>
                <a:cs typeface="Carlito"/>
              </a:rPr>
              <a:t>50%.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553450" y="4552950"/>
            <a:ext cx="590550" cy="5905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994909" y="1548129"/>
            <a:ext cx="20199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585858"/>
                </a:solidFill>
                <a:latin typeface="Carlito"/>
                <a:cs typeface="Carlito"/>
              </a:rPr>
              <a:t>Increased customer</a:t>
            </a:r>
            <a:r>
              <a:rPr sz="1200" b="1" spc="-25" dirty="0">
                <a:solidFill>
                  <a:srgbClr val="585858"/>
                </a:solidFill>
                <a:latin typeface="Carlito"/>
                <a:cs typeface="Carlito"/>
              </a:rPr>
              <a:t> </a:t>
            </a:r>
            <a:r>
              <a:rPr sz="1200" b="1" spc="-10" dirty="0">
                <a:solidFill>
                  <a:srgbClr val="585858"/>
                </a:solidFill>
                <a:latin typeface="Carlito"/>
                <a:cs typeface="Carlito"/>
              </a:rPr>
              <a:t>satisfaction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147309" y="1901189"/>
            <a:ext cx="1174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585858"/>
                </a:solidFill>
                <a:latin typeface="Liberation Sans"/>
                <a:cs typeface="Liberation Sans"/>
              </a:rPr>
              <a:t>●</a:t>
            </a:r>
            <a:endParaRPr sz="1200">
              <a:latin typeface="Liberation Sans"/>
              <a:cs typeface="Liberation San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147309" y="2320289"/>
            <a:ext cx="1174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585858"/>
                </a:solidFill>
                <a:latin typeface="Liberation Sans"/>
                <a:cs typeface="Liberation Sans"/>
              </a:rPr>
              <a:t>●</a:t>
            </a:r>
            <a:endParaRPr sz="1200">
              <a:latin typeface="Liberation Sans"/>
              <a:cs typeface="Liberation San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452109" y="1883409"/>
            <a:ext cx="2962910" cy="1074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49554">
              <a:lnSpc>
                <a:spcPct val="114599"/>
              </a:lnSpc>
              <a:spcBef>
                <a:spcPts val="100"/>
              </a:spcBef>
            </a:pPr>
            <a:r>
              <a:rPr sz="1200" spc="-15" dirty="0">
                <a:solidFill>
                  <a:srgbClr val="585858"/>
                </a:solidFill>
                <a:latin typeface="Carlito"/>
                <a:cs typeface="Carlito"/>
              </a:rPr>
              <a:t>After </a:t>
            </a:r>
            <a:r>
              <a:rPr sz="1200" spc="-5" dirty="0">
                <a:solidFill>
                  <a:srgbClr val="585858"/>
                </a:solidFill>
                <a:latin typeface="Carlito"/>
                <a:cs typeface="Carlito"/>
              </a:rPr>
              <a:t>the pilot, customer </a:t>
            </a:r>
            <a:r>
              <a:rPr sz="1200" spc="-10" dirty="0">
                <a:solidFill>
                  <a:srgbClr val="585858"/>
                </a:solidFill>
                <a:latin typeface="Carlito"/>
                <a:cs typeface="Carlito"/>
              </a:rPr>
              <a:t>satisfaction was </a:t>
            </a:r>
            <a:r>
              <a:rPr sz="1200" spc="-5" dirty="0">
                <a:solidFill>
                  <a:srgbClr val="585858"/>
                </a:solidFill>
                <a:latin typeface="Carlito"/>
                <a:cs typeface="Carlito"/>
              </a:rPr>
              <a:t>at  72%.</a:t>
            </a:r>
            <a:endParaRPr sz="12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09"/>
              </a:spcBef>
            </a:pPr>
            <a:r>
              <a:rPr sz="1200" spc="-5" dirty="0">
                <a:solidFill>
                  <a:srgbClr val="585858"/>
                </a:solidFill>
                <a:latin typeface="Carlito"/>
                <a:cs typeface="Carlito"/>
              </a:rPr>
              <a:t>Once we implemented </a:t>
            </a:r>
            <a:r>
              <a:rPr sz="1200" spc="-10" dirty="0">
                <a:solidFill>
                  <a:srgbClr val="585858"/>
                </a:solidFill>
                <a:latin typeface="Carlito"/>
                <a:cs typeface="Carlito"/>
              </a:rPr>
              <a:t>improvements </a:t>
            </a:r>
            <a:r>
              <a:rPr sz="1200" spc="-5" dirty="0">
                <a:solidFill>
                  <a:srgbClr val="585858"/>
                </a:solidFill>
                <a:latin typeface="Carlito"/>
                <a:cs typeface="Carlito"/>
              </a:rPr>
              <a:t>based</a:t>
            </a:r>
            <a:r>
              <a:rPr sz="1200" spc="45" dirty="0">
                <a:solidFill>
                  <a:srgbClr val="585858"/>
                </a:solidFill>
                <a:latin typeface="Carlito"/>
                <a:cs typeface="Carlito"/>
              </a:rPr>
              <a:t> </a:t>
            </a:r>
            <a:r>
              <a:rPr sz="1200" spc="-5" dirty="0">
                <a:solidFill>
                  <a:srgbClr val="585858"/>
                </a:solidFill>
                <a:latin typeface="Carlito"/>
                <a:cs typeface="Carlito"/>
              </a:rPr>
              <a:t>on</a:t>
            </a:r>
            <a:endParaRPr sz="1200">
              <a:latin typeface="Carlito"/>
              <a:cs typeface="Carlito"/>
            </a:endParaRPr>
          </a:p>
          <a:p>
            <a:pPr marL="12700" marR="189865">
              <a:lnSpc>
                <a:spcPct val="114599"/>
              </a:lnSpc>
              <a:spcBef>
                <a:spcPts val="10"/>
              </a:spcBef>
            </a:pPr>
            <a:r>
              <a:rPr sz="1200" spc="-10" dirty="0">
                <a:solidFill>
                  <a:srgbClr val="585858"/>
                </a:solidFill>
                <a:latin typeface="Carlito"/>
                <a:cs typeface="Carlito"/>
              </a:rPr>
              <a:t>feedback, </a:t>
            </a:r>
            <a:r>
              <a:rPr sz="1200" spc="-5" dirty="0">
                <a:solidFill>
                  <a:srgbClr val="585858"/>
                </a:solidFill>
                <a:latin typeface="Carlito"/>
                <a:cs typeface="Carlito"/>
              </a:rPr>
              <a:t>customer </a:t>
            </a:r>
            <a:r>
              <a:rPr sz="1200" spc="-10" dirty="0">
                <a:solidFill>
                  <a:srgbClr val="585858"/>
                </a:solidFill>
                <a:latin typeface="Carlito"/>
                <a:cs typeface="Carlito"/>
              </a:rPr>
              <a:t>satisfaction </a:t>
            </a:r>
            <a:r>
              <a:rPr sz="1200" spc="-5" dirty="0">
                <a:solidFill>
                  <a:srgbClr val="585858"/>
                </a:solidFill>
                <a:latin typeface="Carlito"/>
                <a:cs typeface="Carlito"/>
              </a:rPr>
              <a:t>increased to  86%.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994909" y="3111500"/>
            <a:ext cx="9798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585858"/>
                </a:solidFill>
                <a:latin typeface="Carlito"/>
                <a:cs typeface="Carlito"/>
              </a:rPr>
              <a:t>Increased</a:t>
            </a:r>
            <a:r>
              <a:rPr sz="1200" b="1" spc="-55" dirty="0">
                <a:solidFill>
                  <a:srgbClr val="585858"/>
                </a:solidFill>
                <a:latin typeface="Carlito"/>
                <a:cs typeface="Carlito"/>
              </a:rPr>
              <a:t> </a:t>
            </a:r>
            <a:r>
              <a:rPr sz="1200" b="1" spc="-5" dirty="0">
                <a:solidFill>
                  <a:srgbClr val="585858"/>
                </a:solidFill>
                <a:latin typeface="Carlito"/>
                <a:cs typeface="Carlito"/>
              </a:rPr>
              <a:t>sales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147309" y="3464559"/>
            <a:ext cx="1174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585858"/>
                </a:solidFill>
                <a:latin typeface="Liberation Sans"/>
                <a:cs typeface="Liberation Sans"/>
              </a:rPr>
              <a:t>●</a:t>
            </a:r>
            <a:endParaRPr sz="1200">
              <a:latin typeface="Liberation Sans"/>
              <a:cs typeface="Liberation San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147309" y="4094479"/>
            <a:ext cx="1174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585858"/>
                </a:solidFill>
                <a:latin typeface="Liberation Sans"/>
                <a:cs typeface="Liberation Sans"/>
              </a:rPr>
              <a:t>●</a:t>
            </a:r>
            <a:endParaRPr sz="1200">
              <a:latin typeface="Liberation Sans"/>
              <a:cs typeface="Liberation San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452109" y="3445509"/>
            <a:ext cx="2840355" cy="1075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14900"/>
              </a:lnSpc>
              <a:spcBef>
                <a:spcPts val="105"/>
              </a:spcBef>
            </a:pPr>
            <a:r>
              <a:rPr sz="1200" dirty="0">
                <a:solidFill>
                  <a:srgbClr val="585858"/>
                </a:solidFill>
                <a:latin typeface="Carlito"/>
                <a:cs typeface="Carlito"/>
              </a:rPr>
              <a:t>Our </a:t>
            </a:r>
            <a:r>
              <a:rPr sz="1200" spc="-5" dirty="0">
                <a:solidFill>
                  <a:srgbClr val="585858"/>
                </a:solidFill>
                <a:latin typeface="Carlito"/>
                <a:cs typeface="Carlito"/>
              </a:rPr>
              <a:t>monthly </a:t>
            </a:r>
            <a:r>
              <a:rPr sz="1200" spc="-10" dirty="0">
                <a:solidFill>
                  <a:srgbClr val="585858"/>
                </a:solidFill>
                <a:latin typeface="Carlito"/>
                <a:cs typeface="Carlito"/>
              </a:rPr>
              <a:t>revenue </a:t>
            </a:r>
            <a:r>
              <a:rPr sz="1200" spc="-5" dirty="0">
                <a:solidFill>
                  <a:srgbClr val="585858"/>
                </a:solidFill>
                <a:latin typeface="Carlito"/>
                <a:cs typeface="Carlito"/>
              </a:rPr>
              <a:t>has increased steadily  since the </a:t>
            </a:r>
            <a:r>
              <a:rPr sz="1200" spc="-10" dirty="0">
                <a:solidFill>
                  <a:srgbClr val="585858"/>
                </a:solidFill>
                <a:latin typeface="Carlito"/>
                <a:cs typeface="Carlito"/>
              </a:rPr>
              <a:t>tablet </a:t>
            </a:r>
            <a:r>
              <a:rPr sz="1200" spc="-5" dirty="0">
                <a:solidFill>
                  <a:srgbClr val="585858"/>
                </a:solidFill>
                <a:latin typeface="Carlito"/>
                <a:cs typeface="Carlito"/>
              </a:rPr>
              <a:t>rollout, </a:t>
            </a:r>
            <a:r>
              <a:rPr sz="1200" spc="-10" dirty="0">
                <a:solidFill>
                  <a:srgbClr val="585858"/>
                </a:solidFill>
                <a:latin typeface="Carlito"/>
                <a:cs typeface="Carlito"/>
              </a:rPr>
              <a:t>upwards </a:t>
            </a:r>
            <a:r>
              <a:rPr sz="1200" spc="-5" dirty="0">
                <a:solidFill>
                  <a:srgbClr val="585858"/>
                </a:solidFill>
                <a:latin typeface="Carlito"/>
                <a:cs typeface="Carlito"/>
              </a:rPr>
              <a:t>of </a:t>
            </a:r>
            <a:r>
              <a:rPr sz="1200" dirty="0">
                <a:solidFill>
                  <a:srgbClr val="585858"/>
                </a:solidFill>
                <a:latin typeface="Carlito"/>
                <a:cs typeface="Carlito"/>
              </a:rPr>
              <a:t>20% </a:t>
            </a:r>
            <a:r>
              <a:rPr sz="1200" spc="-5" dirty="0">
                <a:solidFill>
                  <a:srgbClr val="585858"/>
                </a:solidFill>
                <a:latin typeface="Carlito"/>
                <a:cs typeface="Carlito"/>
              </a:rPr>
              <a:t>since  September/pre-rollout.</a:t>
            </a:r>
            <a:endParaRPr sz="1200">
              <a:latin typeface="Carlito"/>
              <a:cs typeface="Carlito"/>
            </a:endParaRPr>
          </a:p>
          <a:p>
            <a:pPr marL="12700" marR="32384">
              <a:lnSpc>
                <a:spcPct val="114599"/>
              </a:lnSpc>
            </a:pPr>
            <a:r>
              <a:rPr sz="1200" spc="-20" dirty="0">
                <a:solidFill>
                  <a:srgbClr val="585858"/>
                </a:solidFill>
                <a:latin typeface="Carlito"/>
                <a:cs typeface="Carlito"/>
              </a:rPr>
              <a:t>Tablets </a:t>
            </a:r>
            <a:r>
              <a:rPr sz="1200" spc="-5" dirty="0">
                <a:solidFill>
                  <a:srgbClr val="585858"/>
                </a:solidFill>
                <a:latin typeface="Carlito"/>
                <a:cs typeface="Carlito"/>
              </a:rPr>
              <a:t>also </a:t>
            </a:r>
            <a:r>
              <a:rPr sz="1200" dirty="0">
                <a:solidFill>
                  <a:srgbClr val="585858"/>
                </a:solidFill>
                <a:latin typeface="Carlito"/>
                <a:cs typeface="Carlito"/>
              </a:rPr>
              <a:t>helped </a:t>
            </a:r>
            <a:r>
              <a:rPr sz="1200" spc="-5" dirty="0">
                <a:solidFill>
                  <a:srgbClr val="585858"/>
                </a:solidFill>
                <a:latin typeface="Carlito"/>
                <a:cs typeface="Carlito"/>
              </a:rPr>
              <a:t>boost revenue during the  holiday</a:t>
            </a:r>
            <a:r>
              <a:rPr sz="1200" spc="-10" dirty="0">
                <a:solidFill>
                  <a:srgbClr val="585858"/>
                </a:solidFill>
                <a:latin typeface="Carlito"/>
                <a:cs typeface="Carlito"/>
              </a:rPr>
              <a:t> </a:t>
            </a:r>
            <a:r>
              <a:rPr sz="1200" spc="-5" dirty="0">
                <a:solidFill>
                  <a:srgbClr val="585858"/>
                </a:solidFill>
                <a:latin typeface="Carlito"/>
                <a:cs typeface="Carlito"/>
              </a:rPr>
              <a:t>season.</a:t>
            </a:r>
            <a:endParaRPr sz="1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6450" y="640080"/>
            <a:ext cx="2253615" cy="3733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250" spc="15" dirty="0">
                <a:solidFill>
                  <a:srgbClr val="424242"/>
                </a:solidFill>
                <a:latin typeface="Liberation Sans"/>
                <a:cs typeface="Liberation Sans"/>
              </a:rPr>
              <a:t>Lesson</a:t>
            </a:r>
            <a:r>
              <a:rPr sz="2250" spc="-45" dirty="0">
                <a:solidFill>
                  <a:srgbClr val="424242"/>
                </a:solidFill>
                <a:latin typeface="Liberation Sans"/>
                <a:cs typeface="Liberation Sans"/>
              </a:rPr>
              <a:t> </a:t>
            </a:r>
            <a:r>
              <a:rPr sz="2250" spc="15" dirty="0">
                <a:solidFill>
                  <a:srgbClr val="424242"/>
                </a:solidFill>
                <a:latin typeface="Liberation Sans"/>
                <a:cs typeface="Liberation Sans"/>
              </a:rPr>
              <a:t>Learned</a:t>
            </a:r>
            <a:endParaRPr sz="2250">
              <a:latin typeface="Liberation Sans"/>
              <a:cs typeface="Liberation San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55039" y="1548129"/>
            <a:ext cx="7334250" cy="9385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1945" marR="103505" indent="-309880">
              <a:lnSpc>
                <a:spcPct val="100000"/>
              </a:lnSpc>
              <a:spcBef>
                <a:spcPts val="100"/>
              </a:spcBef>
              <a:buFont typeface="DejaVu Sans"/>
              <a:buChar char="●"/>
              <a:tabLst>
                <a:tab pos="321945" algn="l"/>
                <a:tab pos="322580" algn="l"/>
              </a:tabLst>
            </a:pPr>
            <a:r>
              <a:rPr sz="1200" spc="-20" dirty="0">
                <a:solidFill>
                  <a:srgbClr val="585858"/>
                </a:solidFill>
                <a:latin typeface="Carlito"/>
                <a:cs typeface="Carlito"/>
              </a:rPr>
              <a:t>At </a:t>
            </a:r>
            <a:r>
              <a:rPr sz="1200" spc="-5" dirty="0">
                <a:solidFill>
                  <a:srgbClr val="585858"/>
                </a:solidFill>
                <a:latin typeface="Carlito"/>
                <a:cs typeface="Carlito"/>
              </a:rPr>
              <a:t>the </a:t>
            </a:r>
            <a:r>
              <a:rPr sz="1200" spc="-10" dirty="0">
                <a:solidFill>
                  <a:srgbClr val="585858"/>
                </a:solidFill>
                <a:latin typeface="Carlito"/>
                <a:cs typeface="Carlito"/>
              </a:rPr>
              <a:t>test, </a:t>
            </a:r>
            <a:r>
              <a:rPr sz="1200" dirty="0">
                <a:solidFill>
                  <a:srgbClr val="585858"/>
                </a:solidFill>
                <a:latin typeface="Carlito"/>
                <a:cs typeface="Carlito"/>
              </a:rPr>
              <a:t>our </a:t>
            </a:r>
            <a:r>
              <a:rPr sz="1200" spc="-5" dirty="0">
                <a:solidFill>
                  <a:srgbClr val="585858"/>
                </a:solidFill>
                <a:latin typeface="Carlito"/>
                <a:cs typeface="Carlito"/>
              </a:rPr>
              <a:t>guests seemed </a:t>
            </a:r>
            <a:r>
              <a:rPr sz="1200" spc="-10" dirty="0">
                <a:solidFill>
                  <a:srgbClr val="585858"/>
                </a:solidFill>
                <a:latin typeface="Carlito"/>
                <a:cs typeface="Carlito"/>
              </a:rPr>
              <a:t>to </a:t>
            </a:r>
            <a:r>
              <a:rPr sz="1200" spc="-15" dirty="0">
                <a:solidFill>
                  <a:srgbClr val="585858"/>
                </a:solidFill>
                <a:latin typeface="Carlito"/>
                <a:cs typeface="Carlito"/>
              </a:rPr>
              <a:t>have </a:t>
            </a:r>
            <a:r>
              <a:rPr sz="1200" spc="-5" dirty="0">
                <a:solidFill>
                  <a:srgbClr val="585858"/>
                </a:solidFill>
                <a:latin typeface="Carlito"/>
                <a:cs typeface="Carlito"/>
              </a:rPr>
              <a:t>some trouble </a:t>
            </a:r>
            <a:r>
              <a:rPr sz="1200" spc="-10" dirty="0">
                <a:solidFill>
                  <a:srgbClr val="585858"/>
                </a:solidFill>
                <a:latin typeface="Carlito"/>
                <a:cs typeface="Carlito"/>
              </a:rPr>
              <a:t>with </a:t>
            </a:r>
            <a:r>
              <a:rPr sz="1200" spc="-5" dirty="0">
                <a:solidFill>
                  <a:srgbClr val="585858"/>
                </a:solidFill>
                <a:latin typeface="Carlito"/>
                <a:cs typeface="Carlito"/>
              </a:rPr>
              <a:t>the </a:t>
            </a:r>
            <a:r>
              <a:rPr sz="1200" spc="-10" dirty="0">
                <a:solidFill>
                  <a:srgbClr val="585858"/>
                </a:solidFill>
                <a:latin typeface="Carlito"/>
                <a:cs typeface="Carlito"/>
              </a:rPr>
              <a:t>navigation, </a:t>
            </a:r>
            <a:r>
              <a:rPr sz="1200" spc="-5" dirty="0">
                <a:solidFill>
                  <a:srgbClr val="585858"/>
                </a:solidFill>
                <a:latin typeface="Carlito"/>
                <a:cs typeface="Carlito"/>
              </a:rPr>
              <a:t>so </a:t>
            </a:r>
            <a:r>
              <a:rPr sz="1200" dirty="0">
                <a:solidFill>
                  <a:srgbClr val="585858"/>
                </a:solidFill>
                <a:latin typeface="Carlito"/>
                <a:cs typeface="Carlito"/>
              </a:rPr>
              <a:t>we </a:t>
            </a:r>
            <a:r>
              <a:rPr sz="1200" spc="-10" dirty="0">
                <a:solidFill>
                  <a:srgbClr val="585858"/>
                </a:solidFill>
                <a:latin typeface="Carlito"/>
                <a:cs typeface="Carlito"/>
              </a:rPr>
              <a:t>switched </a:t>
            </a:r>
            <a:r>
              <a:rPr sz="1200" spc="-5" dirty="0">
                <a:solidFill>
                  <a:srgbClr val="585858"/>
                </a:solidFill>
                <a:latin typeface="Carlito"/>
                <a:cs typeface="Carlito"/>
              </a:rPr>
              <a:t>to </a:t>
            </a:r>
            <a:r>
              <a:rPr sz="1200" dirty="0">
                <a:solidFill>
                  <a:srgbClr val="585858"/>
                </a:solidFill>
                <a:latin typeface="Carlito"/>
                <a:cs typeface="Carlito"/>
              </a:rPr>
              <a:t>a </a:t>
            </a:r>
            <a:r>
              <a:rPr sz="1200" spc="-10" dirty="0">
                <a:solidFill>
                  <a:srgbClr val="585858"/>
                </a:solidFill>
                <a:latin typeface="Carlito"/>
                <a:cs typeface="Carlito"/>
              </a:rPr>
              <a:t>layout </a:t>
            </a:r>
            <a:r>
              <a:rPr sz="1200" spc="-5" dirty="0">
                <a:solidFill>
                  <a:srgbClr val="585858"/>
                </a:solidFill>
                <a:latin typeface="Carlito"/>
                <a:cs typeface="Carlito"/>
              </a:rPr>
              <a:t>that guests  </a:t>
            </a:r>
            <a:r>
              <a:rPr sz="1200" spc="-10" dirty="0">
                <a:solidFill>
                  <a:srgbClr val="585858"/>
                </a:solidFill>
                <a:latin typeface="Carlito"/>
                <a:cs typeface="Carlito"/>
              </a:rPr>
              <a:t>have </a:t>
            </a:r>
            <a:r>
              <a:rPr sz="1200" spc="-5" dirty="0">
                <a:solidFill>
                  <a:srgbClr val="585858"/>
                </a:solidFill>
                <a:latin typeface="Carlito"/>
                <a:cs typeface="Carlito"/>
              </a:rPr>
              <a:t>found much</a:t>
            </a:r>
            <a:r>
              <a:rPr sz="1200" spc="20" dirty="0">
                <a:solidFill>
                  <a:srgbClr val="585858"/>
                </a:solidFill>
                <a:latin typeface="Carlito"/>
                <a:cs typeface="Carlito"/>
              </a:rPr>
              <a:t> </a:t>
            </a:r>
            <a:r>
              <a:rPr sz="1200" spc="-20" dirty="0">
                <a:solidFill>
                  <a:srgbClr val="585858"/>
                </a:solidFill>
                <a:latin typeface="Carlito"/>
                <a:cs typeface="Carlito"/>
              </a:rPr>
              <a:t>simpler.</a:t>
            </a:r>
            <a:endParaRPr sz="1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585858"/>
              </a:buClr>
              <a:buFont typeface="DejaVu Sans"/>
              <a:buChar char="●"/>
            </a:pPr>
            <a:endParaRPr sz="1150">
              <a:latin typeface="Carlito"/>
              <a:cs typeface="Carlito"/>
            </a:endParaRPr>
          </a:p>
          <a:p>
            <a:pPr marL="321945" marR="5080" indent="-309880">
              <a:lnSpc>
                <a:spcPct val="100000"/>
              </a:lnSpc>
              <a:buFont typeface="DejaVu Sans"/>
              <a:buChar char="●"/>
              <a:tabLst>
                <a:tab pos="321945" algn="l"/>
                <a:tab pos="322580" algn="l"/>
              </a:tabLst>
            </a:pPr>
            <a:r>
              <a:rPr sz="1200" spc="-20" dirty="0">
                <a:solidFill>
                  <a:srgbClr val="585858"/>
                </a:solidFill>
                <a:latin typeface="Carlito"/>
                <a:cs typeface="Carlito"/>
              </a:rPr>
              <a:t>At </a:t>
            </a:r>
            <a:r>
              <a:rPr sz="1200" spc="-10" dirty="0">
                <a:solidFill>
                  <a:srgbClr val="585858"/>
                </a:solidFill>
                <a:latin typeface="Carlito"/>
                <a:cs typeface="Carlito"/>
              </a:rPr>
              <a:t>test </a:t>
            </a:r>
            <a:r>
              <a:rPr sz="1200" spc="-5" dirty="0">
                <a:solidFill>
                  <a:srgbClr val="585858"/>
                </a:solidFill>
                <a:latin typeface="Carlito"/>
                <a:cs typeface="Carlito"/>
              </a:rPr>
              <a:t>we were </a:t>
            </a:r>
            <a:r>
              <a:rPr sz="1200" dirty="0">
                <a:solidFill>
                  <a:srgbClr val="585858"/>
                </a:solidFill>
                <a:latin typeface="Carlito"/>
                <a:cs typeface="Carlito"/>
              </a:rPr>
              <a:t>behind </a:t>
            </a:r>
            <a:r>
              <a:rPr sz="1200" spc="-5" dirty="0">
                <a:solidFill>
                  <a:srgbClr val="585858"/>
                </a:solidFill>
                <a:latin typeface="Carlito"/>
                <a:cs typeface="Carlito"/>
              </a:rPr>
              <a:t>on </a:t>
            </a:r>
            <a:r>
              <a:rPr sz="1200" dirty="0">
                <a:solidFill>
                  <a:srgbClr val="585858"/>
                </a:solidFill>
                <a:latin typeface="Carlito"/>
                <a:cs typeface="Carlito"/>
              </a:rPr>
              <a:t>our </a:t>
            </a:r>
            <a:r>
              <a:rPr sz="1200" spc="-5" dirty="0">
                <a:solidFill>
                  <a:srgbClr val="585858"/>
                </a:solidFill>
                <a:latin typeface="Carlito"/>
                <a:cs typeface="Carlito"/>
              </a:rPr>
              <a:t>objective </a:t>
            </a:r>
            <a:r>
              <a:rPr sz="1200" dirty="0">
                <a:solidFill>
                  <a:srgbClr val="585858"/>
                </a:solidFill>
                <a:latin typeface="Carlito"/>
                <a:cs typeface="Carlito"/>
              </a:rPr>
              <a:t>of </a:t>
            </a:r>
            <a:r>
              <a:rPr sz="1200" spc="-5" dirty="0">
                <a:solidFill>
                  <a:srgbClr val="585858"/>
                </a:solidFill>
                <a:latin typeface="Carlito"/>
                <a:cs typeface="Carlito"/>
              </a:rPr>
              <a:t>reducing table turn time, so </a:t>
            </a:r>
            <a:r>
              <a:rPr sz="1200" dirty="0">
                <a:solidFill>
                  <a:srgbClr val="585858"/>
                </a:solidFill>
                <a:latin typeface="Carlito"/>
                <a:cs typeface="Carlito"/>
              </a:rPr>
              <a:t>we </a:t>
            </a:r>
            <a:r>
              <a:rPr sz="1200" spc="-10" dirty="0">
                <a:solidFill>
                  <a:srgbClr val="585858"/>
                </a:solidFill>
                <a:latin typeface="Carlito"/>
                <a:cs typeface="Carlito"/>
              </a:rPr>
              <a:t>worked </a:t>
            </a:r>
            <a:r>
              <a:rPr sz="1200" spc="-5" dirty="0">
                <a:solidFill>
                  <a:srgbClr val="585858"/>
                </a:solidFill>
                <a:latin typeface="Carlito"/>
                <a:cs typeface="Carlito"/>
              </a:rPr>
              <a:t>with the </a:t>
            </a:r>
            <a:r>
              <a:rPr sz="1200" spc="-10" dirty="0">
                <a:solidFill>
                  <a:srgbClr val="585858"/>
                </a:solidFill>
                <a:latin typeface="Carlito"/>
                <a:cs typeface="Carlito"/>
              </a:rPr>
              <a:t>general managers </a:t>
            </a:r>
            <a:r>
              <a:rPr sz="1200" dirty="0">
                <a:solidFill>
                  <a:srgbClr val="585858"/>
                </a:solidFill>
                <a:latin typeface="Carlito"/>
                <a:cs typeface="Carlito"/>
              </a:rPr>
              <a:t>on  </a:t>
            </a:r>
            <a:r>
              <a:rPr sz="1200" spc="-20" dirty="0">
                <a:solidFill>
                  <a:srgbClr val="585858"/>
                </a:solidFill>
                <a:latin typeface="Carlito"/>
                <a:cs typeface="Carlito"/>
              </a:rPr>
              <a:t>ways </a:t>
            </a:r>
            <a:r>
              <a:rPr sz="1200" spc="-10" dirty="0">
                <a:solidFill>
                  <a:srgbClr val="585858"/>
                </a:solidFill>
                <a:latin typeface="Carlito"/>
                <a:cs typeface="Carlito"/>
              </a:rPr>
              <a:t>to </a:t>
            </a:r>
            <a:r>
              <a:rPr sz="1200" dirty="0">
                <a:solidFill>
                  <a:srgbClr val="585858"/>
                </a:solidFill>
                <a:latin typeface="Carlito"/>
                <a:cs typeface="Carlito"/>
              </a:rPr>
              <a:t>speed </a:t>
            </a:r>
            <a:r>
              <a:rPr sz="1200" spc="-5" dirty="0">
                <a:solidFill>
                  <a:srgbClr val="585858"/>
                </a:solidFill>
                <a:latin typeface="Carlito"/>
                <a:cs typeface="Carlito"/>
              </a:rPr>
              <a:t>things </a:t>
            </a:r>
            <a:r>
              <a:rPr sz="1200" dirty="0">
                <a:solidFill>
                  <a:srgbClr val="585858"/>
                </a:solidFill>
                <a:latin typeface="Carlito"/>
                <a:cs typeface="Carlito"/>
              </a:rPr>
              <a:t>up. - </a:t>
            </a:r>
            <a:r>
              <a:rPr sz="1200" spc="-10" dirty="0">
                <a:solidFill>
                  <a:srgbClr val="585858"/>
                </a:solidFill>
                <a:latin typeface="Carlito"/>
                <a:cs typeface="Carlito"/>
              </a:rPr>
              <a:t>training wait </a:t>
            </a:r>
            <a:r>
              <a:rPr sz="1200" spc="-20" dirty="0">
                <a:solidFill>
                  <a:srgbClr val="585858"/>
                </a:solidFill>
                <a:latin typeface="Carlito"/>
                <a:cs typeface="Carlito"/>
              </a:rPr>
              <a:t>staff </a:t>
            </a:r>
            <a:r>
              <a:rPr sz="1200" dirty="0">
                <a:solidFill>
                  <a:srgbClr val="585858"/>
                </a:solidFill>
                <a:latin typeface="Carlito"/>
                <a:cs typeface="Carlito"/>
              </a:rPr>
              <a:t>be </a:t>
            </a:r>
            <a:r>
              <a:rPr sz="1200" spc="-5" dirty="0">
                <a:solidFill>
                  <a:srgbClr val="585858"/>
                </a:solidFill>
                <a:latin typeface="Carlito"/>
                <a:cs typeface="Carlito"/>
              </a:rPr>
              <a:t>more </a:t>
            </a:r>
            <a:r>
              <a:rPr sz="1200" spc="-10" dirty="0">
                <a:solidFill>
                  <a:srgbClr val="585858"/>
                </a:solidFill>
                <a:latin typeface="Carlito"/>
                <a:cs typeface="Carlito"/>
              </a:rPr>
              <a:t>aware </a:t>
            </a:r>
            <a:r>
              <a:rPr sz="1200" spc="-5" dirty="0">
                <a:solidFill>
                  <a:srgbClr val="585858"/>
                </a:solidFill>
                <a:latin typeface="Carlito"/>
                <a:cs typeface="Carlito"/>
              </a:rPr>
              <a:t>of guest</a:t>
            </a:r>
            <a:r>
              <a:rPr sz="1200" spc="114" dirty="0">
                <a:solidFill>
                  <a:srgbClr val="585858"/>
                </a:solidFill>
                <a:latin typeface="Carlito"/>
                <a:cs typeface="Carlito"/>
              </a:rPr>
              <a:t> </a:t>
            </a:r>
            <a:r>
              <a:rPr sz="1200" spc="-5" dirty="0">
                <a:solidFill>
                  <a:srgbClr val="585858"/>
                </a:solidFill>
                <a:latin typeface="Carlito"/>
                <a:cs typeface="Carlito"/>
              </a:rPr>
              <a:t>pacing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55039" y="2633979"/>
            <a:ext cx="1587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585858"/>
                </a:solidFill>
                <a:latin typeface="DejaVu Sans"/>
                <a:cs typeface="DejaVu Sans"/>
              </a:rPr>
              <a:t>●</a:t>
            </a:r>
            <a:endParaRPr sz="1200">
              <a:latin typeface="DejaVu Sans"/>
              <a:cs typeface="DejaVu San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64919" y="2642870"/>
            <a:ext cx="7024370" cy="5727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585858"/>
                </a:solidFill>
                <a:latin typeface="Carlito"/>
                <a:cs typeface="Carlito"/>
              </a:rPr>
              <a:t>Another change based </a:t>
            </a:r>
            <a:r>
              <a:rPr sz="1200" dirty="0">
                <a:solidFill>
                  <a:srgbClr val="585858"/>
                </a:solidFill>
                <a:latin typeface="Carlito"/>
                <a:cs typeface="Carlito"/>
              </a:rPr>
              <a:t>on </a:t>
            </a:r>
            <a:r>
              <a:rPr sz="1200" spc="-5" dirty="0">
                <a:solidFill>
                  <a:srgbClr val="585858"/>
                </a:solidFill>
                <a:latin typeface="Carlito"/>
                <a:cs typeface="Carlito"/>
              </a:rPr>
              <a:t>feedback </a:t>
            </a:r>
            <a:r>
              <a:rPr sz="1200" spc="-10" dirty="0">
                <a:solidFill>
                  <a:srgbClr val="585858"/>
                </a:solidFill>
                <a:latin typeface="Carlito"/>
                <a:cs typeface="Carlito"/>
              </a:rPr>
              <a:t>was </a:t>
            </a:r>
            <a:r>
              <a:rPr sz="1200" spc="-5" dirty="0">
                <a:solidFill>
                  <a:srgbClr val="585858"/>
                </a:solidFill>
                <a:latin typeface="Carlito"/>
                <a:cs typeface="Carlito"/>
              </a:rPr>
              <a:t>we implemented some </a:t>
            </a:r>
            <a:r>
              <a:rPr sz="1200" spc="-15" dirty="0">
                <a:solidFill>
                  <a:srgbClr val="585858"/>
                </a:solidFill>
                <a:latin typeface="Carlito"/>
                <a:cs typeface="Carlito"/>
              </a:rPr>
              <a:t>better </a:t>
            </a:r>
            <a:r>
              <a:rPr sz="1200" spc="-5" dirty="0">
                <a:solidFill>
                  <a:srgbClr val="585858"/>
                </a:solidFill>
                <a:latin typeface="Carlito"/>
                <a:cs typeface="Carlito"/>
              </a:rPr>
              <a:t>messaging around making sure guests  know they’re </a:t>
            </a:r>
            <a:r>
              <a:rPr sz="1200" spc="-10" dirty="0">
                <a:solidFill>
                  <a:srgbClr val="585858"/>
                </a:solidFill>
                <a:latin typeface="Carlito"/>
                <a:cs typeface="Carlito"/>
              </a:rPr>
              <a:t>paying with </a:t>
            </a:r>
            <a:r>
              <a:rPr sz="1200" dirty="0">
                <a:solidFill>
                  <a:srgbClr val="585858"/>
                </a:solidFill>
                <a:latin typeface="Carlito"/>
                <a:cs typeface="Carlito"/>
              </a:rPr>
              <a:t>a </a:t>
            </a:r>
            <a:r>
              <a:rPr sz="1200" spc="-15" dirty="0">
                <a:solidFill>
                  <a:srgbClr val="585858"/>
                </a:solidFill>
                <a:latin typeface="Carlito"/>
                <a:cs typeface="Carlito"/>
              </a:rPr>
              <a:t>card only. </a:t>
            </a:r>
            <a:r>
              <a:rPr sz="1200" spc="-5" dirty="0">
                <a:solidFill>
                  <a:srgbClr val="585858"/>
                </a:solidFill>
                <a:latin typeface="Carlito"/>
                <a:cs typeface="Carlito"/>
              </a:rPr>
              <a:t>And </a:t>
            </a:r>
            <a:r>
              <a:rPr sz="1200" spc="-15" dirty="0">
                <a:solidFill>
                  <a:srgbClr val="585858"/>
                </a:solidFill>
                <a:latin typeface="Carlito"/>
                <a:cs typeface="Carlito"/>
              </a:rPr>
              <a:t>I’m pretty </a:t>
            </a:r>
            <a:r>
              <a:rPr sz="1200" spc="-5" dirty="0">
                <a:solidFill>
                  <a:srgbClr val="585858"/>
                </a:solidFill>
                <a:latin typeface="Carlito"/>
                <a:cs typeface="Carlito"/>
              </a:rPr>
              <a:t>sure </a:t>
            </a:r>
            <a:r>
              <a:rPr sz="1200" spc="-10" dirty="0">
                <a:solidFill>
                  <a:srgbClr val="585858"/>
                </a:solidFill>
                <a:latin typeface="Carlito"/>
                <a:cs typeface="Carlito"/>
              </a:rPr>
              <a:t>we’ve </a:t>
            </a:r>
            <a:r>
              <a:rPr sz="1200" spc="-5" dirty="0">
                <a:solidFill>
                  <a:srgbClr val="585858"/>
                </a:solidFill>
                <a:latin typeface="Carlito"/>
                <a:cs typeface="Carlito"/>
              </a:rPr>
              <a:t>weeded </a:t>
            </a:r>
            <a:r>
              <a:rPr sz="1200" dirty="0">
                <a:solidFill>
                  <a:srgbClr val="585858"/>
                </a:solidFill>
                <a:latin typeface="Carlito"/>
                <a:cs typeface="Carlito"/>
              </a:rPr>
              <a:t>out </a:t>
            </a:r>
            <a:r>
              <a:rPr sz="1200" spc="-5" dirty="0">
                <a:solidFill>
                  <a:srgbClr val="585858"/>
                </a:solidFill>
                <a:latin typeface="Carlito"/>
                <a:cs typeface="Carlito"/>
              </a:rPr>
              <a:t>the </a:t>
            </a:r>
            <a:r>
              <a:rPr sz="1200" spc="-10" dirty="0">
                <a:solidFill>
                  <a:srgbClr val="585858"/>
                </a:solidFill>
                <a:latin typeface="Carlito"/>
                <a:cs typeface="Carlito"/>
              </a:rPr>
              <a:t>glitch tablets </a:t>
            </a:r>
            <a:r>
              <a:rPr sz="1200" spc="-5" dirty="0">
                <a:solidFill>
                  <a:srgbClr val="585858"/>
                </a:solidFill>
                <a:latin typeface="Carlito"/>
                <a:cs typeface="Carlito"/>
              </a:rPr>
              <a:t>through </a:t>
            </a:r>
            <a:r>
              <a:rPr sz="1200" dirty="0">
                <a:solidFill>
                  <a:srgbClr val="585858"/>
                </a:solidFill>
                <a:latin typeface="Carlito"/>
                <a:cs typeface="Carlito"/>
              </a:rPr>
              <a:t>a </a:t>
            </a:r>
            <a:r>
              <a:rPr sz="1200" spc="-5" dirty="0">
                <a:solidFill>
                  <a:srgbClr val="585858"/>
                </a:solidFill>
                <a:latin typeface="Carlito"/>
                <a:cs typeface="Carlito"/>
              </a:rPr>
              <a:t>new pre-  service checking </a:t>
            </a:r>
            <a:r>
              <a:rPr sz="1200" spc="-10" dirty="0">
                <a:solidFill>
                  <a:srgbClr val="585858"/>
                </a:solidFill>
                <a:latin typeface="Carlito"/>
                <a:cs typeface="Carlito"/>
              </a:rPr>
              <a:t>system! </a:t>
            </a:r>
            <a:r>
              <a:rPr sz="1200" spc="-25" dirty="0">
                <a:solidFill>
                  <a:srgbClr val="585858"/>
                </a:solidFill>
                <a:latin typeface="Carlito"/>
                <a:cs typeface="Carlito"/>
              </a:rPr>
              <a:t>We </a:t>
            </a:r>
            <a:r>
              <a:rPr sz="1200" spc="-10" dirty="0">
                <a:solidFill>
                  <a:srgbClr val="585858"/>
                </a:solidFill>
                <a:latin typeface="Carlito"/>
                <a:cs typeface="Carlito"/>
              </a:rPr>
              <a:t>wanted fewer </a:t>
            </a:r>
            <a:r>
              <a:rPr sz="1200" spc="-5" dirty="0">
                <a:solidFill>
                  <a:srgbClr val="585858"/>
                </a:solidFill>
                <a:latin typeface="Carlito"/>
                <a:cs typeface="Carlito"/>
              </a:rPr>
              <a:t>than </a:t>
            </a:r>
            <a:r>
              <a:rPr sz="1200" spc="5" dirty="0">
                <a:solidFill>
                  <a:srgbClr val="585858"/>
                </a:solidFill>
                <a:latin typeface="Carlito"/>
                <a:cs typeface="Carlito"/>
              </a:rPr>
              <a:t>5% </a:t>
            </a:r>
            <a:r>
              <a:rPr sz="1200" dirty="0">
                <a:solidFill>
                  <a:srgbClr val="585858"/>
                </a:solidFill>
                <a:latin typeface="Carlito"/>
                <a:cs typeface="Carlito"/>
              </a:rPr>
              <a:t>of </a:t>
            </a:r>
            <a:r>
              <a:rPr sz="1200" spc="-10" dirty="0">
                <a:solidFill>
                  <a:srgbClr val="585858"/>
                </a:solidFill>
                <a:latin typeface="Carlito"/>
                <a:cs typeface="Carlito"/>
              </a:rPr>
              <a:t>customers </a:t>
            </a:r>
            <a:r>
              <a:rPr sz="1200" spc="-5" dirty="0">
                <a:solidFill>
                  <a:srgbClr val="585858"/>
                </a:solidFill>
                <a:latin typeface="Carlito"/>
                <a:cs typeface="Carlito"/>
              </a:rPr>
              <a:t>reporting </a:t>
            </a:r>
            <a:r>
              <a:rPr sz="1200" spc="-10" dirty="0">
                <a:solidFill>
                  <a:srgbClr val="585858"/>
                </a:solidFill>
                <a:latin typeface="Carlito"/>
                <a:cs typeface="Carlito"/>
              </a:rPr>
              <a:t>tech </a:t>
            </a:r>
            <a:r>
              <a:rPr sz="1200" spc="-5" dirty="0">
                <a:solidFill>
                  <a:srgbClr val="585858"/>
                </a:solidFill>
                <a:latin typeface="Carlito"/>
                <a:cs typeface="Carlito"/>
              </a:rPr>
              <a:t>issues, </a:t>
            </a:r>
            <a:r>
              <a:rPr sz="1200" dirty="0">
                <a:solidFill>
                  <a:srgbClr val="585858"/>
                </a:solidFill>
                <a:latin typeface="Carlito"/>
                <a:cs typeface="Carlito"/>
              </a:rPr>
              <a:t>and </a:t>
            </a:r>
            <a:r>
              <a:rPr sz="1200" spc="-5" dirty="0">
                <a:solidFill>
                  <a:srgbClr val="585858"/>
                </a:solidFill>
                <a:latin typeface="Carlito"/>
                <a:cs typeface="Carlito"/>
              </a:rPr>
              <a:t>we </a:t>
            </a:r>
            <a:r>
              <a:rPr sz="1200" spc="-10" dirty="0">
                <a:solidFill>
                  <a:srgbClr val="585858"/>
                </a:solidFill>
                <a:latin typeface="Carlito"/>
                <a:cs typeface="Carlito"/>
              </a:rPr>
              <a:t>got</a:t>
            </a:r>
            <a:r>
              <a:rPr sz="1200" spc="145" dirty="0">
                <a:solidFill>
                  <a:srgbClr val="585858"/>
                </a:solidFill>
                <a:latin typeface="Carlito"/>
                <a:cs typeface="Carlito"/>
              </a:rPr>
              <a:t> </a:t>
            </a:r>
            <a:r>
              <a:rPr sz="1200" spc="-5" dirty="0">
                <a:solidFill>
                  <a:srgbClr val="585858"/>
                </a:solidFill>
                <a:latin typeface="Carlito"/>
                <a:cs typeface="Carlito"/>
              </a:rPr>
              <a:t>there.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553450" y="4552950"/>
            <a:ext cx="590550" cy="5905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6450" y="627380"/>
            <a:ext cx="4063365" cy="3733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250" spc="15" dirty="0">
                <a:solidFill>
                  <a:srgbClr val="424242"/>
                </a:solidFill>
                <a:latin typeface="Liberation Sans"/>
                <a:cs typeface="Liberation Sans"/>
              </a:rPr>
              <a:t>Next Steps: Looking</a:t>
            </a:r>
            <a:r>
              <a:rPr sz="2250" spc="-30" dirty="0">
                <a:solidFill>
                  <a:srgbClr val="424242"/>
                </a:solidFill>
                <a:latin typeface="Liberation Sans"/>
                <a:cs typeface="Liberation Sans"/>
              </a:rPr>
              <a:t> </a:t>
            </a:r>
            <a:r>
              <a:rPr sz="2250" spc="15" dirty="0">
                <a:solidFill>
                  <a:srgbClr val="424242"/>
                </a:solidFill>
                <a:latin typeface="Liberation Sans"/>
                <a:cs typeface="Liberation Sans"/>
              </a:rPr>
              <a:t>Forward</a:t>
            </a:r>
            <a:endParaRPr sz="2250">
              <a:latin typeface="Liberation Sans"/>
              <a:cs typeface="Liberation San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553450" y="4552950"/>
            <a:ext cx="590550" cy="5905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948689" y="1522730"/>
          <a:ext cx="7238365" cy="30137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123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388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R="916940" algn="r">
                        <a:lnSpc>
                          <a:spcPct val="100000"/>
                        </a:lnSpc>
                      </a:pPr>
                      <a:r>
                        <a:rPr sz="1200" b="1" spc="-5" dirty="0">
                          <a:latin typeface="Carlito"/>
                          <a:cs typeface="Carlito"/>
                        </a:rPr>
                        <a:t>I</a:t>
                      </a:r>
                      <a:r>
                        <a:rPr sz="1200" b="1" spc="5" dirty="0">
                          <a:latin typeface="Carlito"/>
                          <a:cs typeface="Carlito"/>
                        </a:rPr>
                        <a:t>n</a:t>
                      </a:r>
                      <a:r>
                        <a:rPr sz="1200" b="1" dirty="0">
                          <a:latin typeface="Carlito"/>
                          <a:cs typeface="Carlito"/>
                        </a:rPr>
                        <a:t>it</a:t>
                      </a:r>
                      <a:r>
                        <a:rPr sz="1200" b="1" spc="5" dirty="0">
                          <a:latin typeface="Carlito"/>
                          <a:cs typeface="Carlito"/>
                        </a:rPr>
                        <a:t>i</a:t>
                      </a:r>
                      <a:r>
                        <a:rPr sz="1200" b="1" spc="-15" dirty="0">
                          <a:latin typeface="Carlito"/>
                          <a:cs typeface="Carlito"/>
                        </a:rPr>
                        <a:t>a</a:t>
                      </a:r>
                      <a:r>
                        <a:rPr sz="1200" b="1" dirty="0">
                          <a:latin typeface="Carlito"/>
                          <a:cs typeface="Carlito"/>
                        </a:rPr>
                        <a:t>t</a:t>
                      </a:r>
                      <a:r>
                        <a:rPr sz="1200" b="1" spc="-5" dirty="0">
                          <a:latin typeface="Carlito"/>
                          <a:cs typeface="Carlito"/>
                        </a:rPr>
                        <a:t>i</a:t>
                      </a:r>
                      <a:r>
                        <a:rPr sz="1200" b="1" spc="-10" dirty="0">
                          <a:latin typeface="Carlito"/>
                          <a:cs typeface="Carlito"/>
                        </a:rPr>
                        <a:t>v</a:t>
                      </a:r>
                      <a:r>
                        <a:rPr sz="1200" b="1" dirty="0">
                          <a:latin typeface="Carlito"/>
                          <a:cs typeface="Carlito"/>
                        </a:rPr>
                        <a:t>e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3175" marB="0">
                    <a:lnL w="9525">
                      <a:solidFill>
                        <a:srgbClr val="9D9D9D"/>
                      </a:solidFill>
                      <a:prstDash val="solid"/>
                    </a:lnL>
                    <a:lnR w="9525">
                      <a:solidFill>
                        <a:srgbClr val="9D9D9D"/>
                      </a:solidFill>
                      <a:prstDash val="solid"/>
                    </a:lnR>
                    <a:lnT w="9525">
                      <a:solidFill>
                        <a:srgbClr val="9D9D9D"/>
                      </a:solidFill>
                      <a:prstDash val="solid"/>
                    </a:lnT>
                    <a:lnB w="9525">
                      <a:solidFill>
                        <a:srgbClr val="9D9D9D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b="1" spc="-5" dirty="0">
                          <a:latin typeface="Carlito"/>
                          <a:cs typeface="Carlito"/>
                        </a:rPr>
                        <a:t>Action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3175" marB="0">
                    <a:lnL w="9525">
                      <a:solidFill>
                        <a:srgbClr val="9D9D9D"/>
                      </a:solidFill>
                      <a:prstDash val="solid"/>
                    </a:lnL>
                    <a:lnR w="9525">
                      <a:solidFill>
                        <a:srgbClr val="9D9D9D"/>
                      </a:solidFill>
                      <a:prstDash val="solid"/>
                    </a:lnR>
                    <a:lnT w="9525">
                      <a:solidFill>
                        <a:srgbClr val="9D9D9D"/>
                      </a:solidFill>
                      <a:prstDash val="solid"/>
                    </a:lnT>
                    <a:lnB w="9525">
                      <a:solidFill>
                        <a:srgbClr val="9D9D9D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b="1" spc="-15" dirty="0">
                          <a:latin typeface="Carlito"/>
                          <a:cs typeface="Carlito"/>
                        </a:rPr>
                        <a:t>Date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3175" marB="0">
                    <a:lnL w="9525">
                      <a:solidFill>
                        <a:srgbClr val="9D9D9D"/>
                      </a:solidFill>
                      <a:prstDash val="solid"/>
                    </a:lnL>
                    <a:lnR w="9525">
                      <a:solidFill>
                        <a:srgbClr val="9D9D9D"/>
                      </a:solidFill>
                      <a:prstDash val="solid"/>
                    </a:lnR>
                    <a:lnT w="9525">
                      <a:solidFill>
                        <a:srgbClr val="9D9D9D"/>
                      </a:solidFill>
                      <a:prstDash val="solid"/>
                    </a:lnT>
                    <a:lnB w="9525">
                      <a:solidFill>
                        <a:srgbClr val="9D9D9D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9450">
                <a:tc>
                  <a:txBody>
                    <a:bodyPr/>
                    <a:lstStyle/>
                    <a:p>
                      <a:pPr marL="91440" marR="661670">
                        <a:lnSpc>
                          <a:spcPts val="1200"/>
                        </a:lnSpc>
                        <a:spcBef>
                          <a:spcPts val="655"/>
                        </a:spcBef>
                      </a:pPr>
                      <a:r>
                        <a:rPr sz="1200" spc="-5" dirty="0">
                          <a:latin typeface="Carlito"/>
                          <a:cs typeface="Carlito"/>
                        </a:rPr>
                        <a:t>Implement </a:t>
                      </a:r>
                      <a:r>
                        <a:rPr sz="1200" spc="-10" dirty="0">
                          <a:latin typeface="Carlito"/>
                          <a:cs typeface="Carlito"/>
                        </a:rPr>
                        <a:t>tablets </a:t>
                      </a:r>
                      <a:r>
                        <a:rPr sz="1200" dirty="0">
                          <a:latin typeface="Carlito"/>
                          <a:cs typeface="Carlito"/>
                        </a:rPr>
                        <a:t>in </a:t>
                      </a:r>
                      <a:r>
                        <a:rPr sz="1200" spc="-5" dirty="0">
                          <a:latin typeface="Carlito"/>
                          <a:cs typeface="Carlito"/>
                        </a:rPr>
                        <a:t>more  locations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83185" marB="0">
                    <a:lnL w="9525">
                      <a:solidFill>
                        <a:srgbClr val="9D9D9D"/>
                      </a:solidFill>
                      <a:prstDash val="solid"/>
                    </a:lnL>
                    <a:lnR w="9525">
                      <a:solidFill>
                        <a:srgbClr val="9D9D9D"/>
                      </a:solidFill>
                      <a:prstDash val="solid"/>
                    </a:lnR>
                    <a:lnT w="9525">
                      <a:solidFill>
                        <a:srgbClr val="9D9D9D"/>
                      </a:solidFill>
                      <a:prstDash val="solid"/>
                    </a:lnT>
                    <a:lnB w="9525">
                      <a:solidFill>
                        <a:srgbClr val="9D9D9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 marR="321945">
                        <a:lnSpc>
                          <a:spcPts val="1200"/>
                        </a:lnSpc>
                        <a:spcBef>
                          <a:spcPts val="655"/>
                        </a:spcBef>
                      </a:pPr>
                      <a:r>
                        <a:rPr sz="1200" spc="-10" dirty="0">
                          <a:latin typeface="Carlito"/>
                          <a:cs typeface="Carlito"/>
                        </a:rPr>
                        <a:t>Create </a:t>
                      </a:r>
                      <a:r>
                        <a:rPr sz="1200" spc="-5" dirty="0">
                          <a:latin typeface="Carlito"/>
                          <a:cs typeface="Carlito"/>
                        </a:rPr>
                        <a:t>new project plan </a:t>
                      </a:r>
                      <a:r>
                        <a:rPr sz="1200" spc="-15" dirty="0">
                          <a:latin typeface="Carlito"/>
                          <a:cs typeface="Carlito"/>
                        </a:rPr>
                        <a:t>for </a:t>
                      </a:r>
                      <a:r>
                        <a:rPr sz="1200" spc="-5" dirty="0">
                          <a:latin typeface="Carlito"/>
                          <a:cs typeface="Carlito"/>
                        </a:rPr>
                        <a:t>new  </a:t>
                      </a:r>
                      <a:r>
                        <a:rPr sz="1200" spc="-10" dirty="0">
                          <a:latin typeface="Carlito"/>
                          <a:cs typeface="Carlito"/>
                        </a:rPr>
                        <a:t>location</a:t>
                      </a:r>
                      <a:r>
                        <a:rPr sz="120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200" spc="-10" dirty="0">
                          <a:latin typeface="Carlito"/>
                          <a:cs typeface="Carlito"/>
                        </a:rPr>
                        <a:t>installation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83185" marB="0">
                    <a:lnL w="9525">
                      <a:solidFill>
                        <a:srgbClr val="9D9D9D"/>
                      </a:solidFill>
                      <a:prstDash val="solid"/>
                    </a:lnL>
                    <a:lnR w="9525">
                      <a:solidFill>
                        <a:srgbClr val="9D9D9D"/>
                      </a:solidFill>
                      <a:prstDash val="solid"/>
                    </a:lnR>
                    <a:lnT w="9525">
                      <a:solidFill>
                        <a:srgbClr val="9D9D9D"/>
                      </a:solidFill>
                      <a:prstDash val="solid"/>
                    </a:lnT>
                    <a:lnB w="9525">
                      <a:solidFill>
                        <a:srgbClr val="9D9D9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200" dirty="0">
                          <a:latin typeface="Carlito"/>
                          <a:cs typeface="Carlito"/>
                        </a:rPr>
                        <a:t>Q2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52705" marB="0">
                    <a:lnL w="9525">
                      <a:solidFill>
                        <a:srgbClr val="9D9D9D"/>
                      </a:solidFill>
                      <a:prstDash val="solid"/>
                    </a:lnL>
                    <a:lnR w="9525">
                      <a:solidFill>
                        <a:srgbClr val="9D9D9D"/>
                      </a:solidFill>
                      <a:prstDash val="solid"/>
                    </a:lnR>
                    <a:lnT w="9525">
                      <a:solidFill>
                        <a:srgbClr val="9D9D9D"/>
                      </a:solidFill>
                      <a:prstDash val="solid"/>
                    </a:lnT>
                    <a:lnB w="9525">
                      <a:solidFill>
                        <a:srgbClr val="9D9D9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45185">
                <a:tc>
                  <a:txBody>
                    <a:bodyPr/>
                    <a:lstStyle/>
                    <a:p>
                      <a:pPr marL="91440" marR="623570">
                        <a:lnSpc>
                          <a:spcPts val="1200"/>
                        </a:lnSpc>
                        <a:spcBef>
                          <a:spcPts val="665"/>
                        </a:spcBef>
                      </a:pPr>
                      <a:r>
                        <a:rPr sz="1200" spc="-5" dirty="0">
                          <a:latin typeface="Carlito"/>
                          <a:cs typeface="Carlito"/>
                        </a:rPr>
                        <a:t>Continue to </a:t>
                      </a:r>
                      <a:r>
                        <a:rPr sz="1200" spc="-10" dirty="0">
                          <a:latin typeface="Carlito"/>
                          <a:cs typeface="Carlito"/>
                        </a:rPr>
                        <a:t>track </a:t>
                      </a:r>
                      <a:r>
                        <a:rPr sz="1200" spc="-5" dirty="0">
                          <a:latin typeface="Carlito"/>
                          <a:cs typeface="Carlito"/>
                        </a:rPr>
                        <a:t>customer  experience </a:t>
                      </a:r>
                      <a:r>
                        <a:rPr sz="1200" dirty="0">
                          <a:latin typeface="Carlito"/>
                          <a:cs typeface="Carlito"/>
                        </a:rPr>
                        <a:t>and</a:t>
                      </a:r>
                      <a:r>
                        <a:rPr sz="1200" spc="-3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200" spc="-10" dirty="0">
                          <a:latin typeface="Carlito"/>
                          <a:cs typeface="Carlito"/>
                        </a:rPr>
                        <a:t>satisfaction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84455" marB="0">
                    <a:lnL w="9525">
                      <a:solidFill>
                        <a:srgbClr val="9D9D9D"/>
                      </a:solidFill>
                      <a:prstDash val="solid"/>
                    </a:lnL>
                    <a:lnR w="9525">
                      <a:solidFill>
                        <a:srgbClr val="9D9D9D"/>
                      </a:solidFill>
                      <a:prstDash val="solid"/>
                    </a:lnR>
                    <a:lnT w="9525">
                      <a:solidFill>
                        <a:srgbClr val="9D9D9D"/>
                      </a:solidFill>
                      <a:prstDash val="solid"/>
                    </a:lnT>
                    <a:lnB w="9525">
                      <a:solidFill>
                        <a:srgbClr val="9D9D9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1320"/>
                        </a:lnSpc>
                        <a:spcBef>
                          <a:spcPts val="425"/>
                        </a:spcBef>
                      </a:pPr>
                      <a:r>
                        <a:rPr sz="1200" spc="-5" dirty="0">
                          <a:latin typeface="Carlito"/>
                          <a:cs typeface="Carlito"/>
                        </a:rPr>
                        <a:t>Continue </a:t>
                      </a:r>
                      <a:r>
                        <a:rPr sz="1200" dirty="0">
                          <a:latin typeface="Carlito"/>
                          <a:cs typeface="Carlito"/>
                        </a:rPr>
                        <a:t>surveying/</a:t>
                      </a:r>
                      <a:endParaRPr sz="1200">
                        <a:latin typeface="Carlito"/>
                        <a:cs typeface="Carlito"/>
                      </a:endParaRPr>
                    </a:p>
                    <a:p>
                      <a:pPr marL="91440" marR="403225">
                        <a:lnSpc>
                          <a:spcPts val="1200"/>
                        </a:lnSpc>
                        <a:spcBef>
                          <a:spcPts val="120"/>
                        </a:spcBef>
                      </a:pPr>
                      <a:r>
                        <a:rPr sz="1200" spc="-10" dirty="0">
                          <a:latin typeface="Carlito"/>
                          <a:cs typeface="Carlito"/>
                        </a:rPr>
                        <a:t>gathering data </a:t>
                      </a:r>
                      <a:r>
                        <a:rPr sz="1200" spc="-5" dirty="0">
                          <a:latin typeface="Carlito"/>
                          <a:cs typeface="Carlito"/>
                        </a:rPr>
                        <a:t>through various  means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53975" marB="0">
                    <a:lnL w="9525">
                      <a:solidFill>
                        <a:srgbClr val="9D9D9D"/>
                      </a:solidFill>
                      <a:prstDash val="solid"/>
                    </a:lnL>
                    <a:lnR w="9525">
                      <a:solidFill>
                        <a:srgbClr val="9D9D9D"/>
                      </a:solidFill>
                      <a:prstDash val="solid"/>
                    </a:lnR>
                    <a:lnT w="9525">
                      <a:solidFill>
                        <a:srgbClr val="9D9D9D"/>
                      </a:solidFill>
                      <a:prstDash val="solid"/>
                    </a:lnT>
                    <a:lnB w="9525">
                      <a:solidFill>
                        <a:srgbClr val="9D9D9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200" spc="-5" dirty="0">
                          <a:latin typeface="Carlito"/>
                          <a:cs typeface="Carlito"/>
                        </a:rPr>
                        <a:t>Ongoing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53975" marB="0">
                    <a:lnL w="9525">
                      <a:solidFill>
                        <a:srgbClr val="9D9D9D"/>
                      </a:solidFill>
                      <a:prstDash val="solid"/>
                    </a:lnL>
                    <a:lnR w="9525">
                      <a:solidFill>
                        <a:srgbClr val="9D9D9D"/>
                      </a:solidFill>
                      <a:prstDash val="solid"/>
                    </a:lnR>
                    <a:lnT w="9525">
                      <a:solidFill>
                        <a:srgbClr val="9D9D9D"/>
                      </a:solidFill>
                      <a:prstDash val="solid"/>
                    </a:lnT>
                    <a:lnB w="9525">
                      <a:solidFill>
                        <a:srgbClr val="9D9D9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45184">
                <a:tc>
                  <a:txBody>
                    <a:bodyPr/>
                    <a:lstStyle/>
                    <a:p>
                      <a:pPr marR="916940" algn="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200" spc="-5" dirty="0">
                          <a:latin typeface="Carlito"/>
                          <a:cs typeface="Carlito"/>
                        </a:rPr>
                        <a:t>Expand </a:t>
                      </a:r>
                      <a:r>
                        <a:rPr sz="1200" spc="-10" dirty="0">
                          <a:latin typeface="Carlito"/>
                          <a:cs typeface="Carlito"/>
                        </a:rPr>
                        <a:t>tablet</a:t>
                      </a:r>
                      <a:r>
                        <a:rPr sz="1200" spc="-3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200" spc="-10" dirty="0">
                          <a:latin typeface="Carlito"/>
                          <a:cs typeface="Carlito"/>
                        </a:rPr>
                        <a:t>features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53340" marB="0">
                    <a:lnL w="9525">
                      <a:solidFill>
                        <a:srgbClr val="9D9D9D"/>
                      </a:solidFill>
                      <a:prstDash val="solid"/>
                    </a:lnL>
                    <a:lnR w="9525">
                      <a:solidFill>
                        <a:srgbClr val="9D9D9D"/>
                      </a:solidFill>
                      <a:prstDash val="solid"/>
                    </a:lnR>
                    <a:lnT w="9525">
                      <a:solidFill>
                        <a:srgbClr val="9D9D9D"/>
                      </a:solidFill>
                      <a:prstDash val="solid"/>
                    </a:lnT>
                    <a:lnB w="9525">
                      <a:solidFill>
                        <a:srgbClr val="9D9D9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 marR="177165">
                        <a:lnSpc>
                          <a:spcPts val="1200"/>
                        </a:lnSpc>
                        <a:spcBef>
                          <a:spcPts val="660"/>
                        </a:spcBef>
                      </a:pPr>
                      <a:r>
                        <a:rPr sz="1200" spc="-15" dirty="0">
                          <a:latin typeface="Carlito"/>
                          <a:cs typeface="Carlito"/>
                        </a:rPr>
                        <a:t>Investigate </a:t>
                      </a:r>
                      <a:r>
                        <a:rPr sz="1200" spc="-5" dirty="0">
                          <a:latin typeface="Carlito"/>
                          <a:cs typeface="Carlito"/>
                        </a:rPr>
                        <a:t>new </a:t>
                      </a:r>
                      <a:r>
                        <a:rPr sz="1200" spc="-10" dirty="0">
                          <a:latin typeface="Carlito"/>
                          <a:cs typeface="Carlito"/>
                        </a:rPr>
                        <a:t>features </a:t>
                      </a:r>
                      <a:r>
                        <a:rPr sz="1200" spc="-15" dirty="0">
                          <a:latin typeface="Carlito"/>
                          <a:cs typeface="Carlito"/>
                        </a:rPr>
                        <a:t>like </a:t>
                      </a:r>
                      <a:r>
                        <a:rPr sz="1200" spc="-5" dirty="0">
                          <a:latin typeface="Carlito"/>
                          <a:cs typeface="Carlito"/>
                        </a:rPr>
                        <a:t>social  media </a:t>
                      </a:r>
                      <a:r>
                        <a:rPr sz="1200" spc="-10" dirty="0">
                          <a:latin typeface="Carlito"/>
                          <a:cs typeface="Carlito"/>
                        </a:rPr>
                        <a:t>integration, </a:t>
                      </a:r>
                      <a:r>
                        <a:rPr sz="1200" spc="-5" dirty="0">
                          <a:latin typeface="Carlito"/>
                          <a:cs typeface="Carlito"/>
                        </a:rPr>
                        <a:t>reservations,  videos,</a:t>
                      </a:r>
                      <a:r>
                        <a:rPr sz="120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200" spc="-15" dirty="0">
                          <a:latin typeface="Carlito"/>
                          <a:cs typeface="Carlito"/>
                        </a:rPr>
                        <a:t>etc.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83820" marB="0">
                    <a:lnL w="9525">
                      <a:solidFill>
                        <a:srgbClr val="9D9D9D"/>
                      </a:solidFill>
                      <a:prstDash val="solid"/>
                    </a:lnL>
                    <a:lnR w="9525">
                      <a:solidFill>
                        <a:srgbClr val="9D9D9D"/>
                      </a:solidFill>
                      <a:prstDash val="solid"/>
                    </a:lnR>
                    <a:lnT w="9525">
                      <a:solidFill>
                        <a:srgbClr val="9D9D9D"/>
                      </a:solidFill>
                      <a:prstDash val="solid"/>
                    </a:lnT>
                    <a:lnB w="9525">
                      <a:solidFill>
                        <a:srgbClr val="9D9D9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200" dirty="0">
                          <a:latin typeface="Carlito"/>
                          <a:cs typeface="Carlito"/>
                        </a:rPr>
                        <a:t>Q4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53340" marB="0">
                    <a:lnL w="9525">
                      <a:solidFill>
                        <a:srgbClr val="9D9D9D"/>
                      </a:solidFill>
                      <a:prstDash val="solid"/>
                    </a:lnL>
                    <a:lnR w="9525">
                      <a:solidFill>
                        <a:srgbClr val="9D9D9D"/>
                      </a:solidFill>
                      <a:prstDash val="solid"/>
                    </a:lnR>
                    <a:lnT w="9525">
                      <a:solidFill>
                        <a:srgbClr val="9D9D9D"/>
                      </a:solidFill>
                      <a:prstDash val="solid"/>
                    </a:lnT>
                    <a:lnB w="9525">
                      <a:solidFill>
                        <a:srgbClr val="9D9D9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167C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30580" y="1191259"/>
            <a:ext cx="744220" cy="45720"/>
          </a:xfrm>
          <a:custGeom>
            <a:avLst/>
            <a:gdLst/>
            <a:ahLst/>
            <a:cxnLst/>
            <a:rect l="l" t="t" r="r" b="b"/>
            <a:pathLst>
              <a:path w="744219" h="45719">
                <a:moveTo>
                  <a:pt x="744220" y="0"/>
                </a:moveTo>
                <a:lnTo>
                  <a:pt x="374650" y="0"/>
                </a:lnTo>
                <a:lnTo>
                  <a:pt x="372110" y="0"/>
                </a:lnTo>
                <a:lnTo>
                  <a:pt x="0" y="0"/>
                </a:lnTo>
                <a:lnTo>
                  <a:pt x="0" y="45720"/>
                </a:lnTo>
                <a:lnTo>
                  <a:pt x="372110" y="45720"/>
                </a:lnTo>
                <a:lnTo>
                  <a:pt x="374650" y="45720"/>
                </a:lnTo>
                <a:lnTo>
                  <a:pt x="744220" y="45720"/>
                </a:lnTo>
                <a:lnTo>
                  <a:pt x="74422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</a:t>
            </a:r>
            <a:r>
              <a:rPr dirty="0"/>
              <a:t>p</a:t>
            </a:r>
            <a:r>
              <a:rPr spc="-10" dirty="0"/>
              <a:t>p</a:t>
            </a:r>
            <a:r>
              <a:rPr spc="5" dirty="0"/>
              <a:t>e</a:t>
            </a:r>
            <a:r>
              <a:rPr spc="-10" dirty="0"/>
              <a:t>nd</a:t>
            </a:r>
            <a:r>
              <a:rPr spc="-5" dirty="0"/>
              <a:t>ix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07718" y="1661159"/>
            <a:ext cx="7117082" cy="7566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7950" indent="-95250">
              <a:lnSpc>
                <a:spcPts val="1535"/>
              </a:lnSpc>
              <a:spcBef>
                <a:spcPts val="100"/>
              </a:spcBef>
              <a:buChar char="-"/>
              <a:tabLst>
                <a:tab pos="107950" algn="l"/>
              </a:tabLst>
            </a:pPr>
            <a:r>
              <a:rPr sz="1400" b="1" u="sng" spc="-5" dirty="0">
                <a:solidFill>
                  <a:srgbClr val="00AFEF"/>
                </a:solidFill>
                <a:uFill>
                  <a:solidFill>
                    <a:srgbClr val="00AFEF"/>
                  </a:solidFill>
                </a:uFill>
                <a:latin typeface="Carlito"/>
                <a:cs typeface="Carlito"/>
              </a:rPr>
              <a:t>[link </a:t>
            </a:r>
            <a:r>
              <a:rPr sz="1400" b="1" u="sng" dirty="0">
                <a:solidFill>
                  <a:srgbClr val="00AFEF"/>
                </a:solidFill>
                <a:uFill>
                  <a:solidFill>
                    <a:srgbClr val="00AFEF"/>
                  </a:solidFill>
                </a:uFill>
                <a:latin typeface="Carlito"/>
                <a:cs typeface="Carlito"/>
              </a:rPr>
              <a:t>the </a:t>
            </a:r>
            <a:r>
              <a:rPr sz="1400" b="1" u="sng" spc="-5" dirty="0">
                <a:solidFill>
                  <a:srgbClr val="00AFEF"/>
                </a:solidFill>
                <a:uFill>
                  <a:solidFill>
                    <a:srgbClr val="00AFEF"/>
                  </a:solidFill>
                </a:uFill>
                <a:latin typeface="Carlito"/>
                <a:cs typeface="Carlito"/>
              </a:rPr>
              <a:t>project</a:t>
            </a:r>
            <a:r>
              <a:rPr sz="1400" b="1" u="sng" spc="-10" dirty="0">
                <a:solidFill>
                  <a:srgbClr val="00AFEF"/>
                </a:solidFill>
                <a:uFill>
                  <a:solidFill>
                    <a:srgbClr val="00AFEF"/>
                  </a:solidFill>
                </a:uFill>
                <a:latin typeface="Carlito"/>
                <a:cs typeface="Carlito"/>
              </a:rPr>
              <a:t> </a:t>
            </a:r>
            <a:r>
              <a:rPr sz="1400" b="1" u="sng" spc="-5" dirty="0">
                <a:solidFill>
                  <a:srgbClr val="00AFEF"/>
                </a:solidFill>
                <a:uFill>
                  <a:solidFill>
                    <a:srgbClr val="00AFEF"/>
                  </a:solidFill>
                </a:uFill>
                <a:latin typeface="Carlito"/>
                <a:cs typeface="Carlito"/>
              </a:rPr>
              <a:t>proposal]</a:t>
            </a:r>
            <a:endParaRPr sz="1400" dirty="0">
              <a:latin typeface="Carlito"/>
              <a:cs typeface="Carlito"/>
            </a:endParaRPr>
          </a:p>
          <a:p>
            <a:pPr marL="107950" indent="-95250">
              <a:lnSpc>
                <a:spcPts val="1390"/>
              </a:lnSpc>
              <a:buChar char="-"/>
              <a:tabLst>
                <a:tab pos="107950" algn="l"/>
              </a:tabLst>
            </a:pPr>
            <a:r>
              <a:rPr sz="1400" b="1" u="sng" spc="-5" dirty="0">
                <a:solidFill>
                  <a:srgbClr val="00AFEF"/>
                </a:solidFill>
                <a:uFill>
                  <a:solidFill>
                    <a:srgbClr val="00AFEF"/>
                  </a:solidFill>
                </a:uFill>
                <a:latin typeface="Carlito"/>
                <a:cs typeface="Carlito"/>
              </a:rPr>
              <a:t>[</a:t>
            </a:r>
            <a:r>
              <a:rPr lang="en-US" sz="1400" b="1" u="sng" spc="-5" dirty="0">
                <a:solidFill>
                  <a:srgbClr val="00AFEF"/>
                </a:solidFill>
                <a:uFill>
                  <a:solidFill>
                    <a:srgbClr val="00AFEF"/>
                  </a:solidFill>
                </a:uFill>
                <a:latin typeface="Carlito"/>
                <a:cs typeface="Carlito"/>
              </a:rPr>
              <a:t>https://github.com/zoilosilang/Complete-Project-Charter.git</a:t>
            </a:r>
            <a:r>
              <a:rPr sz="1400" b="1" u="sng" spc="-5" dirty="0">
                <a:solidFill>
                  <a:srgbClr val="00AFEF"/>
                </a:solidFill>
                <a:uFill>
                  <a:solidFill>
                    <a:srgbClr val="00AFEF"/>
                  </a:solidFill>
                </a:uFill>
                <a:latin typeface="Carlito"/>
                <a:cs typeface="Carlito"/>
              </a:rPr>
              <a:t>]</a:t>
            </a:r>
            <a:endParaRPr sz="1400" dirty="0">
              <a:latin typeface="Carlito"/>
              <a:cs typeface="Carlito"/>
            </a:endParaRPr>
          </a:p>
          <a:p>
            <a:pPr marL="107950" indent="-95250">
              <a:lnSpc>
                <a:spcPts val="1390"/>
              </a:lnSpc>
              <a:buChar char="-"/>
              <a:tabLst>
                <a:tab pos="107950" algn="l"/>
              </a:tabLst>
            </a:pPr>
            <a:r>
              <a:rPr sz="1400" b="1" u="sng" spc="-5" dirty="0">
                <a:solidFill>
                  <a:srgbClr val="00AFEF"/>
                </a:solidFill>
                <a:uFill>
                  <a:solidFill>
                    <a:srgbClr val="00AFEF"/>
                  </a:solidFill>
                </a:uFill>
                <a:latin typeface="Carlito"/>
                <a:cs typeface="Carlito"/>
              </a:rPr>
              <a:t>[</a:t>
            </a:r>
            <a:r>
              <a:rPr lang="en-US" sz="1400" b="1" u="sng" spc="-5" dirty="0">
                <a:solidFill>
                  <a:srgbClr val="00AFEF"/>
                </a:solidFill>
                <a:uFill>
                  <a:solidFill>
                    <a:srgbClr val="00AFEF"/>
                  </a:solidFill>
                </a:uFill>
                <a:latin typeface="Carlito"/>
                <a:cs typeface="Carlito"/>
              </a:rPr>
              <a:t>https://github.com/zoilosilang/Order-tasks-and-milestones.git</a:t>
            </a:r>
            <a:r>
              <a:rPr sz="1400" b="1" u="sng" spc="-5" dirty="0">
                <a:solidFill>
                  <a:srgbClr val="00AFEF"/>
                </a:solidFill>
                <a:uFill>
                  <a:solidFill>
                    <a:srgbClr val="00AFEF"/>
                  </a:solidFill>
                </a:uFill>
                <a:latin typeface="Carlito"/>
                <a:cs typeface="Carlito"/>
              </a:rPr>
              <a:t>]</a:t>
            </a:r>
            <a:endParaRPr sz="1400" dirty="0">
              <a:latin typeface="Carlito"/>
              <a:cs typeface="Carlito"/>
            </a:endParaRPr>
          </a:p>
          <a:p>
            <a:pPr marL="107950" indent="-95250">
              <a:lnSpc>
                <a:spcPts val="1535"/>
              </a:lnSpc>
              <a:buChar char="-"/>
              <a:tabLst>
                <a:tab pos="107950" algn="l"/>
              </a:tabLst>
            </a:pPr>
            <a:r>
              <a:rPr sz="1400" b="1" u="sng" spc="-5" dirty="0">
                <a:solidFill>
                  <a:srgbClr val="00AFEF"/>
                </a:solidFill>
                <a:uFill>
                  <a:solidFill>
                    <a:srgbClr val="00AFEF"/>
                  </a:solidFill>
                </a:uFill>
                <a:latin typeface="Carlito"/>
                <a:cs typeface="Carlito"/>
              </a:rPr>
              <a:t>[link </a:t>
            </a:r>
            <a:r>
              <a:rPr sz="1400" b="1" u="sng" dirty="0">
                <a:solidFill>
                  <a:srgbClr val="00AFEF"/>
                </a:solidFill>
                <a:uFill>
                  <a:solidFill>
                    <a:srgbClr val="00AFEF"/>
                  </a:solidFill>
                </a:uFill>
                <a:latin typeface="Carlito"/>
                <a:cs typeface="Carlito"/>
              </a:rPr>
              <a:t>the </a:t>
            </a:r>
            <a:r>
              <a:rPr sz="1400" b="1" u="sng" spc="-10" dirty="0">
                <a:solidFill>
                  <a:srgbClr val="00AFEF"/>
                </a:solidFill>
                <a:uFill>
                  <a:solidFill>
                    <a:srgbClr val="00AFEF"/>
                  </a:solidFill>
                </a:uFill>
                <a:latin typeface="Carlito"/>
                <a:cs typeface="Carlito"/>
              </a:rPr>
              <a:t>evaluation </a:t>
            </a:r>
            <a:r>
              <a:rPr sz="1400" b="1" u="sng" spc="-5" dirty="0">
                <a:solidFill>
                  <a:srgbClr val="00AFEF"/>
                </a:solidFill>
                <a:uFill>
                  <a:solidFill>
                    <a:srgbClr val="00AFEF"/>
                  </a:solidFill>
                </a:uFill>
                <a:latin typeface="Carlito"/>
                <a:cs typeface="Carlito"/>
              </a:rPr>
              <a:t>findings</a:t>
            </a:r>
            <a:r>
              <a:rPr sz="1400" b="1" u="sng" spc="40" dirty="0">
                <a:solidFill>
                  <a:srgbClr val="00AFEF"/>
                </a:solidFill>
                <a:uFill>
                  <a:solidFill>
                    <a:srgbClr val="00AFEF"/>
                  </a:solidFill>
                </a:uFill>
                <a:latin typeface="Carlito"/>
                <a:cs typeface="Carlito"/>
              </a:rPr>
              <a:t> </a:t>
            </a:r>
            <a:r>
              <a:rPr sz="1400" b="1" u="sng" spc="-10" dirty="0">
                <a:solidFill>
                  <a:srgbClr val="00AFEF"/>
                </a:solidFill>
                <a:uFill>
                  <a:solidFill>
                    <a:srgbClr val="00AFEF"/>
                  </a:solidFill>
                </a:uFill>
                <a:latin typeface="Carlito"/>
                <a:cs typeface="Carlito"/>
              </a:rPr>
              <a:t>presentation]</a:t>
            </a:r>
            <a:endParaRPr sz="14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678</Words>
  <Application>Microsoft Office PowerPoint</Application>
  <PresentationFormat>On-screen Show (16:9)</PresentationFormat>
  <Paragraphs>68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Calibri</vt:lpstr>
      <vt:lpstr>Carlito</vt:lpstr>
      <vt:lpstr>DejaVu Sans</vt:lpstr>
      <vt:lpstr>Liberation Sans</vt:lpstr>
      <vt:lpstr>Tenorite Display</vt:lpstr>
      <vt:lpstr>Times New Roman</vt:lpstr>
      <vt:lpstr>Office Theme</vt:lpstr>
      <vt:lpstr>Sauce &amp; Spoon  Tablet Rollout</vt:lpstr>
      <vt:lpstr>Executive Summary</vt:lpstr>
      <vt:lpstr>PowerPoint Presentation</vt:lpstr>
      <vt:lpstr>PowerPoint Presentation</vt:lpstr>
      <vt:lpstr>Revenue</vt:lpstr>
      <vt:lpstr>What Worked: Key Accomplishments</vt:lpstr>
      <vt:lpstr>Lesson Learned</vt:lpstr>
      <vt:lpstr>Next Steps: Looking Forward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Sauce &amp; Spoon  Tablet Rollout</dc:title>
  <dc:creator>oli</dc:creator>
  <cp:keywords>Downloader: 100000834629413,Uploader: 100000828286196,CHDL-UGC-Meta</cp:keywords>
  <cp:lastModifiedBy>Zoilo Silang</cp:lastModifiedBy>
  <cp:revision>3</cp:revision>
  <dcterms:created xsi:type="dcterms:W3CDTF">2021-10-24T12:36:47Z</dcterms:created>
  <dcterms:modified xsi:type="dcterms:W3CDTF">2021-10-24T12:42:20Z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2021-10-24T00:00:00Z</vt:filetime>
  </property>
  <property fmtid="{D5CDD505-2E9C-101B-9397-08002B2CF9AE}" pid="3" name="LastSaved">
    <vt:filetime>2021-10-24T00:00:00Z</vt:filetime>
  </property>
</Properties>
</file>