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053BC-EE3A-460D-ADB7-8235ADD155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2D0AE3-E680-4BA8-93C4-2C4D479F5A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78BA5A-C7D3-4797-A71E-A5A2F5BC7DA7}"/>
              </a:ext>
            </a:extLst>
          </p:cNvPr>
          <p:cNvSpPr>
            <a:spLocks noGrp="1"/>
          </p:cNvSpPr>
          <p:nvPr>
            <p:ph type="dt" sz="half" idx="10"/>
          </p:nvPr>
        </p:nvSpPr>
        <p:spPr/>
        <p:txBody>
          <a:bodyPr/>
          <a:lstStyle/>
          <a:p>
            <a:fld id="{D9AD1EFB-54CA-4115-B64D-6C1E3AAC536D}" type="datetimeFigureOut">
              <a:rPr lang="en-US" smtClean="0"/>
              <a:t>11/23/2021</a:t>
            </a:fld>
            <a:endParaRPr lang="en-US"/>
          </a:p>
        </p:txBody>
      </p:sp>
      <p:sp>
        <p:nvSpPr>
          <p:cNvPr id="5" name="Footer Placeholder 4">
            <a:extLst>
              <a:ext uri="{FF2B5EF4-FFF2-40B4-BE49-F238E27FC236}">
                <a16:creationId xmlns:a16="http://schemas.microsoft.com/office/drawing/2014/main" id="{001A9239-7EED-48ED-BF6E-E8A869D8C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889D-D8A9-45CC-9653-6565771C69BB}"/>
              </a:ext>
            </a:extLst>
          </p:cNvPr>
          <p:cNvSpPr>
            <a:spLocks noGrp="1"/>
          </p:cNvSpPr>
          <p:nvPr>
            <p:ph type="sldNum" sz="quarter" idx="12"/>
          </p:nvPr>
        </p:nvSpPr>
        <p:spPr/>
        <p:txBody>
          <a:bodyPr/>
          <a:lstStyle/>
          <a:p>
            <a:fld id="{44B5141E-4D60-4707-AB5F-4B4E8C84EC15}" type="slidenum">
              <a:rPr lang="en-US" smtClean="0"/>
              <a:t>‹#›</a:t>
            </a:fld>
            <a:endParaRPr lang="en-US"/>
          </a:p>
        </p:txBody>
      </p:sp>
    </p:spTree>
    <p:extLst>
      <p:ext uri="{BB962C8B-B14F-4D97-AF65-F5344CB8AC3E}">
        <p14:creationId xmlns:p14="http://schemas.microsoft.com/office/powerpoint/2010/main" val="2705752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35819-F1F9-4445-9215-578813EECA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48425-6D09-4C09-8CC9-D8D6BAA7A4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E70421-C8FA-4DE7-848F-BF54DF988CC2}"/>
              </a:ext>
            </a:extLst>
          </p:cNvPr>
          <p:cNvSpPr>
            <a:spLocks noGrp="1"/>
          </p:cNvSpPr>
          <p:nvPr>
            <p:ph type="dt" sz="half" idx="10"/>
          </p:nvPr>
        </p:nvSpPr>
        <p:spPr/>
        <p:txBody>
          <a:bodyPr/>
          <a:lstStyle/>
          <a:p>
            <a:fld id="{D9AD1EFB-54CA-4115-B64D-6C1E3AAC536D}" type="datetimeFigureOut">
              <a:rPr lang="en-US" smtClean="0"/>
              <a:t>11/23/2021</a:t>
            </a:fld>
            <a:endParaRPr lang="en-US"/>
          </a:p>
        </p:txBody>
      </p:sp>
      <p:sp>
        <p:nvSpPr>
          <p:cNvPr id="5" name="Footer Placeholder 4">
            <a:extLst>
              <a:ext uri="{FF2B5EF4-FFF2-40B4-BE49-F238E27FC236}">
                <a16:creationId xmlns:a16="http://schemas.microsoft.com/office/drawing/2014/main" id="{C846A9E5-2A52-4422-9ECE-A0BA86FF38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D82D83-1344-4CA6-BD28-2D678EFC460F}"/>
              </a:ext>
            </a:extLst>
          </p:cNvPr>
          <p:cNvSpPr>
            <a:spLocks noGrp="1"/>
          </p:cNvSpPr>
          <p:nvPr>
            <p:ph type="sldNum" sz="quarter" idx="12"/>
          </p:nvPr>
        </p:nvSpPr>
        <p:spPr/>
        <p:txBody>
          <a:bodyPr/>
          <a:lstStyle/>
          <a:p>
            <a:fld id="{44B5141E-4D60-4707-AB5F-4B4E8C84EC15}" type="slidenum">
              <a:rPr lang="en-US" smtClean="0"/>
              <a:t>‹#›</a:t>
            </a:fld>
            <a:endParaRPr lang="en-US"/>
          </a:p>
        </p:txBody>
      </p:sp>
    </p:spTree>
    <p:extLst>
      <p:ext uri="{BB962C8B-B14F-4D97-AF65-F5344CB8AC3E}">
        <p14:creationId xmlns:p14="http://schemas.microsoft.com/office/powerpoint/2010/main" val="1050873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059B54-0A36-421A-914A-E22EB561B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771C0D-E6C1-4451-9742-B53567EF9B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3C82E5-832F-49B7-A74A-C63C42A8FE22}"/>
              </a:ext>
            </a:extLst>
          </p:cNvPr>
          <p:cNvSpPr>
            <a:spLocks noGrp="1"/>
          </p:cNvSpPr>
          <p:nvPr>
            <p:ph type="dt" sz="half" idx="10"/>
          </p:nvPr>
        </p:nvSpPr>
        <p:spPr/>
        <p:txBody>
          <a:bodyPr/>
          <a:lstStyle/>
          <a:p>
            <a:fld id="{D9AD1EFB-54CA-4115-B64D-6C1E3AAC536D}" type="datetimeFigureOut">
              <a:rPr lang="en-US" smtClean="0"/>
              <a:t>11/23/2021</a:t>
            </a:fld>
            <a:endParaRPr lang="en-US"/>
          </a:p>
        </p:txBody>
      </p:sp>
      <p:sp>
        <p:nvSpPr>
          <p:cNvPr id="5" name="Footer Placeholder 4">
            <a:extLst>
              <a:ext uri="{FF2B5EF4-FFF2-40B4-BE49-F238E27FC236}">
                <a16:creationId xmlns:a16="http://schemas.microsoft.com/office/drawing/2014/main" id="{95BA0EDA-20B3-4C39-971E-8A81C4E9FD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7DB06B-4FF4-47BB-BC0D-54A2243D7EE6}"/>
              </a:ext>
            </a:extLst>
          </p:cNvPr>
          <p:cNvSpPr>
            <a:spLocks noGrp="1"/>
          </p:cNvSpPr>
          <p:nvPr>
            <p:ph type="sldNum" sz="quarter" idx="12"/>
          </p:nvPr>
        </p:nvSpPr>
        <p:spPr/>
        <p:txBody>
          <a:bodyPr/>
          <a:lstStyle/>
          <a:p>
            <a:fld id="{44B5141E-4D60-4707-AB5F-4B4E8C84EC15}" type="slidenum">
              <a:rPr lang="en-US" smtClean="0"/>
              <a:t>‹#›</a:t>
            </a:fld>
            <a:endParaRPr lang="en-US"/>
          </a:p>
        </p:txBody>
      </p:sp>
    </p:spTree>
    <p:extLst>
      <p:ext uri="{BB962C8B-B14F-4D97-AF65-F5344CB8AC3E}">
        <p14:creationId xmlns:p14="http://schemas.microsoft.com/office/powerpoint/2010/main" val="722351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9FABD-EE97-49EE-B872-FAAD1F671B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650157-E9D0-4363-BA46-47F8B159DF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7CAA78-6D15-4BD2-86CA-3179181555DE}"/>
              </a:ext>
            </a:extLst>
          </p:cNvPr>
          <p:cNvSpPr>
            <a:spLocks noGrp="1"/>
          </p:cNvSpPr>
          <p:nvPr>
            <p:ph type="dt" sz="half" idx="10"/>
          </p:nvPr>
        </p:nvSpPr>
        <p:spPr/>
        <p:txBody>
          <a:bodyPr/>
          <a:lstStyle/>
          <a:p>
            <a:fld id="{D9AD1EFB-54CA-4115-B64D-6C1E3AAC536D}" type="datetimeFigureOut">
              <a:rPr lang="en-US" smtClean="0"/>
              <a:t>11/23/2021</a:t>
            </a:fld>
            <a:endParaRPr lang="en-US"/>
          </a:p>
        </p:txBody>
      </p:sp>
      <p:sp>
        <p:nvSpPr>
          <p:cNvPr id="5" name="Footer Placeholder 4">
            <a:extLst>
              <a:ext uri="{FF2B5EF4-FFF2-40B4-BE49-F238E27FC236}">
                <a16:creationId xmlns:a16="http://schemas.microsoft.com/office/drawing/2014/main" id="{FC80B412-4622-48B6-A70C-B87AC905BC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C168E3-75E0-4B7F-A0AE-3F90FB9B6AD4}"/>
              </a:ext>
            </a:extLst>
          </p:cNvPr>
          <p:cNvSpPr>
            <a:spLocks noGrp="1"/>
          </p:cNvSpPr>
          <p:nvPr>
            <p:ph type="sldNum" sz="quarter" idx="12"/>
          </p:nvPr>
        </p:nvSpPr>
        <p:spPr/>
        <p:txBody>
          <a:bodyPr/>
          <a:lstStyle/>
          <a:p>
            <a:fld id="{44B5141E-4D60-4707-AB5F-4B4E8C84EC15}" type="slidenum">
              <a:rPr lang="en-US" smtClean="0"/>
              <a:t>‹#›</a:t>
            </a:fld>
            <a:endParaRPr lang="en-US"/>
          </a:p>
        </p:txBody>
      </p:sp>
    </p:spTree>
    <p:extLst>
      <p:ext uri="{BB962C8B-B14F-4D97-AF65-F5344CB8AC3E}">
        <p14:creationId xmlns:p14="http://schemas.microsoft.com/office/powerpoint/2010/main" val="3600538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BB57-F363-4E9A-A570-A0ABFA52C5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731A40-28F2-4FD1-8768-3705418CFE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436B8C-24A8-4674-A428-F38A82E9A53C}"/>
              </a:ext>
            </a:extLst>
          </p:cNvPr>
          <p:cNvSpPr>
            <a:spLocks noGrp="1"/>
          </p:cNvSpPr>
          <p:nvPr>
            <p:ph type="dt" sz="half" idx="10"/>
          </p:nvPr>
        </p:nvSpPr>
        <p:spPr/>
        <p:txBody>
          <a:bodyPr/>
          <a:lstStyle/>
          <a:p>
            <a:fld id="{D9AD1EFB-54CA-4115-B64D-6C1E3AAC536D}" type="datetimeFigureOut">
              <a:rPr lang="en-US" smtClean="0"/>
              <a:t>11/23/2021</a:t>
            </a:fld>
            <a:endParaRPr lang="en-US"/>
          </a:p>
        </p:txBody>
      </p:sp>
      <p:sp>
        <p:nvSpPr>
          <p:cNvPr id="5" name="Footer Placeholder 4">
            <a:extLst>
              <a:ext uri="{FF2B5EF4-FFF2-40B4-BE49-F238E27FC236}">
                <a16:creationId xmlns:a16="http://schemas.microsoft.com/office/drawing/2014/main" id="{23B822EB-F37D-425F-8ECC-4466561A2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CF9018-A7AD-46F7-8F8E-2B88505446C0}"/>
              </a:ext>
            </a:extLst>
          </p:cNvPr>
          <p:cNvSpPr>
            <a:spLocks noGrp="1"/>
          </p:cNvSpPr>
          <p:nvPr>
            <p:ph type="sldNum" sz="quarter" idx="12"/>
          </p:nvPr>
        </p:nvSpPr>
        <p:spPr/>
        <p:txBody>
          <a:bodyPr/>
          <a:lstStyle/>
          <a:p>
            <a:fld id="{44B5141E-4D60-4707-AB5F-4B4E8C84EC15}" type="slidenum">
              <a:rPr lang="en-US" smtClean="0"/>
              <a:t>‹#›</a:t>
            </a:fld>
            <a:endParaRPr lang="en-US"/>
          </a:p>
        </p:txBody>
      </p:sp>
    </p:spTree>
    <p:extLst>
      <p:ext uri="{BB962C8B-B14F-4D97-AF65-F5344CB8AC3E}">
        <p14:creationId xmlns:p14="http://schemas.microsoft.com/office/powerpoint/2010/main" val="3901800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C5235-A546-44CA-8EFF-DF6452AB2C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B5613D-6CEF-49E9-886F-3B5E4065AE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C9CF15-47DA-4DE1-AEC8-9151D12AEE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4AEC3E-4769-49FD-91B0-D43E068D7C5C}"/>
              </a:ext>
            </a:extLst>
          </p:cNvPr>
          <p:cNvSpPr>
            <a:spLocks noGrp="1"/>
          </p:cNvSpPr>
          <p:nvPr>
            <p:ph type="dt" sz="half" idx="10"/>
          </p:nvPr>
        </p:nvSpPr>
        <p:spPr/>
        <p:txBody>
          <a:bodyPr/>
          <a:lstStyle/>
          <a:p>
            <a:fld id="{D9AD1EFB-54CA-4115-B64D-6C1E3AAC536D}" type="datetimeFigureOut">
              <a:rPr lang="en-US" smtClean="0"/>
              <a:t>11/23/2021</a:t>
            </a:fld>
            <a:endParaRPr lang="en-US"/>
          </a:p>
        </p:txBody>
      </p:sp>
      <p:sp>
        <p:nvSpPr>
          <p:cNvPr id="6" name="Footer Placeholder 5">
            <a:extLst>
              <a:ext uri="{FF2B5EF4-FFF2-40B4-BE49-F238E27FC236}">
                <a16:creationId xmlns:a16="http://schemas.microsoft.com/office/drawing/2014/main" id="{542065D9-B7FF-453A-BC98-B6ACA69799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BA4BB-0F14-43F8-ABE6-25AE946EA073}"/>
              </a:ext>
            </a:extLst>
          </p:cNvPr>
          <p:cNvSpPr>
            <a:spLocks noGrp="1"/>
          </p:cNvSpPr>
          <p:nvPr>
            <p:ph type="sldNum" sz="quarter" idx="12"/>
          </p:nvPr>
        </p:nvSpPr>
        <p:spPr/>
        <p:txBody>
          <a:bodyPr/>
          <a:lstStyle/>
          <a:p>
            <a:fld id="{44B5141E-4D60-4707-AB5F-4B4E8C84EC15}" type="slidenum">
              <a:rPr lang="en-US" smtClean="0"/>
              <a:t>‹#›</a:t>
            </a:fld>
            <a:endParaRPr lang="en-US"/>
          </a:p>
        </p:txBody>
      </p:sp>
    </p:spTree>
    <p:extLst>
      <p:ext uri="{BB962C8B-B14F-4D97-AF65-F5344CB8AC3E}">
        <p14:creationId xmlns:p14="http://schemas.microsoft.com/office/powerpoint/2010/main" val="3275273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252B-7E42-4628-857C-EDE7AF4D51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DF23E5-A778-4E0F-95F4-44535144B9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305B01-628C-4E85-9D92-BF12252CE7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FA90E8-2029-4628-B612-C7B40B6F9D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ACED7B-982C-44FA-98EB-208F985AC1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2A1593-85B9-4DA0-B2A7-226AD8D7E207}"/>
              </a:ext>
            </a:extLst>
          </p:cNvPr>
          <p:cNvSpPr>
            <a:spLocks noGrp="1"/>
          </p:cNvSpPr>
          <p:nvPr>
            <p:ph type="dt" sz="half" idx="10"/>
          </p:nvPr>
        </p:nvSpPr>
        <p:spPr/>
        <p:txBody>
          <a:bodyPr/>
          <a:lstStyle/>
          <a:p>
            <a:fld id="{D9AD1EFB-54CA-4115-B64D-6C1E3AAC536D}" type="datetimeFigureOut">
              <a:rPr lang="en-US" smtClean="0"/>
              <a:t>11/23/2021</a:t>
            </a:fld>
            <a:endParaRPr lang="en-US"/>
          </a:p>
        </p:txBody>
      </p:sp>
      <p:sp>
        <p:nvSpPr>
          <p:cNvPr id="8" name="Footer Placeholder 7">
            <a:extLst>
              <a:ext uri="{FF2B5EF4-FFF2-40B4-BE49-F238E27FC236}">
                <a16:creationId xmlns:a16="http://schemas.microsoft.com/office/drawing/2014/main" id="{2838012E-16A1-433C-8C38-EB6E1B1FE0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1360E9-667F-48AC-9FA0-9C68FBD02867}"/>
              </a:ext>
            </a:extLst>
          </p:cNvPr>
          <p:cNvSpPr>
            <a:spLocks noGrp="1"/>
          </p:cNvSpPr>
          <p:nvPr>
            <p:ph type="sldNum" sz="quarter" idx="12"/>
          </p:nvPr>
        </p:nvSpPr>
        <p:spPr/>
        <p:txBody>
          <a:bodyPr/>
          <a:lstStyle/>
          <a:p>
            <a:fld id="{44B5141E-4D60-4707-AB5F-4B4E8C84EC15}" type="slidenum">
              <a:rPr lang="en-US" smtClean="0"/>
              <a:t>‹#›</a:t>
            </a:fld>
            <a:endParaRPr lang="en-US"/>
          </a:p>
        </p:txBody>
      </p:sp>
    </p:spTree>
    <p:extLst>
      <p:ext uri="{BB962C8B-B14F-4D97-AF65-F5344CB8AC3E}">
        <p14:creationId xmlns:p14="http://schemas.microsoft.com/office/powerpoint/2010/main" val="2274038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C0CC5-5481-49F8-96DE-E886BDC5DE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A67C9C-B2A8-40A9-A318-D9F21E859FF3}"/>
              </a:ext>
            </a:extLst>
          </p:cNvPr>
          <p:cNvSpPr>
            <a:spLocks noGrp="1"/>
          </p:cNvSpPr>
          <p:nvPr>
            <p:ph type="dt" sz="half" idx="10"/>
          </p:nvPr>
        </p:nvSpPr>
        <p:spPr/>
        <p:txBody>
          <a:bodyPr/>
          <a:lstStyle/>
          <a:p>
            <a:fld id="{D9AD1EFB-54CA-4115-B64D-6C1E3AAC536D}" type="datetimeFigureOut">
              <a:rPr lang="en-US" smtClean="0"/>
              <a:t>11/23/2021</a:t>
            </a:fld>
            <a:endParaRPr lang="en-US"/>
          </a:p>
        </p:txBody>
      </p:sp>
      <p:sp>
        <p:nvSpPr>
          <p:cNvPr id="4" name="Footer Placeholder 3">
            <a:extLst>
              <a:ext uri="{FF2B5EF4-FFF2-40B4-BE49-F238E27FC236}">
                <a16:creationId xmlns:a16="http://schemas.microsoft.com/office/drawing/2014/main" id="{17ED1F1D-8ABB-4E08-AEEA-8520C13541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22840E-8672-46B3-96FE-0726EFE937AD}"/>
              </a:ext>
            </a:extLst>
          </p:cNvPr>
          <p:cNvSpPr>
            <a:spLocks noGrp="1"/>
          </p:cNvSpPr>
          <p:nvPr>
            <p:ph type="sldNum" sz="quarter" idx="12"/>
          </p:nvPr>
        </p:nvSpPr>
        <p:spPr/>
        <p:txBody>
          <a:bodyPr/>
          <a:lstStyle/>
          <a:p>
            <a:fld id="{44B5141E-4D60-4707-AB5F-4B4E8C84EC15}" type="slidenum">
              <a:rPr lang="en-US" smtClean="0"/>
              <a:t>‹#›</a:t>
            </a:fld>
            <a:endParaRPr lang="en-US"/>
          </a:p>
        </p:txBody>
      </p:sp>
    </p:spTree>
    <p:extLst>
      <p:ext uri="{BB962C8B-B14F-4D97-AF65-F5344CB8AC3E}">
        <p14:creationId xmlns:p14="http://schemas.microsoft.com/office/powerpoint/2010/main" val="2711193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66283A-279F-478D-91FA-083BC429F3D1}"/>
              </a:ext>
            </a:extLst>
          </p:cNvPr>
          <p:cNvSpPr>
            <a:spLocks noGrp="1"/>
          </p:cNvSpPr>
          <p:nvPr>
            <p:ph type="dt" sz="half" idx="10"/>
          </p:nvPr>
        </p:nvSpPr>
        <p:spPr/>
        <p:txBody>
          <a:bodyPr/>
          <a:lstStyle/>
          <a:p>
            <a:fld id="{D9AD1EFB-54CA-4115-B64D-6C1E3AAC536D}" type="datetimeFigureOut">
              <a:rPr lang="en-US" smtClean="0"/>
              <a:t>11/23/2021</a:t>
            </a:fld>
            <a:endParaRPr lang="en-US"/>
          </a:p>
        </p:txBody>
      </p:sp>
      <p:sp>
        <p:nvSpPr>
          <p:cNvPr id="3" name="Footer Placeholder 2">
            <a:extLst>
              <a:ext uri="{FF2B5EF4-FFF2-40B4-BE49-F238E27FC236}">
                <a16:creationId xmlns:a16="http://schemas.microsoft.com/office/drawing/2014/main" id="{2CCB8B8F-F15A-47F3-9507-8D4B74CB37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01C793-ECF3-4FFB-8121-AD54B01FAC7A}"/>
              </a:ext>
            </a:extLst>
          </p:cNvPr>
          <p:cNvSpPr>
            <a:spLocks noGrp="1"/>
          </p:cNvSpPr>
          <p:nvPr>
            <p:ph type="sldNum" sz="quarter" idx="12"/>
          </p:nvPr>
        </p:nvSpPr>
        <p:spPr/>
        <p:txBody>
          <a:bodyPr/>
          <a:lstStyle/>
          <a:p>
            <a:fld id="{44B5141E-4D60-4707-AB5F-4B4E8C84EC15}" type="slidenum">
              <a:rPr lang="en-US" smtClean="0"/>
              <a:t>‹#›</a:t>
            </a:fld>
            <a:endParaRPr lang="en-US"/>
          </a:p>
        </p:txBody>
      </p:sp>
    </p:spTree>
    <p:extLst>
      <p:ext uri="{BB962C8B-B14F-4D97-AF65-F5344CB8AC3E}">
        <p14:creationId xmlns:p14="http://schemas.microsoft.com/office/powerpoint/2010/main" val="3902118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09260-B2B9-4C90-BBDA-178A28762C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7BBB79-ADB2-4F73-9986-BD9E3C8932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008AB9-61CF-4F63-B132-C0D496E00D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8FD11B-ECD0-4F4C-BA67-664E06A0F169}"/>
              </a:ext>
            </a:extLst>
          </p:cNvPr>
          <p:cNvSpPr>
            <a:spLocks noGrp="1"/>
          </p:cNvSpPr>
          <p:nvPr>
            <p:ph type="dt" sz="half" idx="10"/>
          </p:nvPr>
        </p:nvSpPr>
        <p:spPr/>
        <p:txBody>
          <a:bodyPr/>
          <a:lstStyle/>
          <a:p>
            <a:fld id="{D9AD1EFB-54CA-4115-B64D-6C1E3AAC536D}" type="datetimeFigureOut">
              <a:rPr lang="en-US" smtClean="0"/>
              <a:t>11/23/2021</a:t>
            </a:fld>
            <a:endParaRPr lang="en-US"/>
          </a:p>
        </p:txBody>
      </p:sp>
      <p:sp>
        <p:nvSpPr>
          <p:cNvPr id="6" name="Footer Placeholder 5">
            <a:extLst>
              <a:ext uri="{FF2B5EF4-FFF2-40B4-BE49-F238E27FC236}">
                <a16:creationId xmlns:a16="http://schemas.microsoft.com/office/drawing/2014/main" id="{E3B300FA-D4F8-4AD4-8AC2-0579D541C0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E1BD66-3E94-4FC5-9B6A-9494BEBC4113}"/>
              </a:ext>
            </a:extLst>
          </p:cNvPr>
          <p:cNvSpPr>
            <a:spLocks noGrp="1"/>
          </p:cNvSpPr>
          <p:nvPr>
            <p:ph type="sldNum" sz="quarter" idx="12"/>
          </p:nvPr>
        </p:nvSpPr>
        <p:spPr/>
        <p:txBody>
          <a:bodyPr/>
          <a:lstStyle/>
          <a:p>
            <a:fld id="{44B5141E-4D60-4707-AB5F-4B4E8C84EC15}" type="slidenum">
              <a:rPr lang="en-US" smtClean="0"/>
              <a:t>‹#›</a:t>
            </a:fld>
            <a:endParaRPr lang="en-US"/>
          </a:p>
        </p:txBody>
      </p:sp>
    </p:spTree>
    <p:extLst>
      <p:ext uri="{BB962C8B-B14F-4D97-AF65-F5344CB8AC3E}">
        <p14:creationId xmlns:p14="http://schemas.microsoft.com/office/powerpoint/2010/main" val="3051182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21A49-5DA2-4087-97DE-45041C14DA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7BFAFE-F5ED-46E0-B602-EA040732A6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9CD7E8-ACFF-4EAB-918B-B1678C5100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9DA8FC-1620-45E7-8648-F04552A62B62}"/>
              </a:ext>
            </a:extLst>
          </p:cNvPr>
          <p:cNvSpPr>
            <a:spLocks noGrp="1"/>
          </p:cNvSpPr>
          <p:nvPr>
            <p:ph type="dt" sz="half" idx="10"/>
          </p:nvPr>
        </p:nvSpPr>
        <p:spPr/>
        <p:txBody>
          <a:bodyPr/>
          <a:lstStyle/>
          <a:p>
            <a:fld id="{D9AD1EFB-54CA-4115-B64D-6C1E3AAC536D}" type="datetimeFigureOut">
              <a:rPr lang="en-US" smtClean="0"/>
              <a:t>11/23/2021</a:t>
            </a:fld>
            <a:endParaRPr lang="en-US"/>
          </a:p>
        </p:txBody>
      </p:sp>
      <p:sp>
        <p:nvSpPr>
          <p:cNvPr id="6" name="Footer Placeholder 5">
            <a:extLst>
              <a:ext uri="{FF2B5EF4-FFF2-40B4-BE49-F238E27FC236}">
                <a16:creationId xmlns:a16="http://schemas.microsoft.com/office/drawing/2014/main" id="{9ABF211F-9522-4C06-A900-D760157D5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3B88D-8081-478C-B59A-77E3F6A9020F}"/>
              </a:ext>
            </a:extLst>
          </p:cNvPr>
          <p:cNvSpPr>
            <a:spLocks noGrp="1"/>
          </p:cNvSpPr>
          <p:nvPr>
            <p:ph type="sldNum" sz="quarter" idx="12"/>
          </p:nvPr>
        </p:nvSpPr>
        <p:spPr/>
        <p:txBody>
          <a:bodyPr/>
          <a:lstStyle/>
          <a:p>
            <a:fld id="{44B5141E-4D60-4707-AB5F-4B4E8C84EC15}" type="slidenum">
              <a:rPr lang="en-US" smtClean="0"/>
              <a:t>‹#›</a:t>
            </a:fld>
            <a:endParaRPr lang="en-US"/>
          </a:p>
        </p:txBody>
      </p:sp>
    </p:spTree>
    <p:extLst>
      <p:ext uri="{BB962C8B-B14F-4D97-AF65-F5344CB8AC3E}">
        <p14:creationId xmlns:p14="http://schemas.microsoft.com/office/powerpoint/2010/main" val="3889972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60495B-8555-4972-8963-01DE1F66A3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C41569-F756-4221-B870-FE4985705C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6E9BE0-2DB5-4ABF-86B2-CE9F3CC79C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AD1EFB-54CA-4115-B64D-6C1E3AAC536D}" type="datetimeFigureOut">
              <a:rPr lang="en-US" smtClean="0"/>
              <a:t>11/23/2021</a:t>
            </a:fld>
            <a:endParaRPr lang="en-US"/>
          </a:p>
        </p:txBody>
      </p:sp>
      <p:sp>
        <p:nvSpPr>
          <p:cNvPr id="5" name="Footer Placeholder 4">
            <a:extLst>
              <a:ext uri="{FF2B5EF4-FFF2-40B4-BE49-F238E27FC236}">
                <a16:creationId xmlns:a16="http://schemas.microsoft.com/office/drawing/2014/main" id="{B85DDEFE-42FF-44B0-843A-D6619142A6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701753-3E9F-485F-AA91-D2B9767B3B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5141E-4D60-4707-AB5F-4B4E8C84EC15}" type="slidenum">
              <a:rPr lang="en-US" smtClean="0"/>
              <a:t>‹#›</a:t>
            </a:fld>
            <a:endParaRPr lang="en-US"/>
          </a:p>
        </p:txBody>
      </p:sp>
    </p:spTree>
    <p:extLst>
      <p:ext uri="{BB962C8B-B14F-4D97-AF65-F5344CB8AC3E}">
        <p14:creationId xmlns:p14="http://schemas.microsoft.com/office/powerpoint/2010/main" val="2330113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2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hyperlink" Target="https://monsterdigital.agency/"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hyperlink" Target="https://molismedia.com/e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impulsup.com/blo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neoprive.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10640-4425-46BF-BEF4-29C6959DE04E}"/>
              </a:ext>
            </a:extLst>
          </p:cNvPr>
          <p:cNvSpPr>
            <a:spLocks noGrp="1"/>
          </p:cNvSpPr>
          <p:nvPr>
            <p:ph type="ctrTitle"/>
          </p:nvPr>
        </p:nvSpPr>
        <p:spPr>
          <a:xfrm>
            <a:off x="5764695" y="480261"/>
            <a:ext cx="5950228" cy="4187097"/>
          </a:xfrm>
        </p:spPr>
        <p:txBody>
          <a:bodyPr/>
          <a:lstStyle/>
          <a:p>
            <a:r>
              <a:rPr lang="en-US" b="1" dirty="0"/>
              <a:t>Google SEO Capstone Project</a:t>
            </a:r>
          </a:p>
        </p:txBody>
      </p:sp>
      <p:pic>
        <p:nvPicPr>
          <p:cNvPr id="5" name="Picture 4">
            <a:extLst>
              <a:ext uri="{FF2B5EF4-FFF2-40B4-BE49-F238E27FC236}">
                <a16:creationId xmlns:a16="http://schemas.microsoft.com/office/drawing/2014/main" id="{2C86201E-AAC0-4C61-8F83-34B3D1C8B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367" y="1288773"/>
            <a:ext cx="5128591" cy="4306957"/>
          </a:xfrm>
          <a:prstGeom prst="rect">
            <a:avLst/>
          </a:prstGeom>
        </p:spPr>
      </p:pic>
      <p:sp>
        <p:nvSpPr>
          <p:cNvPr id="6" name="Rectangle 5">
            <a:extLst>
              <a:ext uri="{FF2B5EF4-FFF2-40B4-BE49-F238E27FC236}">
                <a16:creationId xmlns:a16="http://schemas.microsoft.com/office/drawing/2014/main" id="{5A333938-7367-4037-A59F-7E3404F215FF}"/>
              </a:ext>
            </a:extLst>
          </p:cNvPr>
          <p:cNvSpPr/>
          <p:nvPr/>
        </p:nvSpPr>
        <p:spPr>
          <a:xfrm>
            <a:off x="0" y="5738192"/>
            <a:ext cx="12192000"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B7B8134-C51B-4EB5-B176-D6BE4C5C904F}"/>
              </a:ext>
            </a:extLst>
          </p:cNvPr>
          <p:cNvSpPr txBox="1"/>
          <p:nvPr/>
        </p:nvSpPr>
        <p:spPr>
          <a:xfrm>
            <a:off x="6096000" y="4667358"/>
            <a:ext cx="2292626" cy="369332"/>
          </a:xfrm>
          <a:prstGeom prst="rect">
            <a:avLst/>
          </a:prstGeom>
          <a:noFill/>
        </p:spPr>
        <p:txBody>
          <a:bodyPr wrap="square" rtlCol="0">
            <a:spAutoFit/>
          </a:bodyPr>
          <a:lstStyle/>
          <a:p>
            <a:r>
              <a:rPr lang="en-US" dirty="0">
                <a:latin typeface="+mj-lt"/>
              </a:rPr>
              <a:t>Zoilo Silang</a:t>
            </a:r>
          </a:p>
        </p:txBody>
      </p:sp>
      <p:sp>
        <p:nvSpPr>
          <p:cNvPr id="8" name="Rectangle 7">
            <a:extLst>
              <a:ext uri="{FF2B5EF4-FFF2-40B4-BE49-F238E27FC236}">
                <a16:creationId xmlns:a16="http://schemas.microsoft.com/office/drawing/2014/main" id="{3688F1FA-4777-4364-BD8C-D085105454E4}"/>
              </a:ext>
            </a:extLst>
          </p:cNvPr>
          <p:cNvSpPr/>
          <p:nvPr/>
        </p:nvSpPr>
        <p:spPr>
          <a:xfrm>
            <a:off x="13253" y="5916033"/>
            <a:ext cx="12192000"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4800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5F423-B4FD-4DC9-B389-8E8148F070AC}"/>
              </a:ext>
            </a:extLst>
          </p:cNvPr>
          <p:cNvSpPr>
            <a:spLocks noGrp="1"/>
          </p:cNvSpPr>
          <p:nvPr>
            <p:ph type="title"/>
          </p:nvPr>
        </p:nvSpPr>
        <p:spPr/>
        <p:txBody>
          <a:bodyPr>
            <a:normAutofit/>
          </a:bodyPr>
          <a:lstStyle/>
          <a:p>
            <a:r>
              <a:rPr lang="fr-FR" sz="4000" b="1" dirty="0">
                <a:solidFill>
                  <a:srgbClr val="00B050"/>
                </a:solidFill>
                <a:latin typeface="+mn-lt"/>
              </a:rPr>
              <a:t>Part 3: </a:t>
            </a:r>
            <a:r>
              <a:rPr lang="en-US" sz="4000" b="1" dirty="0">
                <a:solidFill>
                  <a:srgbClr val="00B050"/>
                </a:solidFill>
                <a:latin typeface="+mn-lt"/>
              </a:rPr>
              <a:t>Develop a List of Metrics</a:t>
            </a:r>
          </a:p>
        </p:txBody>
      </p:sp>
      <p:sp>
        <p:nvSpPr>
          <p:cNvPr id="3" name="Content Placeholder 2">
            <a:extLst>
              <a:ext uri="{FF2B5EF4-FFF2-40B4-BE49-F238E27FC236}">
                <a16:creationId xmlns:a16="http://schemas.microsoft.com/office/drawing/2014/main" id="{2BE0C452-A477-48A2-A960-387598A58828}"/>
              </a:ext>
            </a:extLst>
          </p:cNvPr>
          <p:cNvSpPr>
            <a:spLocks noGrp="1"/>
          </p:cNvSpPr>
          <p:nvPr>
            <p:ph idx="1"/>
          </p:nvPr>
        </p:nvSpPr>
        <p:spPr>
          <a:xfrm>
            <a:off x="838200" y="1417982"/>
            <a:ext cx="10515600" cy="4956313"/>
          </a:xfrm>
        </p:spPr>
        <p:txBody>
          <a:bodyPr/>
          <a:lstStyle/>
          <a:p>
            <a:pPr marL="514350" indent="-514350">
              <a:buFont typeface="+mj-lt"/>
              <a:buAutoNum type="arabicPeriod"/>
            </a:pPr>
            <a:r>
              <a:rPr lang="en-US" dirty="0"/>
              <a:t>How would you describe your target client?</a:t>
            </a:r>
          </a:p>
          <a:p>
            <a:pPr marL="0" indent="0">
              <a:buNone/>
            </a:pPr>
            <a:r>
              <a:rPr lang="en-US" dirty="0">
                <a:latin typeface="+mj-lt"/>
              </a:rPr>
              <a:t>My target client should be a person (man or woman), age between 25 and 50, a medium-high salary and a business owner that needs help to grow. </a:t>
            </a:r>
          </a:p>
          <a:p>
            <a:pPr marL="0" indent="0">
              <a:buNone/>
            </a:pPr>
            <a:r>
              <a:rPr lang="en-US" dirty="0"/>
              <a:t>2. Which social networks are you working on?</a:t>
            </a:r>
          </a:p>
          <a:p>
            <a:pPr marL="0" indent="0">
              <a:buNone/>
            </a:pPr>
            <a:r>
              <a:rPr lang="en-US" dirty="0">
                <a:latin typeface="+mj-lt"/>
              </a:rPr>
              <a:t>Right now we are working with Facebook and Twitter.</a:t>
            </a:r>
          </a:p>
          <a:p>
            <a:pPr marL="0" indent="0">
              <a:buNone/>
            </a:pPr>
            <a:r>
              <a:rPr lang="en-US" dirty="0">
                <a:latin typeface="+mj-lt"/>
              </a:rPr>
              <a:t>3. </a:t>
            </a:r>
            <a:r>
              <a:rPr lang="en-US" dirty="0"/>
              <a:t>Was there prior SEO work done before? </a:t>
            </a:r>
          </a:p>
          <a:p>
            <a:pPr marL="0" indent="0">
              <a:buNone/>
            </a:pPr>
            <a:r>
              <a:rPr lang="en-US" dirty="0">
                <a:latin typeface="+mj-lt"/>
              </a:rPr>
              <a:t>No, this Will be our first SEO strategy.</a:t>
            </a:r>
          </a:p>
          <a:p>
            <a:pPr marL="0" indent="0">
              <a:buNone/>
            </a:pPr>
            <a:endParaRPr lang="en-US" dirty="0"/>
          </a:p>
        </p:txBody>
      </p:sp>
    </p:spTree>
    <p:extLst>
      <p:ext uri="{BB962C8B-B14F-4D97-AF65-F5344CB8AC3E}">
        <p14:creationId xmlns:p14="http://schemas.microsoft.com/office/powerpoint/2010/main" val="2421409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BD8A1D-503F-4ABD-9108-C8483452A8AB}"/>
              </a:ext>
            </a:extLst>
          </p:cNvPr>
          <p:cNvSpPr>
            <a:spLocks noGrp="1"/>
          </p:cNvSpPr>
          <p:nvPr>
            <p:ph idx="1"/>
          </p:nvPr>
        </p:nvSpPr>
        <p:spPr>
          <a:xfrm>
            <a:off x="838200" y="466414"/>
            <a:ext cx="10515600" cy="5925172"/>
          </a:xfrm>
        </p:spPr>
        <p:txBody>
          <a:bodyPr/>
          <a:lstStyle/>
          <a:p>
            <a:pPr marL="0" indent="0">
              <a:buNone/>
            </a:pPr>
            <a:r>
              <a:rPr lang="en-US" dirty="0"/>
              <a:t>4. Which is the business goal for the next year?</a:t>
            </a:r>
          </a:p>
          <a:p>
            <a:pPr marL="0" indent="0">
              <a:buNone/>
            </a:pPr>
            <a:r>
              <a:rPr lang="en-US" dirty="0">
                <a:latin typeface="+mj-lt"/>
              </a:rPr>
              <a:t>Because this company is starting now, we think that the main goal for the next year should be to gain at least 1000 followers in Facebook and achieve 500 mails in our newsletter. </a:t>
            </a:r>
          </a:p>
          <a:p>
            <a:pPr marL="0" indent="0">
              <a:buNone/>
            </a:pPr>
            <a:r>
              <a:rPr lang="en-US" dirty="0">
                <a:latin typeface="+mj-lt"/>
              </a:rPr>
              <a:t>5. </a:t>
            </a:r>
            <a:r>
              <a:rPr lang="en-US" dirty="0"/>
              <a:t>Your business is going to have an office where the customer can visit you?</a:t>
            </a:r>
            <a:endParaRPr lang="en-US" dirty="0">
              <a:latin typeface="+mj-lt"/>
            </a:endParaRPr>
          </a:p>
          <a:p>
            <a:pPr marL="0" indent="0">
              <a:buNone/>
            </a:pPr>
            <a:r>
              <a:rPr lang="en-US" dirty="0">
                <a:latin typeface="+mj-lt"/>
              </a:rPr>
              <a:t>No, at least not at the beginning. The business will be fully online</a:t>
            </a:r>
          </a:p>
          <a:p>
            <a:pPr marL="0" indent="0">
              <a:buNone/>
            </a:pPr>
            <a:r>
              <a:rPr lang="en-US" dirty="0">
                <a:latin typeface="+mj-lt"/>
              </a:rPr>
              <a:t>6. </a:t>
            </a:r>
            <a:r>
              <a:rPr lang="en-US" dirty="0"/>
              <a:t>Have you had another domain names before?</a:t>
            </a:r>
            <a:endParaRPr lang="en-US" dirty="0">
              <a:latin typeface="+mj-lt"/>
            </a:endParaRPr>
          </a:p>
          <a:p>
            <a:pPr marL="0" indent="0">
              <a:buNone/>
            </a:pPr>
            <a:r>
              <a:rPr lang="en-US" dirty="0">
                <a:latin typeface="+mj-lt"/>
              </a:rPr>
              <a:t>No, this is the first domain we have.</a:t>
            </a:r>
          </a:p>
          <a:p>
            <a:pPr marL="0" indent="0">
              <a:buNone/>
            </a:pPr>
            <a:r>
              <a:rPr lang="en-US" dirty="0">
                <a:latin typeface="+mj-lt"/>
              </a:rPr>
              <a:t>7. </a:t>
            </a:r>
            <a:r>
              <a:rPr lang="en-US" dirty="0"/>
              <a:t>Which capabilities have your hosting?</a:t>
            </a:r>
          </a:p>
          <a:p>
            <a:pPr marL="0" indent="0">
              <a:buNone/>
            </a:pPr>
            <a:r>
              <a:rPr lang="en-US" dirty="0">
                <a:latin typeface="+mj-lt"/>
              </a:rPr>
              <a:t>20 GB disk space, Unlimited bandwidth, Unlimited sites and databases and a 99.9 uptime guarantee.</a:t>
            </a:r>
          </a:p>
        </p:txBody>
      </p:sp>
    </p:spTree>
    <p:extLst>
      <p:ext uri="{BB962C8B-B14F-4D97-AF65-F5344CB8AC3E}">
        <p14:creationId xmlns:p14="http://schemas.microsoft.com/office/powerpoint/2010/main" val="3512648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563890-9B48-4343-9E0F-4CB328BBAAAE}"/>
              </a:ext>
            </a:extLst>
          </p:cNvPr>
          <p:cNvSpPr>
            <a:spLocks noGrp="1"/>
          </p:cNvSpPr>
          <p:nvPr>
            <p:ph idx="1"/>
          </p:nvPr>
        </p:nvSpPr>
        <p:spPr>
          <a:xfrm>
            <a:off x="838200" y="1033670"/>
            <a:ext cx="10515600" cy="5660128"/>
          </a:xfrm>
        </p:spPr>
        <p:txBody>
          <a:bodyPr/>
          <a:lstStyle/>
          <a:p>
            <a:pPr marL="0" indent="0">
              <a:buNone/>
            </a:pPr>
            <a:r>
              <a:rPr lang="en-US" dirty="0"/>
              <a:t>8. Do you have a keyword strategy?</a:t>
            </a:r>
          </a:p>
          <a:p>
            <a:pPr marL="0" indent="0">
              <a:buNone/>
            </a:pPr>
            <a:r>
              <a:rPr lang="en-US" dirty="0">
                <a:latin typeface="+mj-lt"/>
              </a:rPr>
              <a:t>No, we think that our main keywords should be “digital marketing” and “web development”.</a:t>
            </a:r>
          </a:p>
          <a:p>
            <a:pPr marL="0" indent="0">
              <a:buNone/>
            </a:pPr>
            <a:r>
              <a:rPr lang="en-US" dirty="0">
                <a:latin typeface="+mj-lt"/>
              </a:rPr>
              <a:t>9. </a:t>
            </a:r>
            <a:r>
              <a:rPr lang="en-US" dirty="0"/>
              <a:t>How is the website developed?</a:t>
            </a:r>
            <a:endParaRPr lang="en-US" dirty="0">
              <a:latin typeface="+mj-lt"/>
            </a:endParaRPr>
          </a:p>
          <a:p>
            <a:pPr marL="0" indent="0">
              <a:buNone/>
            </a:pPr>
            <a:r>
              <a:rPr lang="en-US" dirty="0">
                <a:latin typeface="+mj-lt"/>
              </a:rPr>
              <a:t>It’s based on WordPress with a Premium theme.</a:t>
            </a:r>
          </a:p>
          <a:p>
            <a:pPr marL="0" indent="0">
              <a:buNone/>
            </a:pPr>
            <a:r>
              <a:rPr lang="en-US" dirty="0">
                <a:latin typeface="+mj-lt"/>
              </a:rPr>
              <a:t>10. </a:t>
            </a:r>
            <a:r>
              <a:rPr lang="en-US" dirty="0"/>
              <a:t>Do you have enough resources to maintain a blog and your social networks?</a:t>
            </a:r>
            <a:endParaRPr lang="en-US" dirty="0">
              <a:latin typeface="+mj-lt"/>
            </a:endParaRPr>
          </a:p>
          <a:p>
            <a:pPr marL="0" indent="0">
              <a:buNone/>
            </a:pPr>
            <a:r>
              <a:rPr lang="en-US" dirty="0">
                <a:latin typeface="+mj-lt"/>
              </a:rPr>
              <a:t>Yes, I will have a person dedicated to community management and content management</a:t>
            </a:r>
          </a:p>
        </p:txBody>
      </p:sp>
    </p:spTree>
    <p:extLst>
      <p:ext uri="{BB962C8B-B14F-4D97-AF65-F5344CB8AC3E}">
        <p14:creationId xmlns:p14="http://schemas.microsoft.com/office/powerpoint/2010/main" val="3006934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1708D-EA4B-4A50-9724-B40F9E3AB0C2}"/>
              </a:ext>
            </a:extLst>
          </p:cNvPr>
          <p:cNvSpPr>
            <a:spLocks noGrp="1"/>
          </p:cNvSpPr>
          <p:nvPr>
            <p:ph type="title"/>
          </p:nvPr>
        </p:nvSpPr>
        <p:spPr>
          <a:xfrm>
            <a:off x="586406" y="2448340"/>
            <a:ext cx="10515600" cy="1325563"/>
          </a:xfrm>
        </p:spPr>
        <p:txBody>
          <a:bodyPr>
            <a:normAutofit/>
          </a:bodyPr>
          <a:lstStyle/>
          <a:p>
            <a:pPr algn="ctr"/>
            <a:r>
              <a:rPr lang="en-US" sz="4800" b="1" dirty="0">
                <a:solidFill>
                  <a:srgbClr val="FF0000"/>
                </a:solidFill>
              </a:rPr>
              <a:t>Initial Research Phase</a:t>
            </a:r>
          </a:p>
        </p:txBody>
      </p:sp>
    </p:spTree>
    <p:extLst>
      <p:ext uri="{BB962C8B-B14F-4D97-AF65-F5344CB8AC3E}">
        <p14:creationId xmlns:p14="http://schemas.microsoft.com/office/powerpoint/2010/main" val="958491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66825-59F3-42E6-B517-BF92304FC542}"/>
              </a:ext>
            </a:extLst>
          </p:cNvPr>
          <p:cNvSpPr>
            <a:spLocks noGrp="1"/>
          </p:cNvSpPr>
          <p:nvPr>
            <p:ph type="title"/>
          </p:nvPr>
        </p:nvSpPr>
        <p:spPr>
          <a:xfrm>
            <a:off x="586409" y="18255"/>
            <a:ext cx="10515600" cy="1325563"/>
          </a:xfrm>
        </p:spPr>
        <p:txBody>
          <a:bodyPr>
            <a:normAutofit/>
          </a:bodyPr>
          <a:lstStyle/>
          <a:p>
            <a:r>
              <a:rPr lang="en-US" sz="4000" b="1" dirty="0">
                <a:solidFill>
                  <a:srgbClr val="00B050"/>
                </a:solidFill>
                <a:latin typeface="+mn-lt"/>
              </a:rPr>
              <a:t>Part 1: Developing a Persona</a:t>
            </a:r>
          </a:p>
        </p:txBody>
      </p:sp>
      <p:sp>
        <p:nvSpPr>
          <p:cNvPr id="3" name="Content Placeholder 2">
            <a:extLst>
              <a:ext uri="{FF2B5EF4-FFF2-40B4-BE49-F238E27FC236}">
                <a16:creationId xmlns:a16="http://schemas.microsoft.com/office/drawing/2014/main" id="{F8961F87-F6F2-4C5F-B64B-92411BB54AC1}"/>
              </a:ext>
            </a:extLst>
          </p:cNvPr>
          <p:cNvSpPr>
            <a:spLocks noGrp="1"/>
          </p:cNvSpPr>
          <p:nvPr>
            <p:ph idx="1"/>
          </p:nvPr>
        </p:nvSpPr>
        <p:spPr>
          <a:xfrm>
            <a:off x="586410" y="1298712"/>
            <a:ext cx="4966252" cy="5234609"/>
          </a:xfrm>
        </p:spPr>
        <p:txBody>
          <a:bodyPr>
            <a:normAutofit lnSpcReduction="10000"/>
          </a:bodyPr>
          <a:lstStyle/>
          <a:p>
            <a:pPr algn="just"/>
            <a:r>
              <a:rPr lang="en-US" sz="2000" dirty="0">
                <a:latin typeface="+mj-lt"/>
              </a:rPr>
              <a:t>The user can be a man or a woman. </a:t>
            </a:r>
          </a:p>
          <a:p>
            <a:pPr algn="just"/>
            <a:r>
              <a:rPr lang="en-US" sz="2000" dirty="0">
                <a:latin typeface="+mj-lt"/>
              </a:rPr>
              <a:t>Age 30.</a:t>
            </a:r>
          </a:p>
          <a:p>
            <a:pPr algn="just"/>
            <a:r>
              <a:rPr lang="en-US" sz="2000" dirty="0">
                <a:latin typeface="+mj-lt"/>
              </a:rPr>
              <a:t>Completed his undergraduate degree, not necessary to be university.</a:t>
            </a:r>
          </a:p>
          <a:p>
            <a:pPr algn="just"/>
            <a:r>
              <a:rPr lang="en-US" sz="2000" dirty="0">
                <a:latin typeface="+mj-lt"/>
              </a:rPr>
              <a:t>Annual income: $90.000</a:t>
            </a:r>
          </a:p>
          <a:p>
            <a:pPr algn="just"/>
            <a:r>
              <a:rPr lang="en-US" sz="2000" dirty="0">
                <a:latin typeface="+mj-lt"/>
              </a:rPr>
              <a:t>The user can be interested in whatever topic. The user can own a restaurant, a car workshop, etc. </a:t>
            </a:r>
          </a:p>
          <a:p>
            <a:pPr algn="just"/>
            <a:r>
              <a:rPr lang="en-US" sz="2000" dirty="0">
                <a:latin typeface="+mj-lt"/>
              </a:rPr>
              <a:t>The primary ways the user will discover our site should be LinkedIn or Google. </a:t>
            </a:r>
          </a:p>
          <a:p>
            <a:pPr algn="just"/>
            <a:r>
              <a:rPr lang="en-US" sz="2000" dirty="0">
                <a:latin typeface="+mj-lt"/>
              </a:rPr>
              <a:t>The user can live wherever because we Will work remotely. </a:t>
            </a:r>
          </a:p>
          <a:p>
            <a:pPr algn="just"/>
            <a:r>
              <a:rPr lang="en-US" sz="2000" dirty="0">
                <a:latin typeface="+mj-lt"/>
              </a:rPr>
              <a:t>We will try to solve his problems to grow his business. He doesn’t have a Good website and he does not use the social networks right now.</a:t>
            </a:r>
          </a:p>
        </p:txBody>
      </p:sp>
      <p:pic>
        <p:nvPicPr>
          <p:cNvPr id="5" name="Picture 4">
            <a:extLst>
              <a:ext uri="{FF2B5EF4-FFF2-40B4-BE49-F238E27FC236}">
                <a16:creationId xmlns:a16="http://schemas.microsoft.com/office/drawing/2014/main" id="{EE4F311D-8A19-4974-B291-D64C35547BFE}"/>
              </a:ext>
            </a:extLst>
          </p:cNvPr>
          <p:cNvPicPr>
            <a:picLocks noChangeAspect="1"/>
          </p:cNvPicPr>
          <p:nvPr/>
        </p:nvPicPr>
        <p:blipFill>
          <a:blip r:embed="rId2"/>
          <a:stretch>
            <a:fillRect/>
          </a:stretch>
        </p:blipFill>
        <p:spPr>
          <a:xfrm>
            <a:off x="5804452" y="1364040"/>
            <a:ext cx="5959148" cy="4195248"/>
          </a:xfrm>
          <a:prstGeom prst="rect">
            <a:avLst/>
          </a:prstGeom>
          <a:ln>
            <a:solidFill>
              <a:schemeClr val="tx1"/>
            </a:solidFill>
          </a:ln>
        </p:spPr>
      </p:pic>
    </p:spTree>
    <p:extLst>
      <p:ext uri="{BB962C8B-B14F-4D97-AF65-F5344CB8AC3E}">
        <p14:creationId xmlns:p14="http://schemas.microsoft.com/office/powerpoint/2010/main" val="4157863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7EB02-5595-48C0-8EE9-CA13433DE8CE}"/>
              </a:ext>
            </a:extLst>
          </p:cNvPr>
          <p:cNvSpPr>
            <a:spLocks noGrp="1"/>
          </p:cNvSpPr>
          <p:nvPr>
            <p:ph type="title"/>
          </p:nvPr>
        </p:nvSpPr>
        <p:spPr>
          <a:xfrm>
            <a:off x="766807" y="1805055"/>
            <a:ext cx="3505495" cy="1622321"/>
          </a:xfrm>
        </p:spPr>
        <p:txBody>
          <a:bodyPr>
            <a:normAutofit/>
          </a:bodyPr>
          <a:lstStyle/>
          <a:p>
            <a:r>
              <a:rPr lang="en-US" sz="3400" b="1" dirty="0">
                <a:latin typeface="+mn-lt"/>
              </a:rPr>
              <a:t>Part 2: Performing Keyword Research</a:t>
            </a:r>
          </a:p>
        </p:txBody>
      </p:sp>
      <p:sp>
        <p:nvSpPr>
          <p:cNvPr id="3" name="Content Placeholder 2">
            <a:extLst>
              <a:ext uri="{FF2B5EF4-FFF2-40B4-BE49-F238E27FC236}">
                <a16:creationId xmlns:a16="http://schemas.microsoft.com/office/drawing/2014/main" id="{F06A88DB-1515-485E-B47A-6056DF92769D}"/>
              </a:ext>
            </a:extLst>
          </p:cNvPr>
          <p:cNvSpPr>
            <a:spLocks noGrp="1"/>
          </p:cNvSpPr>
          <p:nvPr>
            <p:ph idx="1"/>
          </p:nvPr>
        </p:nvSpPr>
        <p:spPr>
          <a:xfrm>
            <a:off x="648929" y="3427376"/>
            <a:ext cx="3761917" cy="3785419"/>
          </a:xfrm>
        </p:spPr>
        <p:txBody>
          <a:bodyPr>
            <a:normAutofit/>
          </a:bodyPr>
          <a:lstStyle/>
          <a:p>
            <a:pPr marL="0" indent="0">
              <a:buNone/>
            </a:pPr>
            <a:r>
              <a:rPr lang="en-US" dirty="0"/>
              <a:t>Theme 1: Digital Marketing</a:t>
            </a:r>
          </a:p>
          <a:p>
            <a:pPr marL="0" indent="0">
              <a:buNone/>
            </a:pPr>
            <a:endParaRPr lang="en-US" sz="2000" dirty="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CBBAEE4-4F3A-4128-91D1-DFC902FE0ECD}"/>
              </a:ext>
            </a:extLst>
          </p:cNvPr>
          <p:cNvPicPr>
            <a:picLocks noChangeAspect="1"/>
          </p:cNvPicPr>
          <p:nvPr/>
        </p:nvPicPr>
        <p:blipFill>
          <a:blip r:embed="rId2"/>
          <a:stretch>
            <a:fillRect/>
          </a:stretch>
        </p:blipFill>
        <p:spPr>
          <a:xfrm>
            <a:off x="5351479" y="2616215"/>
            <a:ext cx="6128098" cy="1915031"/>
          </a:xfrm>
          <a:prstGeom prst="rect">
            <a:avLst/>
          </a:prstGeom>
        </p:spPr>
      </p:pic>
    </p:spTree>
    <p:extLst>
      <p:ext uri="{BB962C8B-B14F-4D97-AF65-F5344CB8AC3E}">
        <p14:creationId xmlns:p14="http://schemas.microsoft.com/office/powerpoint/2010/main" val="3463642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887748-E14E-4938-A52F-86688C4F008A}"/>
              </a:ext>
            </a:extLst>
          </p:cNvPr>
          <p:cNvSpPr>
            <a:spLocks noGrp="1"/>
          </p:cNvSpPr>
          <p:nvPr>
            <p:ph idx="1"/>
          </p:nvPr>
        </p:nvSpPr>
        <p:spPr>
          <a:xfrm>
            <a:off x="656508" y="325989"/>
            <a:ext cx="10515600" cy="6286845"/>
          </a:xfrm>
        </p:spPr>
        <p:txBody>
          <a:bodyPr/>
          <a:lstStyle/>
          <a:p>
            <a:pPr marL="0" indent="0">
              <a:buNone/>
            </a:pPr>
            <a:r>
              <a:rPr lang="en-US" dirty="0"/>
              <a:t>Theme 2: Web Development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Theme 3: SEO</a:t>
            </a:r>
          </a:p>
          <a:p>
            <a:pPr marL="0" indent="0">
              <a:buNone/>
            </a:pPr>
            <a:endParaRPr lang="en-US" dirty="0"/>
          </a:p>
        </p:txBody>
      </p:sp>
      <p:pic>
        <p:nvPicPr>
          <p:cNvPr id="7" name="Picture 6">
            <a:extLst>
              <a:ext uri="{FF2B5EF4-FFF2-40B4-BE49-F238E27FC236}">
                <a16:creationId xmlns:a16="http://schemas.microsoft.com/office/drawing/2014/main" id="{B7C9A7B3-D2E7-4E3E-8C05-8AF38E182D41}"/>
              </a:ext>
            </a:extLst>
          </p:cNvPr>
          <p:cNvPicPr>
            <a:picLocks noChangeAspect="1"/>
          </p:cNvPicPr>
          <p:nvPr/>
        </p:nvPicPr>
        <p:blipFill>
          <a:blip r:embed="rId2"/>
          <a:stretch>
            <a:fillRect/>
          </a:stretch>
        </p:blipFill>
        <p:spPr>
          <a:xfrm>
            <a:off x="781353" y="908462"/>
            <a:ext cx="6627137" cy="2046083"/>
          </a:xfrm>
          <a:prstGeom prst="rect">
            <a:avLst/>
          </a:prstGeom>
        </p:spPr>
      </p:pic>
      <p:pic>
        <p:nvPicPr>
          <p:cNvPr id="11" name="Picture 10">
            <a:extLst>
              <a:ext uri="{FF2B5EF4-FFF2-40B4-BE49-F238E27FC236}">
                <a16:creationId xmlns:a16="http://schemas.microsoft.com/office/drawing/2014/main" id="{4634A5E0-B7C8-4F50-B1E4-9C580B0F0C1F}"/>
              </a:ext>
            </a:extLst>
          </p:cNvPr>
          <p:cNvPicPr>
            <a:picLocks noChangeAspect="1"/>
          </p:cNvPicPr>
          <p:nvPr/>
        </p:nvPicPr>
        <p:blipFill>
          <a:blip r:embed="rId3"/>
          <a:stretch>
            <a:fillRect/>
          </a:stretch>
        </p:blipFill>
        <p:spPr>
          <a:xfrm>
            <a:off x="771644" y="3962403"/>
            <a:ext cx="6663350" cy="2205046"/>
          </a:xfrm>
          <a:prstGeom prst="rect">
            <a:avLst/>
          </a:prstGeom>
        </p:spPr>
      </p:pic>
    </p:spTree>
    <p:extLst>
      <p:ext uri="{BB962C8B-B14F-4D97-AF65-F5344CB8AC3E}">
        <p14:creationId xmlns:p14="http://schemas.microsoft.com/office/powerpoint/2010/main" val="35686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F261E2-75CE-4B3F-88BE-88B307EB53A9}"/>
              </a:ext>
            </a:extLst>
          </p:cNvPr>
          <p:cNvSpPr>
            <a:spLocks noGrp="1"/>
          </p:cNvSpPr>
          <p:nvPr>
            <p:ph idx="1"/>
          </p:nvPr>
        </p:nvSpPr>
        <p:spPr>
          <a:xfrm>
            <a:off x="1156252" y="2743200"/>
            <a:ext cx="10515600" cy="5898667"/>
          </a:xfrm>
        </p:spPr>
        <p:txBody>
          <a:bodyPr/>
          <a:lstStyle/>
          <a:p>
            <a:pPr marL="0" indent="0">
              <a:buNone/>
            </a:pPr>
            <a:r>
              <a:rPr lang="en-US" dirty="0"/>
              <a:t>Theme 4: Questions</a:t>
            </a:r>
          </a:p>
          <a:p>
            <a:pPr marL="0" indent="0">
              <a:buNone/>
            </a:pPr>
            <a:endParaRPr lang="en-US" dirty="0"/>
          </a:p>
        </p:txBody>
      </p:sp>
      <p:pic>
        <p:nvPicPr>
          <p:cNvPr id="5" name="Picture 4">
            <a:extLst>
              <a:ext uri="{FF2B5EF4-FFF2-40B4-BE49-F238E27FC236}">
                <a16:creationId xmlns:a16="http://schemas.microsoft.com/office/drawing/2014/main" id="{1473775F-788C-4414-81E6-8FD7A75E25F7}"/>
              </a:ext>
            </a:extLst>
          </p:cNvPr>
          <p:cNvPicPr>
            <a:picLocks noChangeAspect="1"/>
          </p:cNvPicPr>
          <p:nvPr/>
        </p:nvPicPr>
        <p:blipFill>
          <a:blip r:embed="rId2"/>
          <a:stretch>
            <a:fillRect/>
          </a:stretch>
        </p:blipFill>
        <p:spPr>
          <a:xfrm>
            <a:off x="4762648" y="97325"/>
            <a:ext cx="5794218" cy="6663350"/>
          </a:xfrm>
          <a:prstGeom prst="rect">
            <a:avLst/>
          </a:prstGeom>
        </p:spPr>
      </p:pic>
    </p:spTree>
    <p:extLst>
      <p:ext uri="{BB962C8B-B14F-4D97-AF65-F5344CB8AC3E}">
        <p14:creationId xmlns:p14="http://schemas.microsoft.com/office/powerpoint/2010/main" val="2789103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CFC97-73D0-4915-B258-ADF765EB00ED}"/>
              </a:ext>
            </a:extLst>
          </p:cNvPr>
          <p:cNvSpPr>
            <a:spLocks noGrp="1"/>
          </p:cNvSpPr>
          <p:nvPr>
            <p:ph type="title"/>
          </p:nvPr>
        </p:nvSpPr>
        <p:spPr>
          <a:xfrm>
            <a:off x="838200" y="0"/>
            <a:ext cx="10515600" cy="1325563"/>
          </a:xfrm>
        </p:spPr>
        <p:txBody>
          <a:bodyPr>
            <a:normAutofit/>
          </a:bodyPr>
          <a:lstStyle/>
          <a:p>
            <a:r>
              <a:rPr lang="en-US" sz="4000" b="1" dirty="0">
                <a:solidFill>
                  <a:srgbClr val="00B050"/>
                </a:solidFill>
                <a:latin typeface="+mn-lt"/>
              </a:rPr>
              <a:t>Part 3: Conducting a Competitive </a:t>
            </a:r>
          </a:p>
        </p:txBody>
      </p:sp>
      <p:sp>
        <p:nvSpPr>
          <p:cNvPr id="3" name="Content Placeholder 2">
            <a:extLst>
              <a:ext uri="{FF2B5EF4-FFF2-40B4-BE49-F238E27FC236}">
                <a16:creationId xmlns:a16="http://schemas.microsoft.com/office/drawing/2014/main" id="{0D37F910-1679-4F64-B3FD-A87AF7945880}"/>
              </a:ext>
            </a:extLst>
          </p:cNvPr>
          <p:cNvSpPr>
            <a:spLocks noGrp="1"/>
          </p:cNvSpPr>
          <p:nvPr>
            <p:ph idx="1"/>
          </p:nvPr>
        </p:nvSpPr>
        <p:spPr>
          <a:xfrm>
            <a:off x="838200" y="1105955"/>
            <a:ext cx="5125278" cy="5262563"/>
          </a:xfrm>
        </p:spPr>
        <p:txBody>
          <a:bodyPr/>
          <a:lstStyle/>
          <a:p>
            <a:pPr marL="0" indent="0">
              <a:buNone/>
            </a:pPr>
            <a:r>
              <a:rPr lang="en-US" dirty="0">
                <a:solidFill>
                  <a:srgbClr val="00B0F0"/>
                </a:solidFill>
              </a:rPr>
              <a:t>Phase 1: Competitive Keyword Research</a:t>
            </a:r>
          </a:p>
          <a:p>
            <a:pPr marL="0" indent="0">
              <a:buNone/>
            </a:pPr>
            <a:r>
              <a:rPr lang="en-US" dirty="0"/>
              <a:t>Keyword 1: digital marketing agency</a:t>
            </a:r>
          </a:p>
          <a:p>
            <a:pPr marL="0" indent="0">
              <a:buNone/>
            </a:pPr>
            <a:r>
              <a:rPr lang="en-US" dirty="0">
                <a:latin typeface="+mj-lt"/>
              </a:rPr>
              <a:t>I’ve chosen this keyword because it fits with the business goal and its competence in Spain is no very high.</a:t>
            </a:r>
          </a:p>
          <a:p>
            <a:pPr marL="0" indent="0">
              <a:buNone/>
            </a:pPr>
            <a:endParaRPr lang="en-US" dirty="0">
              <a:latin typeface="+mj-lt"/>
            </a:endParaRPr>
          </a:p>
        </p:txBody>
      </p:sp>
      <p:pic>
        <p:nvPicPr>
          <p:cNvPr id="5" name="Picture 4">
            <a:extLst>
              <a:ext uri="{FF2B5EF4-FFF2-40B4-BE49-F238E27FC236}">
                <a16:creationId xmlns:a16="http://schemas.microsoft.com/office/drawing/2014/main" id="{D8EBAB47-2956-4C7B-9AAC-5B132855C6DC}"/>
              </a:ext>
            </a:extLst>
          </p:cNvPr>
          <p:cNvPicPr>
            <a:picLocks noChangeAspect="1"/>
          </p:cNvPicPr>
          <p:nvPr/>
        </p:nvPicPr>
        <p:blipFill>
          <a:blip r:embed="rId2"/>
          <a:stretch>
            <a:fillRect/>
          </a:stretch>
        </p:blipFill>
        <p:spPr>
          <a:xfrm>
            <a:off x="711305" y="4953590"/>
            <a:ext cx="5432079" cy="1122630"/>
          </a:xfrm>
          <a:prstGeom prst="rect">
            <a:avLst/>
          </a:prstGeom>
          <a:ln>
            <a:solidFill>
              <a:schemeClr val="tx1"/>
            </a:solidFill>
          </a:ln>
        </p:spPr>
      </p:pic>
      <p:pic>
        <p:nvPicPr>
          <p:cNvPr id="7" name="Picture 6">
            <a:extLst>
              <a:ext uri="{FF2B5EF4-FFF2-40B4-BE49-F238E27FC236}">
                <a16:creationId xmlns:a16="http://schemas.microsoft.com/office/drawing/2014/main" id="{131EB53C-8DC5-4E68-8883-BA8DCE582E9C}"/>
              </a:ext>
            </a:extLst>
          </p:cNvPr>
          <p:cNvPicPr>
            <a:picLocks noChangeAspect="1"/>
          </p:cNvPicPr>
          <p:nvPr/>
        </p:nvPicPr>
        <p:blipFill>
          <a:blip r:embed="rId3"/>
          <a:stretch>
            <a:fillRect/>
          </a:stretch>
        </p:blipFill>
        <p:spPr>
          <a:xfrm>
            <a:off x="6323290" y="1093206"/>
            <a:ext cx="5649362" cy="4671588"/>
          </a:xfrm>
          <a:prstGeom prst="rect">
            <a:avLst/>
          </a:prstGeom>
          <a:ln>
            <a:solidFill>
              <a:schemeClr val="tx1"/>
            </a:solidFill>
          </a:ln>
        </p:spPr>
      </p:pic>
    </p:spTree>
    <p:extLst>
      <p:ext uri="{BB962C8B-B14F-4D97-AF65-F5344CB8AC3E}">
        <p14:creationId xmlns:p14="http://schemas.microsoft.com/office/powerpoint/2010/main" val="2984258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8126C1-9447-4DB9-836E-050678958121}"/>
              </a:ext>
            </a:extLst>
          </p:cNvPr>
          <p:cNvSpPr>
            <a:spLocks noGrp="1"/>
          </p:cNvSpPr>
          <p:nvPr>
            <p:ph idx="1"/>
          </p:nvPr>
        </p:nvSpPr>
        <p:spPr>
          <a:xfrm>
            <a:off x="838200" y="1633033"/>
            <a:ext cx="4549267" cy="6004685"/>
          </a:xfrm>
        </p:spPr>
        <p:txBody>
          <a:bodyPr/>
          <a:lstStyle/>
          <a:p>
            <a:pPr marL="0" indent="0">
              <a:buNone/>
            </a:pPr>
            <a:r>
              <a:rPr lang="en-US" dirty="0"/>
              <a:t>Keyword 2: digital marketing agency</a:t>
            </a:r>
          </a:p>
          <a:p>
            <a:pPr marL="0" indent="0">
              <a:buNone/>
            </a:pPr>
            <a:r>
              <a:rPr lang="en-US" dirty="0">
                <a:latin typeface="+mj-lt"/>
              </a:rPr>
              <a:t>I’ve chosen this keyword because it fits with the business goal and its competence in Spain is no very high. </a:t>
            </a:r>
          </a:p>
        </p:txBody>
      </p:sp>
      <p:pic>
        <p:nvPicPr>
          <p:cNvPr id="5" name="Picture 4">
            <a:extLst>
              <a:ext uri="{FF2B5EF4-FFF2-40B4-BE49-F238E27FC236}">
                <a16:creationId xmlns:a16="http://schemas.microsoft.com/office/drawing/2014/main" id="{AAE7E9A5-F13B-41B1-B85E-0A91D7413604}"/>
              </a:ext>
            </a:extLst>
          </p:cNvPr>
          <p:cNvPicPr>
            <a:picLocks noChangeAspect="1"/>
          </p:cNvPicPr>
          <p:nvPr/>
        </p:nvPicPr>
        <p:blipFill>
          <a:blip r:embed="rId2"/>
          <a:stretch>
            <a:fillRect/>
          </a:stretch>
        </p:blipFill>
        <p:spPr>
          <a:xfrm>
            <a:off x="5459895" y="410815"/>
            <a:ext cx="5576935" cy="1222218"/>
          </a:xfrm>
          <a:prstGeom prst="rect">
            <a:avLst/>
          </a:prstGeom>
        </p:spPr>
      </p:pic>
      <p:pic>
        <p:nvPicPr>
          <p:cNvPr id="7" name="Picture 6">
            <a:extLst>
              <a:ext uri="{FF2B5EF4-FFF2-40B4-BE49-F238E27FC236}">
                <a16:creationId xmlns:a16="http://schemas.microsoft.com/office/drawing/2014/main" id="{DCA2D2F5-8E6E-4D1C-A697-F5AC0A8B0AA7}"/>
              </a:ext>
            </a:extLst>
          </p:cNvPr>
          <p:cNvPicPr>
            <a:picLocks noChangeAspect="1"/>
          </p:cNvPicPr>
          <p:nvPr/>
        </p:nvPicPr>
        <p:blipFill>
          <a:blip r:embed="rId3"/>
          <a:stretch>
            <a:fillRect/>
          </a:stretch>
        </p:blipFill>
        <p:spPr>
          <a:xfrm>
            <a:off x="5459895" y="1633033"/>
            <a:ext cx="5504507" cy="2399168"/>
          </a:xfrm>
          <a:prstGeom prst="rect">
            <a:avLst/>
          </a:prstGeom>
        </p:spPr>
      </p:pic>
      <p:pic>
        <p:nvPicPr>
          <p:cNvPr id="9" name="Picture 8">
            <a:extLst>
              <a:ext uri="{FF2B5EF4-FFF2-40B4-BE49-F238E27FC236}">
                <a16:creationId xmlns:a16="http://schemas.microsoft.com/office/drawing/2014/main" id="{96E730EC-CE22-441F-984B-F5D15EBC9BF4}"/>
              </a:ext>
            </a:extLst>
          </p:cNvPr>
          <p:cNvPicPr>
            <a:picLocks noChangeAspect="1"/>
          </p:cNvPicPr>
          <p:nvPr/>
        </p:nvPicPr>
        <p:blipFill>
          <a:blip r:embed="rId4"/>
          <a:stretch>
            <a:fillRect/>
          </a:stretch>
        </p:blipFill>
        <p:spPr>
          <a:xfrm>
            <a:off x="5459895" y="4032201"/>
            <a:ext cx="5830432" cy="1095469"/>
          </a:xfrm>
          <a:prstGeom prst="rect">
            <a:avLst/>
          </a:prstGeom>
        </p:spPr>
      </p:pic>
      <p:pic>
        <p:nvPicPr>
          <p:cNvPr id="11" name="Picture 10">
            <a:extLst>
              <a:ext uri="{FF2B5EF4-FFF2-40B4-BE49-F238E27FC236}">
                <a16:creationId xmlns:a16="http://schemas.microsoft.com/office/drawing/2014/main" id="{91ED1CF3-5EB6-4268-A6A8-17F5E11A60C3}"/>
              </a:ext>
            </a:extLst>
          </p:cNvPr>
          <p:cNvPicPr>
            <a:picLocks noChangeAspect="1"/>
          </p:cNvPicPr>
          <p:nvPr/>
        </p:nvPicPr>
        <p:blipFill>
          <a:blip r:embed="rId5"/>
          <a:stretch>
            <a:fillRect/>
          </a:stretch>
        </p:blipFill>
        <p:spPr>
          <a:xfrm>
            <a:off x="5459895" y="5127670"/>
            <a:ext cx="5576935" cy="1158844"/>
          </a:xfrm>
          <a:prstGeom prst="rect">
            <a:avLst/>
          </a:prstGeom>
        </p:spPr>
      </p:pic>
    </p:spTree>
    <p:extLst>
      <p:ext uri="{BB962C8B-B14F-4D97-AF65-F5344CB8AC3E}">
        <p14:creationId xmlns:p14="http://schemas.microsoft.com/office/powerpoint/2010/main" val="3689255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B3B0E-0B79-48DE-8680-BFE86FBD6D38}"/>
              </a:ext>
            </a:extLst>
          </p:cNvPr>
          <p:cNvSpPr>
            <a:spLocks noGrp="1"/>
          </p:cNvSpPr>
          <p:nvPr>
            <p:ph type="title"/>
          </p:nvPr>
        </p:nvSpPr>
        <p:spPr>
          <a:xfrm>
            <a:off x="371060" y="2766218"/>
            <a:ext cx="11979965" cy="1325563"/>
          </a:xfrm>
        </p:spPr>
        <p:txBody>
          <a:bodyPr>
            <a:noAutofit/>
          </a:bodyPr>
          <a:lstStyle/>
          <a:p>
            <a:r>
              <a:rPr lang="en-US" sz="4800" b="0" i="0" dirty="0">
                <a:solidFill>
                  <a:srgbClr val="FF0000"/>
                </a:solidFill>
                <a:effectLst/>
                <a:latin typeface="OpenSans-Light"/>
              </a:rPr>
              <a:t>Gauging a Site's Opportunity for Improvement</a:t>
            </a:r>
            <a:br>
              <a:rPr lang="en-US" sz="4800" dirty="0">
                <a:solidFill>
                  <a:srgbClr val="FF0000"/>
                </a:solidFill>
              </a:rPr>
            </a:br>
            <a:endParaRPr lang="en-US" sz="4800" dirty="0">
              <a:solidFill>
                <a:srgbClr val="FF0000"/>
              </a:solidFill>
            </a:endParaRPr>
          </a:p>
        </p:txBody>
      </p:sp>
    </p:spTree>
    <p:extLst>
      <p:ext uri="{BB962C8B-B14F-4D97-AF65-F5344CB8AC3E}">
        <p14:creationId xmlns:p14="http://schemas.microsoft.com/office/powerpoint/2010/main" val="706855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F46694-120A-44B8-9127-A0FC325F3F79}"/>
              </a:ext>
            </a:extLst>
          </p:cNvPr>
          <p:cNvSpPr>
            <a:spLocks noGrp="1"/>
          </p:cNvSpPr>
          <p:nvPr>
            <p:ph idx="1"/>
          </p:nvPr>
        </p:nvSpPr>
        <p:spPr>
          <a:xfrm>
            <a:off x="838200" y="291548"/>
            <a:ext cx="4489174" cy="5885415"/>
          </a:xfrm>
        </p:spPr>
        <p:txBody>
          <a:bodyPr/>
          <a:lstStyle/>
          <a:p>
            <a:pPr marL="0" indent="0">
              <a:buNone/>
            </a:pPr>
            <a:r>
              <a:rPr lang="en-US" dirty="0"/>
              <a:t>Keyword 3: website development company</a:t>
            </a:r>
          </a:p>
          <a:p>
            <a:pPr marL="0" indent="0">
              <a:buNone/>
            </a:pPr>
            <a:r>
              <a:rPr lang="en-US" dirty="0">
                <a:latin typeface="+mj-lt"/>
              </a:rPr>
              <a:t>I’ve chosen this keyword because it fits with the business goal and its competence in Spain is no very high.</a:t>
            </a:r>
          </a:p>
        </p:txBody>
      </p:sp>
      <p:pic>
        <p:nvPicPr>
          <p:cNvPr id="7" name="Picture 6">
            <a:extLst>
              <a:ext uri="{FF2B5EF4-FFF2-40B4-BE49-F238E27FC236}">
                <a16:creationId xmlns:a16="http://schemas.microsoft.com/office/drawing/2014/main" id="{F45EA48C-B74D-4914-9073-FE9ABEE7AA61}"/>
              </a:ext>
            </a:extLst>
          </p:cNvPr>
          <p:cNvPicPr>
            <a:picLocks noChangeAspect="1"/>
          </p:cNvPicPr>
          <p:nvPr/>
        </p:nvPicPr>
        <p:blipFill>
          <a:blip r:embed="rId2"/>
          <a:stretch>
            <a:fillRect/>
          </a:stretch>
        </p:blipFill>
        <p:spPr>
          <a:xfrm>
            <a:off x="5434966" y="426857"/>
            <a:ext cx="5721790" cy="2055137"/>
          </a:xfrm>
          <a:prstGeom prst="rect">
            <a:avLst/>
          </a:prstGeom>
        </p:spPr>
      </p:pic>
      <p:pic>
        <p:nvPicPr>
          <p:cNvPr id="9" name="Picture 8">
            <a:extLst>
              <a:ext uri="{FF2B5EF4-FFF2-40B4-BE49-F238E27FC236}">
                <a16:creationId xmlns:a16="http://schemas.microsoft.com/office/drawing/2014/main" id="{3E9F0BA7-CF2A-4006-A941-B5B8BE4360B3}"/>
              </a:ext>
            </a:extLst>
          </p:cNvPr>
          <p:cNvPicPr>
            <a:picLocks noChangeAspect="1"/>
          </p:cNvPicPr>
          <p:nvPr/>
        </p:nvPicPr>
        <p:blipFill>
          <a:blip r:embed="rId3"/>
          <a:stretch>
            <a:fillRect/>
          </a:stretch>
        </p:blipFill>
        <p:spPr>
          <a:xfrm>
            <a:off x="5459894" y="2481994"/>
            <a:ext cx="5721790" cy="2218099"/>
          </a:xfrm>
          <a:prstGeom prst="rect">
            <a:avLst/>
          </a:prstGeom>
        </p:spPr>
      </p:pic>
      <p:pic>
        <p:nvPicPr>
          <p:cNvPr id="11" name="Picture 10">
            <a:extLst>
              <a:ext uri="{FF2B5EF4-FFF2-40B4-BE49-F238E27FC236}">
                <a16:creationId xmlns:a16="http://schemas.microsoft.com/office/drawing/2014/main" id="{D540E14F-65F5-4636-94CF-3AC2B737CC46}"/>
              </a:ext>
            </a:extLst>
          </p:cNvPr>
          <p:cNvPicPr>
            <a:picLocks noChangeAspect="1"/>
          </p:cNvPicPr>
          <p:nvPr/>
        </p:nvPicPr>
        <p:blipFill>
          <a:blip r:embed="rId4"/>
          <a:stretch>
            <a:fillRect/>
          </a:stretch>
        </p:blipFill>
        <p:spPr>
          <a:xfrm>
            <a:off x="5434966" y="5009066"/>
            <a:ext cx="5721790" cy="1167897"/>
          </a:xfrm>
          <a:prstGeom prst="rect">
            <a:avLst/>
          </a:prstGeom>
        </p:spPr>
      </p:pic>
    </p:spTree>
    <p:extLst>
      <p:ext uri="{BB962C8B-B14F-4D97-AF65-F5344CB8AC3E}">
        <p14:creationId xmlns:p14="http://schemas.microsoft.com/office/powerpoint/2010/main" val="3552294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45DB2C-566B-4ACD-BC48-5D7963B046D1}"/>
              </a:ext>
            </a:extLst>
          </p:cNvPr>
          <p:cNvSpPr>
            <a:spLocks noGrp="1"/>
          </p:cNvSpPr>
          <p:nvPr>
            <p:ph idx="1"/>
          </p:nvPr>
        </p:nvSpPr>
        <p:spPr>
          <a:xfrm>
            <a:off x="838200" y="344557"/>
            <a:ext cx="4502426" cy="5832406"/>
          </a:xfrm>
        </p:spPr>
        <p:txBody>
          <a:bodyPr/>
          <a:lstStyle/>
          <a:p>
            <a:pPr marL="0" indent="0">
              <a:buNone/>
            </a:pPr>
            <a:r>
              <a:rPr lang="en-US" dirty="0"/>
              <a:t>Keyword 4: how to make your business grow</a:t>
            </a:r>
          </a:p>
          <a:p>
            <a:pPr marL="0" indent="0">
              <a:buNone/>
            </a:pPr>
            <a:r>
              <a:rPr lang="en-US" dirty="0">
                <a:latin typeface="+mj-lt"/>
              </a:rPr>
              <a:t>This is a pain point. I’ve chosen this keyword because it fits with the business goal and its competence in Spain is no very high. </a:t>
            </a:r>
          </a:p>
        </p:txBody>
      </p:sp>
      <p:pic>
        <p:nvPicPr>
          <p:cNvPr id="5" name="Picture 4">
            <a:extLst>
              <a:ext uri="{FF2B5EF4-FFF2-40B4-BE49-F238E27FC236}">
                <a16:creationId xmlns:a16="http://schemas.microsoft.com/office/drawing/2014/main" id="{26FCB904-AC96-4D9C-882E-A7C0CEEA72A9}"/>
              </a:ext>
            </a:extLst>
          </p:cNvPr>
          <p:cNvPicPr>
            <a:picLocks noChangeAspect="1"/>
          </p:cNvPicPr>
          <p:nvPr/>
        </p:nvPicPr>
        <p:blipFill>
          <a:blip r:embed="rId2"/>
          <a:stretch>
            <a:fillRect/>
          </a:stretch>
        </p:blipFill>
        <p:spPr>
          <a:xfrm>
            <a:off x="5740651" y="344557"/>
            <a:ext cx="5613149" cy="2299580"/>
          </a:xfrm>
          <a:prstGeom prst="rect">
            <a:avLst/>
          </a:prstGeom>
        </p:spPr>
      </p:pic>
      <p:pic>
        <p:nvPicPr>
          <p:cNvPr id="7" name="Picture 6">
            <a:extLst>
              <a:ext uri="{FF2B5EF4-FFF2-40B4-BE49-F238E27FC236}">
                <a16:creationId xmlns:a16="http://schemas.microsoft.com/office/drawing/2014/main" id="{F92C0892-9497-4417-86D7-DC19868403B4}"/>
              </a:ext>
            </a:extLst>
          </p:cNvPr>
          <p:cNvPicPr>
            <a:picLocks noChangeAspect="1"/>
          </p:cNvPicPr>
          <p:nvPr/>
        </p:nvPicPr>
        <p:blipFill>
          <a:blip r:embed="rId3"/>
          <a:stretch>
            <a:fillRect/>
          </a:stretch>
        </p:blipFill>
        <p:spPr>
          <a:xfrm>
            <a:off x="5740651" y="2644137"/>
            <a:ext cx="5504507" cy="2290527"/>
          </a:xfrm>
          <a:prstGeom prst="rect">
            <a:avLst/>
          </a:prstGeom>
        </p:spPr>
      </p:pic>
      <p:pic>
        <p:nvPicPr>
          <p:cNvPr id="9" name="Picture 8">
            <a:extLst>
              <a:ext uri="{FF2B5EF4-FFF2-40B4-BE49-F238E27FC236}">
                <a16:creationId xmlns:a16="http://schemas.microsoft.com/office/drawing/2014/main" id="{88846592-33EC-476B-B2B3-2E1DA2EDAAC5}"/>
              </a:ext>
            </a:extLst>
          </p:cNvPr>
          <p:cNvPicPr>
            <a:picLocks noChangeAspect="1"/>
          </p:cNvPicPr>
          <p:nvPr/>
        </p:nvPicPr>
        <p:blipFill>
          <a:blip r:embed="rId4"/>
          <a:stretch>
            <a:fillRect/>
          </a:stretch>
        </p:blipFill>
        <p:spPr>
          <a:xfrm>
            <a:off x="5776865" y="4943717"/>
            <a:ext cx="5576935" cy="1086416"/>
          </a:xfrm>
          <a:prstGeom prst="rect">
            <a:avLst/>
          </a:prstGeom>
        </p:spPr>
      </p:pic>
    </p:spTree>
    <p:extLst>
      <p:ext uri="{BB962C8B-B14F-4D97-AF65-F5344CB8AC3E}">
        <p14:creationId xmlns:p14="http://schemas.microsoft.com/office/powerpoint/2010/main" val="208302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8D47D5-3CE2-4EEE-A026-5FDDDFF20D60}"/>
              </a:ext>
            </a:extLst>
          </p:cNvPr>
          <p:cNvSpPr>
            <a:spLocks noGrp="1"/>
          </p:cNvSpPr>
          <p:nvPr>
            <p:ph idx="1"/>
          </p:nvPr>
        </p:nvSpPr>
        <p:spPr>
          <a:xfrm>
            <a:off x="440635" y="245674"/>
            <a:ext cx="5933661" cy="6459926"/>
          </a:xfrm>
        </p:spPr>
        <p:txBody>
          <a:bodyPr>
            <a:normAutofit/>
          </a:bodyPr>
          <a:lstStyle/>
          <a:p>
            <a:pPr marL="0" indent="0">
              <a:buNone/>
            </a:pPr>
            <a:r>
              <a:rPr lang="en-US" dirty="0">
                <a:solidFill>
                  <a:srgbClr val="00B0F0"/>
                </a:solidFill>
              </a:rPr>
              <a:t>Phase 2: Evaluating Competition</a:t>
            </a:r>
          </a:p>
          <a:p>
            <a:pPr marL="0" indent="0">
              <a:buNone/>
            </a:pPr>
            <a:r>
              <a:rPr lang="en-US" dirty="0"/>
              <a:t>Competence 1 - Keyword 1</a:t>
            </a:r>
          </a:p>
          <a:p>
            <a:pPr marL="0" indent="0">
              <a:buNone/>
            </a:pPr>
            <a:r>
              <a:rPr lang="en-US" sz="1800" b="1" dirty="0"/>
              <a:t>Is it their homepage that is ranking for the chosen keyword, or a more specific page?</a:t>
            </a:r>
          </a:p>
          <a:p>
            <a:pPr marL="0" indent="0">
              <a:buNone/>
            </a:pPr>
            <a:r>
              <a:rPr lang="en-US" sz="1800" dirty="0"/>
              <a:t>Is a more specific one </a:t>
            </a:r>
          </a:p>
          <a:p>
            <a:pPr marL="0" indent="0">
              <a:buNone/>
            </a:pPr>
            <a:r>
              <a:rPr lang="en-US" sz="1800" b="1" dirty="0"/>
              <a:t>Is the title tag of the ranking page optimized?</a:t>
            </a:r>
          </a:p>
          <a:p>
            <a:pPr marL="0" indent="0">
              <a:buNone/>
            </a:pPr>
            <a:r>
              <a:rPr lang="en-US" sz="1800" dirty="0"/>
              <a:t>Yes, it is. The keyword is in the H1</a:t>
            </a:r>
          </a:p>
          <a:p>
            <a:pPr marL="0" indent="0">
              <a:buNone/>
            </a:pPr>
            <a:r>
              <a:rPr lang="en-US" sz="1800" b="1" dirty="0"/>
              <a:t>Does the page have appropriate heading tags, and are they optimized?</a:t>
            </a:r>
          </a:p>
          <a:p>
            <a:pPr marL="0" indent="0">
              <a:buNone/>
            </a:pPr>
            <a:r>
              <a:rPr lang="en-US" sz="1800" dirty="0"/>
              <a:t>Yes, they are.</a:t>
            </a:r>
          </a:p>
          <a:p>
            <a:pPr marL="0" indent="0">
              <a:buNone/>
            </a:pPr>
            <a:r>
              <a:rPr lang="en-US" sz="1800" b="1" dirty="0"/>
              <a:t>Rate the content of the page?</a:t>
            </a:r>
          </a:p>
          <a:p>
            <a:pPr marL="0" indent="0">
              <a:buNone/>
            </a:pPr>
            <a:r>
              <a:rPr lang="en-US" sz="1800" dirty="0"/>
              <a:t>10 – Is a well-designed companies directory</a:t>
            </a:r>
          </a:p>
        </p:txBody>
      </p:sp>
      <p:pic>
        <p:nvPicPr>
          <p:cNvPr id="5" name="Picture 4">
            <a:extLst>
              <a:ext uri="{FF2B5EF4-FFF2-40B4-BE49-F238E27FC236}">
                <a16:creationId xmlns:a16="http://schemas.microsoft.com/office/drawing/2014/main" id="{63B1CE43-1D2F-428B-A154-87A022222EAD}"/>
              </a:ext>
            </a:extLst>
          </p:cNvPr>
          <p:cNvPicPr>
            <a:picLocks noChangeAspect="1"/>
          </p:cNvPicPr>
          <p:nvPr/>
        </p:nvPicPr>
        <p:blipFill>
          <a:blip r:embed="rId2"/>
          <a:stretch>
            <a:fillRect/>
          </a:stretch>
        </p:blipFill>
        <p:spPr>
          <a:xfrm>
            <a:off x="6651279" y="806840"/>
            <a:ext cx="5540721" cy="950614"/>
          </a:xfrm>
          <a:prstGeom prst="rect">
            <a:avLst/>
          </a:prstGeom>
        </p:spPr>
      </p:pic>
      <p:sp>
        <p:nvSpPr>
          <p:cNvPr id="6" name="TextBox 5">
            <a:extLst>
              <a:ext uri="{FF2B5EF4-FFF2-40B4-BE49-F238E27FC236}">
                <a16:creationId xmlns:a16="http://schemas.microsoft.com/office/drawing/2014/main" id="{BDF8AEF0-33A7-4AFB-8FB5-DF01500B7649}"/>
              </a:ext>
            </a:extLst>
          </p:cNvPr>
          <p:cNvSpPr txBox="1"/>
          <p:nvPr/>
        </p:nvSpPr>
        <p:spPr>
          <a:xfrm>
            <a:off x="6374296" y="2319130"/>
            <a:ext cx="5377069" cy="1200329"/>
          </a:xfrm>
          <a:prstGeom prst="rect">
            <a:avLst/>
          </a:prstGeom>
          <a:noFill/>
        </p:spPr>
        <p:txBody>
          <a:bodyPr wrap="square" rtlCol="0">
            <a:spAutoFit/>
          </a:bodyPr>
          <a:lstStyle/>
          <a:p>
            <a:pPr marL="0" indent="0">
              <a:buNone/>
            </a:pPr>
            <a:r>
              <a:rPr lang="en-US" b="1" dirty="0"/>
              <a:t>Does the page include additional resources, or is it just text and image based?</a:t>
            </a:r>
          </a:p>
          <a:p>
            <a:pPr marL="0" indent="0">
              <a:buNone/>
            </a:pPr>
            <a:r>
              <a:rPr lang="en-US" dirty="0">
                <a:latin typeface="+mj-lt"/>
              </a:rPr>
              <a:t>It’s just text and images</a:t>
            </a:r>
            <a:endParaRPr lang="en-US" dirty="0">
              <a:solidFill>
                <a:srgbClr val="00B0F0"/>
              </a:solidFill>
              <a:latin typeface="+mj-lt"/>
            </a:endParaRPr>
          </a:p>
          <a:p>
            <a:endParaRPr lang="en-US" dirty="0"/>
          </a:p>
        </p:txBody>
      </p:sp>
    </p:spTree>
    <p:extLst>
      <p:ext uri="{BB962C8B-B14F-4D97-AF65-F5344CB8AC3E}">
        <p14:creationId xmlns:p14="http://schemas.microsoft.com/office/powerpoint/2010/main" val="2378199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842014-446C-4194-B641-522CF7B8ED6E}"/>
              </a:ext>
            </a:extLst>
          </p:cNvPr>
          <p:cNvSpPr>
            <a:spLocks noGrp="1"/>
          </p:cNvSpPr>
          <p:nvPr>
            <p:ph idx="1"/>
          </p:nvPr>
        </p:nvSpPr>
        <p:spPr>
          <a:xfrm>
            <a:off x="808776" y="506170"/>
            <a:ext cx="5390322" cy="5845659"/>
          </a:xfrm>
        </p:spPr>
        <p:txBody>
          <a:bodyPr>
            <a:normAutofit/>
          </a:bodyPr>
          <a:lstStyle/>
          <a:p>
            <a:pPr marL="0" indent="0">
              <a:buNone/>
            </a:pPr>
            <a:r>
              <a:rPr lang="en-US" dirty="0"/>
              <a:t>Competence 2 - Keyword 1</a:t>
            </a:r>
          </a:p>
          <a:p>
            <a:pPr marL="0" indent="0">
              <a:buNone/>
            </a:pPr>
            <a:r>
              <a:rPr lang="en-US" sz="1800" b="1" dirty="0"/>
              <a:t>Is it their homepage that is ranking for the chosen keyword, or a more specific page?</a:t>
            </a:r>
          </a:p>
          <a:p>
            <a:pPr marL="0" indent="0">
              <a:buNone/>
            </a:pPr>
            <a:r>
              <a:rPr lang="en-US" sz="1800" dirty="0"/>
              <a:t>Is a more specific one</a:t>
            </a:r>
          </a:p>
          <a:p>
            <a:pPr marL="0" indent="0">
              <a:buNone/>
            </a:pPr>
            <a:r>
              <a:rPr lang="en-US" sz="1800" b="1" dirty="0"/>
              <a:t>Is the title tag of the ranking page optimized?</a:t>
            </a:r>
          </a:p>
          <a:p>
            <a:pPr marL="0" indent="0">
              <a:buNone/>
            </a:pPr>
            <a:r>
              <a:rPr lang="en-US" sz="1800" dirty="0"/>
              <a:t>Yes, it is. The keyword is in the H1</a:t>
            </a:r>
          </a:p>
          <a:p>
            <a:pPr marL="0" indent="0">
              <a:buNone/>
            </a:pPr>
            <a:r>
              <a:rPr lang="en-US" sz="1800" b="1" dirty="0"/>
              <a:t>Does the page have appropriate heading tags, and are they optimized?</a:t>
            </a:r>
          </a:p>
          <a:p>
            <a:pPr marL="0" indent="0">
              <a:buNone/>
            </a:pPr>
            <a:r>
              <a:rPr lang="en-US" sz="1800" dirty="0"/>
              <a:t>Yes, they are.</a:t>
            </a:r>
          </a:p>
          <a:p>
            <a:pPr marL="0" indent="0">
              <a:buNone/>
            </a:pPr>
            <a:r>
              <a:rPr lang="en-US" sz="1800" b="1" dirty="0"/>
              <a:t>Rate the content of the page?</a:t>
            </a:r>
          </a:p>
          <a:p>
            <a:pPr marL="0" indent="0">
              <a:buNone/>
            </a:pPr>
            <a:r>
              <a:rPr lang="en-US" sz="1800" dirty="0"/>
              <a:t>10 – Is a well-designed companies directory</a:t>
            </a:r>
          </a:p>
          <a:p>
            <a:pPr marL="0" indent="0">
              <a:buNone/>
            </a:pPr>
            <a:r>
              <a:rPr lang="en-US" sz="1800" b="1" dirty="0"/>
              <a:t>Does the page include additional resources, or is it just text and image based?</a:t>
            </a:r>
          </a:p>
          <a:p>
            <a:pPr marL="0" indent="0">
              <a:buNone/>
            </a:pPr>
            <a:r>
              <a:rPr lang="en-US" sz="1800" dirty="0"/>
              <a:t>It’s just text and images </a:t>
            </a:r>
          </a:p>
        </p:txBody>
      </p:sp>
      <p:pic>
        <p:nvPicPr>
          <p:cNvPr id="5" name="Picture 4">
            <a:extLst>
              <a:ext uri="{FF2B5EF4-FFF2-40B4-BE49-F238E27FC236}">
                <a16:creationId xmlns:a16="http://schemas.microsoft.com/office/drawing/2014/main" id="{03BD90D7-7EE3-4E36-A171-0D6742870A4C}"/>
              </a:ext>
            </a:extLst>
          </p:cNvPr>
          <p:cNvPicPr>
            <a:picLocks noChangeAspect="1"/>
          </p:cNvPicPr>
          <p:nvPr/>
        </p:nvPicPr>
        <p:blipFill>
          <a:blip r:embed="rId2"/>
          <a:stretch>
            <a:fillRect/>
          </a:stretch>
        </p:blipFill>
        <p:spPr>
          <a:xfrm>
            <a:off x="6096000" y="1477190"/>
            <a:ext cx="5287224" cy="1041149"/>
          </a:xfrm>
          <a:prstGeom prst="rect">
            <a:avLst/>
          </a:prstGeom>
        </p:spPr>
      </p:pic>
    </p:spTree>
    <p:extLst>
      <p:ext uri="{BB962C8B-B14F-4D97-AF65-F5344CB8AC3E}">
        <p14:creationId xmlns:p14="http://schemas.microsoft.com/office/powerpoint/2010/main" val="1123365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0D87E-F736-4058-A997-77E709C0734D}"/>
              </a:ext>
            </a:extLst>
          </p:cNvPr>
          <p:cNvSpPr>
            <a:spLocks noGrp="1"/>
          </p:cNvSpPr>
          <p:nvPr>
            <p:ph type="title"/>
          </p:nvPr>
        </p:nvSpPr>
        <p:spPr>
          <a:xfrm>
            <a:off x="424071" y="2299942"/>
            <a:ext cx="11516138" cy="1325563"/>
          </a:xfrm>
        </p:spPr>
        <p:txBody>
          <a:bodyPr>
            <a:normAutofit/>
          </a:bodyPr>
          <a:lstStyle/>
          <a:p>
            <a:r>
              <a:rPr lang="en-US" b="0" i="0" dirty="0">
                <a:solidFill>
                  <a:srgbClr val="FF0000"/>
                </a:solidFill>
                <a:effectLst/>
                <a:latin typeface="+mn-lt"/>
              </a:rPr>
              <a:t>Conducting a Content Audit and Technical Review</a:t>
            </a:r>
            <a:endParaRPr lang="en-US" dirty="0">
              <a:solidFill>
                <a:srgbClr val="FF0000"/>
              </a:solidFill>
              <a:latin typeface="+mn-lt"/>
            </a:endParaRPr>
          </a:p>
        </p:txBody>
      </p:sp>
    </p:spTree>
    <p:extLst>
      <p:ext uri="{BB962C8B-B14F-4D97-AF65-F5344CB8AC3E}">
        <p14:creationId xmlns:p14="http://schemas.microsoft.com/office/powerpoint/2010/main" val="2441776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4C574C-46FE-4201-A95C-CE94967538CE}"/>
              </a:ext>
            </a:extLst>
          </p:cNvPr>
          <p:cNvSpPr>
            <a:spLocks noGrp="1"/>
          </p:cNvSpPr>
          <p:nvPr>
            <p:ph type="title"/>
          </p:nvPr>
        </p:nvSpPr>
        <p:spPr>
          <a:xfrm>
            <a:off x="966952" y="1204108"/>
            <a:ext cx="2669406" cy="1781175"/>
          </a:xfrm>
        </p:spPr>
        <p:txBody>
          <a:bodyPr>
            <a:normAutofit/>
          </a:bodyPr>
          <a:lstStyle/>
          <a:p>
            <a:r>
              <a:rPr lang="en-US" sz="3000" b="1">
                <a:solidFill>
                  <a:srgbClr val="FFFFFF"/>
                </a:solidFill>
                <a:latin typeface="+mn-lt"/>
              </a:rPr>
              <a:t>Part 1: Competitive Content Analysis</a:t>
            </a:r>
          </a:p>
        </p:txBody>
      </p:sp>
      <p:sp>
        <p:nvSpPr>
          <p:cNvPr id="3" name="Content Placeholder 2">
            <a:extLst>
              <a:ext uri="{FF2B5EF4-FFF2-40B4-BE49-F238E27FC236}">
                <a16:creationId xmlns:a16="http://schemas.microsoft.com/office/drawing/2014/main" id="{BF13063D-4DE7-43A6-9323-5CDB4B8A1FF9}"/>
              </a:ext>
            </a:extLst>
          </p:cNvPr>
          <p:cNvSpPr>
            <a:spLocks noGrp="1"/>
          </p:cNvSpPr>
          <p:nvPr>
            <p:ph idx="1"/>
          </p:nvPr>
        </p:nvSpPr>
        <p:spPr>
          <a:xfrm>
            <a:off x="966951" y="3355130"/>
            <a:ext cx="2669407" cy="2427333"/>
          </a:xfrm>
        </p:spPr>
        <p:txBody>
          <a:bodyPr>
            <a:normAutofit/>
          </a:bodyPr>
          <a:lstStyle/>
          <a:p>
            <a:pPr marL="0" indent="0">
              <a:buNone/>
            </a:pPr>
            <a:r>
              <a:rPr lang="en-US" sz="1500"/>
              <a:t>Competitor 1: Monster Digital</a:t>
            </a:r>
          </a:p>
          <a:p>
            <a:pPr marL="0" indent="0">
              <a:buNone/>
            </a:pPr>
            <a:r>
              <a:rPr lang="en-US" sz="1500"/>
              <a:t>URL: </a:t>
            </a:r>
            <a:r>
              <a:rPr lang="en-US" sz="1500">
                <a:latin typeface="+mj-lt"/>
                <a:hlinkClick r:id="rId2"/>
              </a:rPr>
              <a:t>https://monsterdigital.agency/</a:t>
            </a:r>
            <a:endParaRPr lang="en-US" sz="1500">
              <a:latin typeface="+mj-lt"/>
            </a:endParaRPr>
          </a:p>
          <a:p>
            <a:pPr marL="0" indent="0">
              <a:buNone/>
            </a:pPr>
            <a:r>
              <a:rPr lang="en-US" sz="1500">
                <a:latin typeface="+mj-lt"/>
              </a:rPr>
              <a:t>This competitor is using a blog to create content. It uses the same topics us our business do: SEO optimization, Google My Business, security,… It uses some videos inside the posts.</a:t>
            </a:r>
          </a:p>
        </p:txBody>
      </p:sp>
      <p:pic>
        <p:nvPicPr>
          <p:cNvPr id="5" name="Picture 4">
            <a:extLst>
              <a:ext uri="{FF2B5EF4-FFF2-40B4-BE49-F238E27FC236}">
                <a16:creationId xmlns:a16="http://schemas.microsoft.com/office/drawing/2014/main" id="{A8D67460-2CEE-45CB-9B5F-C965160075C7}"/>
              </a:ext>
            </a:extLst>
          </p:cNvPr>
          <p:cNvPicPr>
            <a:picLocks noChangeAspect="1"/>
          </p:cNvPicPr>
          <p:nvPr/>
        </p:nvPicPr>
        <p:blipFill>
          <a:blip r:embed="rId3"/>
          <a:stretch>
            <a:fillRect/>
          </a:stretch>
        </p:blipFill>
        <p:spPr>
          <a:xfrm>
            <a:off x="4662102" y="1485395"/>
            <a:ext cx="6903723" cy="3764172"/>
          </a:xfrm>
          <a:prstGeom prst="rect">
            <a:avLst/>
          </a:prstGeom>
        </p:spPr>
      </p:pic>
    </p:spTree>
    <p:extLst>
      <p:ext uri="{BB962C8B-B14F-4D97-AF65-F5344CB8AC3E}">
        <p14:creationId xmlns:p14="http://schemas.microsoft.com/office/powerpoint/2010/main" val="792162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AC7CBE-5962-495C-8BEF-2F5FBF5411DA}"/>
              </a:ext>
            </a:extLst>
          </p:cNvPr>
          <p:cNvSpPr>
            <a:spLocks noGrp="1"/>
          </p:cNvSpPr>
          <p:nvPr>
            <p:ph idx="1"/>
          </p:nvPr>
        </p:nvSpPr>
        <p:spPr>
          <a:xfrm>
            <a:off x="838200" y="530087"/>
            <a:ext cx="4462670" cy="5646876"/>
          </a:xfrm>
        </p:spPr>
        <p:txBody>
          <a:bodyPr/>
          <a:lstStyle/>
          <a:p>
            <a:pPr marL="0" indent="0">
              <a:buNone/>
            </a:pPr>
            <a:r>
              <a:rPr lang="en-US" dirty="0"/>
              <a:t>Competitor 1: </a:t>
            </a:r>
            <a:r>
              <a:rPr lang="en-US" dirty="0" err="1"/>
              <a:t>MolisMedia</a:t>
            </a:r>
            <a:endParaRPr lang="en-US" dirty="0"/>
          </a:p>
          <a:p>
            <a:pPr marL="0" indent="0">
              <a:buNone/>
            </a:pPr>
            <a:r>
              <a:rPr lang="en-US" dirty="0"/>
              <a:t>URL: </a:t>
            </a:r>
            <a:r>
              <a:rPr lang="en-US" dirty="0">
                <a:latin typeface="+mj-lt"/>
                <a:hlinkClick r:id="rId2"/>
              </a:rPr>
              <a:t>https://molismedia.com/en/</a:t>
            </a:r>
            <a:endParaRPr lang="en-US" dirty="0">
              <a:latin typeface="+mj-lt"/>
            </a:endParaRPr>
          </a:p>
          <a:p>
            <a:pPr marL="0" indent="0">
              <a:buNone/>
            </a:pPr>
            <a:r>
              <a:rPr lang="en-US" dirty="0">
                <a:latin typeface="+mj-lt"/>
              </a:rPr>
              <a:t>This competitor is using a blog to </a:t>
            </a:r>
            <a:r>
              <a:rPr lang="en-US" dirty="0" err="1">
                <a:latin typeface="+mj-lt"/>
              </a:rPr>
              <a:t>créate</a:t>
            </a:r>
            <a:r>
              <a:rPr lang="en-US" dirty="0">
                <a:latin typeface="+mj-lt"/>
              </a:rPr>
              <a:t> content. It </a:t>
            </a:r>
            <a:r>
              <a:rPr lang="en-US" dirty="0" err="1">
                <a:latin typeface="+mj-lt"/>
              </a:rPr>
              <a:t>doen’t</a:t>
            </a:r>
            <a:r>
              <a:rPr lang="en-US" dirty="0">
                <a:latin typeface="+mj-lt"/>
              </a:rPr>
              <a:t> use a blog, only static pages with optimized SEO</a:t>
            </a:r>
          </a:p>
        </p:txBody>
      </p:sp>
      <p:pic>
        <p:nvPicPr>
          <p:cNvPr id="5" name="Picture 4">
            <a:extLst>
              <a:ext uri="{FF2B5EF4-FFF2-40B4-BE49-F238E27FC236}">
                <a16:creationId xmlns:a16="http://schemas.microsoft.com/office/drawing/2014/main" id="{3C50A353-0A8C-4C94-93DF-2CA2CCC929D2}"/>
              </a:ext>
            </a:extLst>
          </p:cNvPr>
          <p:cNvPicPr>
            <a:picLocks noChangeAspect="1"/>
          </p:cNvPicPr>
          <p:nvPr/>
        </p:nvPicPr>
        <p:blipFill>
          <a:blip r:embed="rId3"/>
          <a:stretch>
            <a:fillRect/>
          </a:stretch>
        </p:blipFill>
        <p:spPr>
          <a:xfrm>
            <a:off x="5549348" y="1022897"/>
            <a:ext cx="5804452" cy="4661255"/>
          </a:xfrm>
          <a:prstGeom prst="rect">
            <a:avLst/>
          </a:prstGeom>
        </p:spPr>
      </p:pic>
    </p:spTree>
    <p:extLst>
      <p:ext uri="{BB962C8B-B14F-4D97-AF65-F5344CB8AC3E}">
        <p14:creationId xmlns:p14="http://schemas.microsoft.com/office/powerpoint/2010/main" val="1708552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A170ED-759D-43B1-9133-2DA8100A4FC7}"/>
              </a:ext>
            </a:extLst>
          </p:cNvPr>
          <p:cNvSpPr>
            <a:spLocks noGrp="1"/>
          </p:cNvSpPr>
          <p:nvPr>
            <p:ph idx="1"/>
          </p:nvPr>
        </p:nvSpPr>
        <p:spPr>
          <a:xfrm>
            <a:off x="838200" y="318052"/>
            <a:ext cx="10515600" cy="5858911"/>
          </a:xfrm>
        </p:spPr>
        <p:txBody>
          <a:bodyPr/>
          <a:lstStyle/>
          <a:p>
            <a:pPr marL="0" indent="0">
              <a:buNone/>
            </a:pPr>
            <a:r>
              <a:rPr lang="en-US" dirty="0">
                <a:solidFill>
                  <a:srgbClr val="00B0F0"/>
                </a:solidFill>
              </a:rPr>
              <a:t>Competitors: Remarks</a:t>
            </a:r>
          </a:p>
          <a:p>
            <a:pPr marL="0" indent="0">
              <a:buNone/>
            </a:pPr>
            <a:r>
              <a:rPr lang="en-US" dirty="0">
                <a:latin typeface="+mj-lt"/>
              </a:rPr>
              <a:t>I’ve seen different strategies regarding the content. The first competitor uses a blog to </a:t>
            </a:r>
            <a:r>
              <a:rPr lang="en-US" dirty="0" err="1">
                <a:latin typeface="+mj-lt"/>
              </a:rPr>
              <a:t>créate</a:t>
            </a:r>
            <a:r>
              <a:rPr lang="en-US" dirty="0">
                <a:latin typeface="+mj-lt"/>
              </a:rPr>
              <a:t> content and optimize search. The second one </a:t>
            </a:r>
            <a:r>
              <a:rPr lang="en-US" dirty="0" err="1">
                <a:latin typeface="+mj-lt"/>
              </a:rPr>
              <a:t>oly</a:t>
            </a:r>
            <a:r>
              <a:rPr lang="en-US" dirty="0">
                <a:latin typeface="+mj-lt"/>
              </a:rPr>
              <a:t> uses static pages and the content it’s created within its social networks. The videos are very useful inside the content.</a:t>
            </a:r>
            <a:endParaRPr lang="en-US" dirty="0">
              <a:solidFill>
                <a:srgbClr val="00B0F0"/>
              </a:solidFill>
              <a:latin typeface="+mj-lt"/>
            </a:endParaRPr>
          </a:p>
        </p:txBody>
      </p:sp>
    </p:spTree>
    <p:extLst>
      <p:ext uri="{BB962C8B-B14F-4D97-AF65-F5344CB8AC3E}">
        <p14:creationId xmlns:p14="http://schemas.microsoft.com/office/powerpoint/2010/main" val="3311368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54CB1-48A1-41D6-B5F0-E04FDC0AEA65}"/>
              </a:ext>
            </a:extLst>
          </p:cNvPr>
          <p:cNvSpPr>
            <a:spLocks noGrp="1"/>
          </p:cNvSpPr>
          <p:nvPr>
            <p:ph type="title"/>
          </p:nvPr>
        </p:nvSpPr>
        <p:spPr>
          <a:xfrm>
            <a:off x="692426" y="0"/>
            <a:ext cx="10515600" cy="1325563"/>
          </a:xfrm>
        </p:spPr>
        <p:txBody>
          <a:bodyPr>
            <a:normAutofit/>
          </a:bodyPr>
          <a:lstStyle/>
          <a:p>
            <a:r>
              <a:rPr lang="en-US" sz="4000" b="1" dirty="0">
                <a:solidFill>
                  <a:srgbClr val="00B050"/>
                </a:solidFill>
                <a:latin typeface="+mn-lt"/>
              </a:rPr>
              <a:t>Part 2: Performing an Internal Content Audit</a:t>
            </a:r>
          </a:p>
        </p:txBody>
      </p:sp>
      <p:sp>
        <p:nvSpPr>
          <p:cNvPr id="3" name="Content Placeholder 2">
            <a:extLst>
              <a:ext uri="{FF2B5EF4-FFF2-40B4-BE49-F238E27FC236}">
                <a16:creationId xmlns:a16="http://schemas.microsoft.com/office/drawing/2014/main" id="{D86CE613-EB86-408F-B9CB-2A8706083D95}"/>
              </a:ext>
            </a:extLst>
          </p:cNvPr>
          <p:cNvSpPr>
            <a:spLocks noGrp="1"/>
          </p:cNvSpPr>
          <p:nvPr>
            <p:ph idx="1"/>
          </p:nvPr>
        </p:nvSpPr>
        <p:spPr>
          <a:xfrm>
            <a:off x="692426" y="927652"/>
            <a:ext cx="10661374" cy="5249311"/>
          </a:xfrm>
        </p:spPr>
        <p:txBody>
          <a:bodyPr/>
          <a:lstStyle/>
          <a:p>
            <a:pPr marL="0" indent="0">
              <a:buNone/>
            </a:pPr>
            <a:r>
              <a:rPr lang="en-US" dirty="0">
                <a:latin typeface="+mj-lt"/>
              </a:rPr>
              <a:t>Because the business we’re analyzing is new and it has no content, we are going to analyze the content of another company of the same topics and the same city </a:t>
            </a:r>
            <a:r>
              <a:rPr lang="en-US" dirty="0" err="1">
                <a:latin typeface="+mj-lt"/>
              </a:rPr>
              <a:t>wich</a:t>
            </a:r>
            <a:r>
              <a:rPr lang="en-US" dirty="0">
                <a:latin typeface="+mj-lt"/>
              </a:rPr>
              <a:t> is </a:t>
            </a:r>
            <a:r>
              <a:rPr lang="en-US" dirty="0">
                <a:latin typeface="+mj-lt"/>
                <a:hlinkClick r:id="rId2"/>
              </a:rPr>
              <a:t>https://www.impulsup.com/blog/</a:t>
            </a:r>
            <a:r>
              <a:rPr lang="en-US" dirty="0">
                <a:latin typeface="+mj-lt"/>
              </a:rPr>
              <a:t>.</a:t>
            </a:r>
          </a:p>
          <a:p>
            <a:pPr marL="0" indent="0">
              <a:buNone/>
            </a:pPr>
            <a:r>
              <a:rPr lang="en-US" dirty="0"/>
              <a:t>https://www.impulsup.com/el-gran-cambio-en-el-algoritmo-de-facebook-para-este-2018/ </a:t>
            </a:r>
            <a:endParaRPr lang="en-US" dirty="0">
              <a:latin typeface="+mj-lt"/>
            </a:endParaRPr>
          </a:p>
          <a:p>
            <a:pPr marL="0" indent="0">
              <a:buNone/>
            </a:pPr>
            <a:r>
              <a:rPr lang="en-US" dirty="0">
                <a:latin typeface="+mj-lt"/>
              </a:rPr>
              <a:t>Only text </a:t>
            </a:r>
          </a:p>
          <a:p>
            <a:pPr marL="0" indent="0">
              <a:buNone/>
            </a:pPr>
            <a:r>
              <a:rPr lang="en-US" dirty="0">
                <a:latin typeface="+mj-lt"/>
              </a:rPr>
              <a:t>It hasn’t seasonality </a:t>
            </a:r>
          </a:p>
          <a:p>
            <a:pPr marL="0" indent="0">
              <a:buNone/>
            </a:pPr>
            <a:r>
              <a:rPr lang="en-US" dirty="0">
                <a:latin typeface="+mj-lt"/>
              </a:rPr>
              <a:t>The content does not contain images, it’s only text.</a:t>
            </a:r>
          </a:p>
          <a:p>
            <a:pPr marL="0" indent="0">
              <a:buNone/>
            </a:pPr>
            <a:r>
              <a:rPr lang="en-US" dirty="0">
                <a:latin typeface="+mj-lt"/>
              </a:rPr>
              <a:t> It targets the audience directly.</a:t>
            </a:r>
          </a:p>
          <a:p>
            <a:pPr marL="0" indent="0">
              <a:buNone/>
            </a:pPr>
            <a:r>
              <a:rPr lang="en-US" dirty="0">
                <a:latin typeface="+mj-lt"/>
              </a:rPr>
              <a:t> The content text is good but the post can be improved adding some additional media like videos or infographics.</a:t>
            </a:r>
          </a:p>
        </p:txBody>
      </p:sp>
    </p:spTree>
    <p:extLst>
      <p:ext uri="{BB962C8B-B14F-4D97-AF65-F5344CB8AC3E}">
        <p14:creationId xmlns:p14="http://schemas.microsoft.com/office/powerpoint/2010/main" val="407080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9A756D-3F04-43A2-AABC-9A9530FF4855}"/>
              </a:ext>
            </a:extLst>
          </p:cNvPr>
          <p:cNvSpPr>
            <a:spLocks noGrp="1"/>
          </p:cNvSpPr>
          <p:nvPr>
            <p:ph idx="1"/>
          </p:nvPr>
        </p:nvSpPr>
        <p:spPr>
          <a:xfrm>
            <a:off x="599659" y="406779"/>
            <a:ext cx="10929731" cy="6044441"/>
          </a:xfrm>
        </p:spPr>
        <p:txBody>
          <a:bodyPr>
            <a:normAutofit fontScale="85000" lnSpcReduction="20000"/>
          </a:bodyPr>
          <a:lstStyle/>
          <a:p>
            <a:pPr marL="0" indent="0">
              <a:buNone/>
            </a:pPr>
            <a:r>
              <a:rPr lang="en-US" dirty="0"/>
              <a:t>https://www.impulsup.com/que-es-el-engagement-y-como-conectar-con-tus-seguidores-en-redessociales </a:t>
            </a:r>
          </a:p>
          <a:p>
            <a:pPr marL="0" indent="0">
              <a:buNone/>
            </a:pPr>
            <a:r>
              <a:rPr lang="en-US" dirty="0">
                <a:latin typeface="+mj-lt"/>
              </a:rPr>
              <a:t>Only text but one featured image.</a:t>
            </a:r>
          </a:p>
          <a:p>
            <a:pPr marL="0" indent="0">
              <a:buNone/>
            </a:pPr>
            <a:r>
              <a:rPr lang="en-US" dirty="0">
                <a:latin typeface="+mj-lt"/>
              </a:rPr>
              <a:t>It hasn’t seasonality</a:t>
            </a:r>
          </a:p>
          <a:p>
            <a:pPr marL="0" indent="0">
              <a:buNone/>
            </a:pPr>
            <a:r>
              <a:rPr lang="en-US" dirty="0">
                <a:latin typeface="+mj-lt"/>
              </a:rPr>
              <a:t>The content does not contain images, it’s only text.</a:t>
            </a:r>
          </a:p>
          <a:p>
            <a:pPr marL="0" indent="0">
              <a:buNone/>
            </a:pPr>
            <a:r>
              <a:rPr lang="en-US" dirty="0">
                <a:latin typeface="+mj-lt"/>
              </a:rPr>
              <a:t>It targets the audience directly.</a:t>
            </a:r>
          </a:p>
          <a:p>
            <a:pPr marL="0" indent="0">
              <a:buNone/>
            </a:pPr>
            <a:r>
              <a:rPr lang="en-US" dirty="0">
                <a:latin typeface="+mj-lt"/>
              </a:rPr>
              <a:t>The content text is good but the post can be improved adding some additional media like videos or infographics. </a:t>
            </a:r>
          </a:p>
          <a:p>
            <a:pPr marL="0" indent="0">
              <a:buNone/>
            </a:pPr>
            <a:r>
              <a:rPr lang="en-US" dirty="0"/>
              <a:t>https://www.impulsup.com/el-ciberataque-a-escala-mundial-nunca-visto-anteriormente-o-si/ </a:t>
            </a:r>
            <a:endParaRPr lang="en-US" dirty="0">
              <a:latin typeface="+mj-lt"/>
            </a:endParaRPr>
          </a:p>
          <a:p>
            <a:pPr marL="0" indent="0">
              <a:buNone/>
            </a:pPr>
            <a:r>
              <a:rPr lang="en-US" dirty="0">
                <a:latin typeface="+mj-lt"/>
              </a:rPr>
              <a:t>Only text but one featured image.</a:t>
            </a:r>
          </a:p>
          <a:p>
            <a:pPr marL="0" indent="0">
              <a:buNone/>
            </a:pPr>
            <a:r>
              <a:rPr lang="en-US" dirty="0">
                <a:latin typeface="+mj-lt"/>
              </a:rPr>
              <a:t>It hasn’t seasonality</a:t>
            </a:r>
          </a:p>
          <a:p>
            <a:pPr marL="0" indent="0">
              <a:buNone/>
            </a:pPr>
            <a:r>
              <a:rPr lang="en-US" dirty="0">
                <a:latin typeface="+mj-lt"/>
              </a:rPr>
              <a:t>The content does not contain images, it’s only text.</a:t>
            </a:r>
          </a:p>
          <a:p>
            <a:pPr marL="0" indent="0">
              <a:buNone/>
            </a:pPr>
            <a:r>
              <a:rPr lang="en-US" dirty="0">
                <a:latin typeface="+mj-lt"/>
              </a:rPr>
              <a:t>It targets the audience directly.</a:t>
            </a:r>
          </a:p>
          <a:p>
            <a:pPr marL="0" indent="0">
              <a:buNone/>
            </a:pPr>
            <a:r>
              <a:rPr lang="en-US" dirty="0">
                <a:latin typeface="+mj-lt"/>
              </a:rPr>
              <a:t>The content text is good but the post can be improved adding some additional media like videos or</a:t>
            </a:r>
          </a:p>
          <a:p>
            <a:pPr marL="0" indent="0">
              <a:buNone/>
            </a:pPr>
            <a:r>
              <a:rPr lang="en-US" dirty="0">
                <a:latin typeface="+mj-lt"/>
              </a:rPr>
              <a:t>infographics.</a:t>
            </a:r>
          </a:p>
        </p:txBody>
      </p:sp>
    </p:spTree>
    <p:extLst>
      <p:ext uri="{BB962C8B-B14F-4D97-AF65-F5344CB8AC3E}">
        <p14:creationId xmlns:p14="http://schemas.microsoft.com/office/powerpoint/2010/main" val="1998945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3EA19-7B00-410A-9353-611421F34326}"/>
              </a:ext>
            </a:extLst>
          </p:cNvPr>
          <p:cNvSpPr>
            <a:spLocks noGrp="1"/>
          </p:cNvSpPr>
          <p:nvPr>
            <p:ph type="title"/>
          </p:nvPr>
        </p:nvSpPr>
        <p:spPr/>
        <p:txBody>
          <a:bodyPr>
            <a:normAutofit fontScale="90000"/>
          </a:bodyPr>
          <a:lstStyle/>
          <a:p>
            <a:r>
              <a:rPr lang="en-US" b="1" dirty="0">
                <a:solidFill>
                  <a:srgbClr val="00B050"/>
                </a:solidFill>
                <a:latin typeface="+mn-lt"/>
              </a:rPr>
              <a:t>Part 1: </a:t>
            </a:r>
            <a:r>
              <a:rPr lang="en-US" b="1" i="0" dirty="0">
                <a:solidFill>
                  <a:srgbClr val="00B050"/>
                </a:solidFill>
                <a:effectLst/>
                <a:latin typeface="+mn-lt"/>
              </a:rPr>
              <a:t>Identify an Existing Section of a Website</a:t>
            </a:r>
            <a:br>
              <a:rPr lang="en-US" b="1" i="0" dirty="0">
                <a:solidFill>
                  <a:srgbClr val="00B050"/>
                </a:solidFill>
                <a:effectLst/>
                <a:latin typeface="OpenSans"/>
              </a:rPr>
            </a:br>
            <a:endParaRPr lang="en-US" dirty="0">
              <a:solidFill>
                <a:srgbClr val="00B050"/>
              </a:solidFill>
            </a:endParaRPr>
          </a:p>
        </p:txBody>
      </p:sp>
      <p:sp>
        <p:nvSpPr>
          <p:cNvPr id="3" name="Content Placeholder 2">
            <a:extLst>
              <a:ext uri="{FF2B5EF4-FFF2-40B4-BE49-F238E27FC236}">
                <a16:creationId xmlns:a16="http://schemas.microsoft.com/office/drawing/2014/main" id="{53B7BDE7-A4DE-46E2-8F89-6E9F880FD72F}"/>
              </a:ext>
            </a:extLst>
          </p:cNvPr>
          <p:cNvSpPr>
            <a:spLocks noGrp="1"/>
          </p:cNvSpPr>
          <p:nvPr>
            <p:ph idx="1"/>
          </p:nvPr>
        </p:nvSpPr>
        <p:spPr>
          <a:xfrm>
            <a:off x="838200" y="1139687"/>
            <a:ext cx="10515600" cy="5512904"/>
          </a:xfrm>
        </p:spPr>
        <p:txBody>
          <a:bodyPr>
            <a:normAutofit/>
          </a:bodyPr>
          <a:lstStyle/>
          <a:p>
            <a:pPr marL="0" indent="0">
              <a:buNone/>
            </a:pPr>
            <a:r>
              <a:rPr lang="en-US" dirty="0"/>
              <a:t>Company: </a:t>
            </a:r>
            <a:r>
              <a:rPr lang="en-US" dirty="0" err="1"/>
              <a:t>Neoprive</a:t>
            </a:r>
            <a:endParaRPr lang="en-US" dirty="0"/>
          </a:p>
          <a:p>
            <a:pPr marL="0" indent="0">
              <a:buNone/>
            </a:pPr>
            <a:r>
              <a:rPr lang="en-US" dirty="0"/>
              <a:t>URL: </a:t>
            </a:r>
            <a:r>
              <a:rPr lang="en-US" dirty="0">
                <a:hlinkClick r:id="rId2"/>
              </a:rPr>
              <a:t>https://neoprive.com</a:t>
            </a:r>
            <a:endParaRPr lang="en-US" dirty="0"/>
          </a:p>
          <a:p>
            <a:pPr marL="0" indent="0">
              <a:buNone/>
            </a:pPr>
            <a:r>
              <a:rPr lang="en-US" dirty="0"/>
              <a:t>Description: </a:t>
            </a:r>
            <a:r>
              <a:rPr lang="en-US" dirty="0" err="1"/>
              <a:t>Neoprive</a:t>
            </a:r>
            <a:r>
              <a:rPr lang="en-US" dirty="0"/>
              <a:t> is a Digital Marketing Agency and Web Development</a:t>
            </a:r>
          </a:p>
          <a:p>
            <a:pPr marL="0" indent="0">
              <a:buNone/>
            </a:pPr>
            <a:r>
              <a:rPr lang="en-US" dirty="0">
                <a:latin typeface="+mj-lt"/>
              </a:rPr>
              <a:t>I have chosen this friend’s company because is starting right now and I think is a good opportunity to help him grow doing this study. This brand needs a lot of work, starting by keywords search and SEO optimizing, create a social media strategy and so on.</a:t>
            </a:r>
          </a:p>
          <a:p>
            <a:pPr marL="0" indent="0">
              <a:buNone/>
            </a:pPr>
            <a:r>
              <a:rPr lang="en-US" dirty="0">
                <a:latin typeface="+mj-lt"/>
              </a:rPr>
              <a:t>Unfortunately this is a Spanish website, but I’ll try to translate everything for the sake of this study.</a:t>
            </a:r>
          </a:p>
          <a:p>
            <a:endParaRPr lang="en-US" dirty="0"/>
          </a:p>
        </p:txBody>
      </p:sp>
    </p:spTree>
    <p:extLst>
      <p:ext uri="{BB962C8B-B14F-4D97-AF65-F5344CB8AC3E}">
        <p14:creationId xmlns:p14="http://schemas.microsoft.com/office/powerpoint/2010/main" val="941422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71C3E-5794-4713-AADA-C09038E36DDA}"/>
              </a:ext>
            </a:extLst>
          </p:cNvPr>
          <p:cNvSpPr>
            <a:spLocks noGrp="1"/>
          </p:cNvSpPr>
          <p:nvPr>
            <p:ph type="title"/>
          </p:nvPr>
        </p:nvSpPr>
        <p:spPr>
          <a:xfrm>
            <a:off x="838200" y="18255"/>
            <a:ext cx="10515600" cy="1325563"/>
          </a:xfrm>
        </p:spPr>
        <p:txBody>
          <a:bodyPr>
            <a:normAutofit/>
          </a:bodyPr>
          <a:lstStyle/>
          <a:p>
            <a:r>
              <a:rPr lang="en-US" sz="4000" b="1" dirty="0">
                <a:solidFill>
                  <a:srgbClr val="00B050"/>
                </a:solidFill>
                <a:latin typeface="+mn-lt"/>
              </a:rPr>
              <a:t>Part 3: Creating a Keyword Map</a:t>
            </a:r>
          </a:p>
        </p:txBody>
      </p:sp>
      <p:sp>
        <p:nvSpPr>
          <p:cNvPr id="3" name="Content Placeholder 2">
            <a:extLst>
              <a:ext uri="{FF2B5EF4-FFF2-40B4-BE49-F238E27FC236}">
                <a16:creationId xmlns:a16="http://schemas.microsoft.com/office/drawing/2014/main" id="{C766E807-9448-4C33-929C-093713031902}"/>
              </a:ext>
            </a:extLst>
          </p:cNvPr>
          <p:cNvSpPr>
            <a:spLocks noGrp="1"/>
          </p:cNvSpPr>
          <p:nvPr>
            <p:ph idx="1"/>
          </p:nvPr>
        </p:nvSpPr>
        <p:spPr>
          <a:xfrm>
            <a:off x="838200" y="1139687"/>
            <a:ext cx="10515600" cy="5037276"/>
          </a:xfrm>
        </p:spPr>
        <p:txBody>
          <a:bodyPr>
            <a:normAutofit fontScale="85000" lnSpcReduction="20000"/>
          </a:bodyPr>
          <a:lstStyle/>
          <a:p>
            <a:pPr marL="0" indent="0">
              <a:buNone/>
            </a:pPr>
            <a:r>
              <a:rPr lang="en-US" dirty="0">
                <a:solidFill>
                  <a:srgbClr val="00B0F0"/>
                </a:solidFill>
              </a:rPr>
              <a:t>First post </a:t>
            </a:r>
          </a:p>
          <a:p>
            <a:pPr marL="0" indent="0">
              <a:buNone/>
            </a:pPr>
            <a:r>
              <a:rPr lang="en-US" dirty="0">
                <a:latin typeface="+mj-lt"/>
              </a:rPr>
              <a:t>how to grow your company</a:t>
            </a:r>
          </a:p>
          <a:p>
            <a:pPr marL="0" indent="0">
              <a:buNone/>
            </a:pPr>
            <a:r>
              <a:rPr lang="en-US" dirty="0">
                <a:latin typeface="+mj-lt"/>
              </a:rPr>
              <a:t> how to grow your ecommerce business</a:t>
            </a:r>
          </a:p>
          <a:p>
            <a:pPr marL="0" indent="0">
              <a:buNone/>
            </a:pPr>
            <a:r>
              <a:rPr lang="en-US" dirty="0">
                <a:latin typeface="+mj-lt"/>
              </a:rPr>
              <a:t> how to grow up business</a:t>
            </a:r>
          </a:p>
          <a:p>
            <a:pPr marL="0" indent="0">
              <a:buNone/>
            </a:pPr>
            <a:r>
              <a:rPr lang="en-US" dirty="0">
                <a:latin typeface="+mj-lt"/>
              </a:rPr>
              <a:t> how to make your online business grow</a:t>
            </a:r>
          </a:p>
          <a:p>
            <a:pPr marL="0" indent="0">
              <a:buNone/>
            </a:pPr>
            <a:r>
              <a:rPr lang="en-US" dirty="0">
                <a:solidFill>
                  <a:srgbClr val="00B0F0"/>
                </a:solidFill>
              </a:rPr>
              <a:t>Second post</a:t>
            </a:r>
          </a:p>
          <a:p>
            <a:pPr marL="0" indent="0">
              <a:buNone/>
            </a:pPr>
            <a:r>
              <a:rPr lang="en-US" dirty="0">
                <a:latin typeface="+mj-lt"/>
              </a:rPr>
              <a:t>web development</a:t>
            </a:r>
          </a:p>
          <a:p>
            <a:pPr marL="0" indent="0">
              <a:buNone/>
            </a:pPr>
            <a:r>
              <a:rPr lang="en-US" dirty="0">
                <a:latin typeface="+mj-lt"/>
              </a:rPr>
              <a:t> web dev</a:t>
            </a:r>
          </a:p>
          <a:p>
            <a:pPr marL="0" indent="0">
              <a:buNone/>
            </a:pPr>
            <a:r>
              <a:rPr lang="en-US" dirty="0">
                <a:latin typeface="+mj-lt"/>
              </a:rPr>
              <a:t> web developer portfolios</a:t>
            </a:r>
          </a:p>
          <a:p>
            <a:pPr marL="0" indent="0">
              <a:buNone/>
            </a:pPr>
            <a:r>
              <a:rPr lang="en-US" dirty="0">
                <a:latin typeface="+mj-lt"/>
              </a:rPr>
              <a:t> website development company</a:t>
            </a:r>
          </a:p>
          <a:p>
            <a:pPr marL="0" indent="0">
              <a:buNone/>
            </a:pPr>
            <a:r>
              <a:rPr lang="en-US" dirty="0">
                <a:solidFill>
                  <a:srgbClr val="00B0F0"/>
                </a:solidFill>
              </a:rPr>
              <a:t>Third post</a:t>
            </a:r>
          </a:p>
          <a:p>
            <a:pPr marL="0" indent="0">
              <a:buNone/>
            </a:pPr>
            <a:r>
              <a:rPr lang="en-US" dirty="0">
                <a:latin typeface="+mj-lt"/>
              </a:rPr>
              <a:t>digital marketing agency</a:t>
            </a:r>
          </a:p>
          <a:p>
            <a:pPr marL="0" indent="0">
              <a:buNone/>
            </a:pPr>
            <a:r>
              <a:rPr lang="en-US" dirty="0">
                <a:latin typeface="+mj-lt"/>
              </a:rPr>
              <a:t> internet marketing</a:t>
            </a:r>
          </a:p>
        </p:txBody>
      </p:sp>
    </p:spTree>
    <p:extLst>
      <p:ext uri="{BB962C8B-B14F-4D97-AF65-F5344CB8AC3E}">
        <p14:creationId xmlns:p14="http://schemas.microsoft.com/office/powerpoint/2010/main" val="1471851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199C3-E674-4685-B5BC-A11EA73F3416}"/>
              </a:ext>
            </a:extLst>
          </p:cNvPr>
          <p:cNvSpPr>
            <a:spLocks noGrp="1"/>
          </p:cNvSpPr>
          <p:nvPr>
            <p:ph type="title"/>
          </p:nvPr>
        </p:nvSpPr>
        <p:spPr>
          <a:xfrm>
            <a:off x="838200" y="18255"/>
            <a:ext cx="10515600" cy="1325563"/>
          </a:xfrm>
        </p:spPr>
        <p:txBody>
          <a:bodyPr>
            <a:normAutofit/>
          </a:bodyPr>
          <a:lstStyle/>
          <a:p>
            <a:r>
              <a:rPr lang="en-US" sz="4000" b="1" dirty="0">
                <a:solidFill>
                  <a:srgbClr val="00B050"/>
                </a:solidFill>
                <a:latin typeface="+mn-lt"/>
              </a:rPr>
              <a:t>Part 4: Analyzing the Technical Factors</a:t>
            </a:r>
          </a:p>
        </p:txBody>
      </p:sp>
      <p:sp>
        <p:nvSpPr>
          <p:cNvPr id="3" name="Content Placeholder 2">
            <a:extLst>
              <a:ext uri="{FF2B5EF4-FFF2-40B4-BE49-F238E27FC236}">
                <a16:creationId xmlns:a16="http://schemas.microsoft.com/office/drawing/2014/main" id="{4CBDE9A0-95D8-4C2B-8285-CFC5E7D14E6C}"/>
              </a:ext>
            </a:extLst>
          </p:cNvPr>
          <p:cNvSpPr>
            <a:spLocks noGrp="1"/>
          </p:cNvSpPr>
          <p:nvPr>
            <p:ph idx="1"/>
          </p:nvPr>
        </p:nvSpPr>
        <p:spPr>
          <a:xfrm>
            <a:off x="838200" y="1126435"/>
            <a:ext cx="10515600" cy="5050528"/>
          </a:xfrm>
        </p:spPr>
        <p:txBody>
          <a:bodyPr/>
          <a:lstStyle/>
          <a:p>
            <a:pPr marL="0" indent="0">
              <a:buNone/>
            </a:pPr>
            <a:r>
              <a:rPr lang="en-US" dirty="0">
                <a:solidFill>
                  <a:srgbClr val="00B0F0"/>
                </a:solidFill>
              </a:rPr>
              <a:t>Robots.txt</a:t>
            </a:r>
          </a:p>
          <a:p>
            <a:pPr marL="0" indent="0">
              <a:buNone/>
            </a:pPr>
            <a:r>
              <a:rPr lang="en-US" dirty="0">
                <a:latin typeface="+mj-lt"/>
              </a:rPr>
              <a:t>The website doesn't have a robots.txt file so, it Will be very helpful for the SEO to create one with Screaming Frog. </a:t>
            </a:r>
          </a:p>
          <a:p>
            <a:pPr marL="0" indent="0">
              <a:buNone/>
            </a:pPr>
            <a:endParaRPr lang="en-US" dirty="0"/>
          </a:p>
          <a:p>
            <a:pPr marL="0" indent="0">
              <a:buNone/>
            </a:pPr>
            <a:r>
              <a:rPr lang="en-US" dirty="0">
                <a:solidFill>
                  <a:srgbClr val="00B0F0"/>
                </a:solidFill>
              </a:rPr>
              <a:t>Error pages</a:t>
            </a:r>
          </a:p>
          <a:p>
            <a:pPr marL="0" indent="0">
              <a:buNone/>
            </a:pPr>
            <a:r>
              <a:rPr lang="en-US" dirty="0">
                <a:latin typeface="+mj-lt"/>
              </a:rPr>
              <a:t>The website has a 404-error page but is not well optimized. It’s almost empty and isn’t helpful for the users.</a:t>
            </a:r>
          </a:p>
        </p:txBody>
      </p:sp>
    </p:spTree>
    <p:extLst>
      <p:ext uri="{BB962C8B-B14F-4D97-AF65-F5344CB8AC3E}">
        <p14:creationId xmlns:p14="http://schemas.microsoft.com/office/powerpoint/2010/main" val="1849677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17E70-FE8D-454A-9EFA-55E17CCFD123}"/>
              </a:ext>
            </a:extLst>
          </p:cNvPr>
          <p:cNvSpPr>
            <a:spLocks noGrp="1"/>
          </p:cNvSpPr>
          <p:nvPr>
            <p:ph type="title"/>
          </p:nvPr>
        </p:nvSpPr>
        <p:spPr>
          <a:xfrm>
            <a:off x="745434" y="2249211"/>
            <a:ext cx="10515600" cy="1325563"/>
          </a:xfrm>
        </p:spPr>
        <p:txBody>
          <a:bodyPr>
            <a:normAutofit/>
          </a:bodyPr>
          <a:lstStyle/>
          <a:p>
            <a:pPr algn="ctr"/>
            <a:r>
              <a:rPr lang="en-US" sz="4800" b="0" i="0" dirty="0">
                <a:solidFill>
                  <a:srgbClr val="FF0000"/>
                </a:solidFill>
                <a:effectLst/>
                <a:latin typeface="+mn-lt"/>
              </a:rPr>
              <a:t>Presenting Your Findings</a:t>
            </a:r>
            <a:endParaRPr lang="en-US" sz="4800" dirty="0">
              <a:solidFill>
                <a:srgbClr val="FF0000"/>
              </a:solidFill>
              <a:latin typeface="+mn-lt"/>
            </a:endParaRPr>
          </a:p>
        </p:txBody>
      </p:sp>
    </p:spTree>
    <p:extLst>
      <p:ext uri="{BB962C8B-B14F-4D97-AF65-F5344CB8AC3E}">
        <p14:creationId xmlns:p14="http://schemas.microsoft.com/office/powerpoint/2010/main" val="3809044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F5A98-2A11-403F-9B04-60E42D40F52E}"/>
              </a:ext>
            </a:extLst>
          </p:cNvPr>
          <p:cNvSpPr>
            <a:spLocks noGrp="1"/>
          </p:cNvSpPr>
          <p:nvPr>
            <p:ph type="title"/>
          </p:nvPr>
        </p:nvSpPr>
        <p:spPr/>
        <p:txBody>
          <a:bodyPr/>
          <a:lstStyle/>
          <a:p>
            <a:r>
              <a:rPr lang="en-US" b="1" dirty="0">
                <a:solidFill>
                  <a:srgbClr val="00B050"/>
                </a:solidFill>
                <a:latin typeface="+mn-lt"/>
              </a:rPr>
              <a:t>Part 1: Detailed Client Report </a:t>
            </a:r>
          </a:p>
        </p:txBody>
      </p:sp>
      <p:sp>
        <p:nvSpPr>
          <p:cNvPr id="3" name="Content Placeholder 2">
            <a:extLst>
              <a:ext uri="{FF2B5EF4-FFF2-40B4-BE49-F238E27FC236}">
                <a16:creationId xmlns:a16="http://schemas.microsoft.com/office/drawing/2014/main" id="{524630D7-C19C-456B-AAA7-84A47D4B2E10}"/>
              </a:ext>
            </a:extLst>
          </p:cNvPr>
          <p:cNvSpPr>
            <a:spLocks noGrp="1"/>
          </p:cNvSpPr>
          <p:nvPr>
            <p:ph idx="1"/>
          </p:nvPr>
        </p:nvSpPr>
        <p:spPr>
          <a:xfrm>
            <a:off x="838200" y="1690688"/>
            <a:ext cx="10515600" cy="4590842"/>
          </a:xfrm>
        </p:spPr>
        <p:txBody>
          <a:bodyPr>
            <a:normAutofit/>
          </a:bodyPr>
          <a:lstStyle/>
          <a:p>
            <a:pPr marL="0" indent="0">
              <a:buNone/>
            </a:pPr>
            <a:r>
              <a:rPr lang="en-US" dirty="0">
                <a:solidFill>
                  <a:srgbClr val="00B0F0"/>
                </a:solidFill>
              </a:rPr>
              <a:t>Project Overview</a:t>
            </a:r>
          </a:p>
          <a:p>
            <a:pPr marL="0" indent="0">
              <a:buNone/>
            </a:pPr>
            <a:r>
              <a:rPr lang="en-US" dirty="0">
                <a:latin typeface="+mj-lt"/>
              </a:rPr>
              <a:t>We have done some findings that can improve the SEO and the overall visibility of your brand. This improvements are related to the website structure, content management and technical factors. </a:t>
            </a:r>
          </a:p>
          <a:p>
            <a:pPr marL="0" indent="0">
              <a:buNone/>
            </a:pPr>
            <a:r>
              <a:rPr lang="en-US" dirty="0">
                <a:solidFill>
                  <a:srgbClr val="00B0F0"/>
                </a:solidFill>
              </a:rPr>
              <a:t>Overview of the user or buyer</a:t>
            </a:r>
          </a:p>
          <a:p>
            <a:pPr marL="0" indent="0">
              <a:buNone/>
            </a:pPr>
            <a:r>
              <a:rPr lang="en-US" dirty="0">
                <a:latin typeface="+mj-lt"/>
              </a:rPr>
              <a:t>We have done the description of your buyer persona. With this description it should be better to write engaging content.</a:t>
            </a:r>
          </a:p>
          <a:p>
            <a:pPr marL="0" indent="0">
              <a:buNone/>
            </a:pPr>
            <a:r>
              <a:rPr lang="en-US" dirty="0">
                <a:solidFill>
                  <a:srgbClr val="00B0F0"/>
                </a:solidFill>
              </a:rPr>
              <a:t>Overview of organic competitors</a:t>
            </a:r>
          </a:p>
          <a:p>
            <a:pPr marL="0" indent="0">
              <a:buNone/>
            </a:pPr>
            <a:r>
              <a:rPr lang="en-US" dirty="0">
                <a:latin typeface="+mj-lt"/>
              </a:rPr>
              <a:t>To be able to position your page above your competitors we have done a study of them. We have some recommendations to do it.</a:t>
            </a:r>
          </a:p>
        </p:txBody>
      </p:sp>
    </p:spTree>
    <p:extLst>
      <p:ext uri="{BB962C8B-B14F-4D97-AF65-F5344CB8AC3E}">
        <p14:creationId xmlns:p14="http://schemas.microsoft.com/office/powerpoint/2010/main" val="3149091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F62298-A6FB-4F2E-8582-50602D86663F}"/>
              </a:ext>
            </a:extLst>
          </p:cNvPr>
          <p:cNvSpPr>
            <a:spLocks noGrp="1"/>
          </p:cNvSpPr>
          <p:nvPr>
            <p:ph idx="1"/>
          </p:nvPr>
        </p:nvSpPr>
        <p:spPr>
          <a:xfrm>
            <a:off x="679174" y="331304"/>
            <a:ext cx="10515600" cy="5858911"/>
          </a:xfrm>
        </p:spPr>
        <p:txBody>
          <a:bodyPr>
            <a:normAutofit/>
          </a:bodyPr>
          <a:lstStyle/>
          <a:p>
            <a:pPr marL="0" indent="0">
              <a:buNone/>
            </a:pPr>
            <a:r>
              <a:rPr lang="en-US" dirty="0">
                <a:solidFill>
                  <a:srgbClr val="00B0F0"/>
                </a:solidFill>
              </a:rPr>
              <a:t>Technical Overview</a:t>
            </a:r>
          </a:p>
          <a:p>
            <a:pPr marL="0" indent="0">
              <a:buNone/>
            </a:pPr>
            <a:r>
              <a:rPr lang="en-US" dirty="0">
                <a:latin typeface="+mj-lt"/>
              </a:rPr>
              <a:t>We must create a Robots.txt file to help the searchers and avoid indexing not needed files. Also is necessary to do some improvements related to the performance of the site. It’s necessary also to </a:t>
            </a:r>
            <a:r>
              <a:rPr lang="en-US" dirty="0" err="1">
                <a:latin typeface="+mj-lt"/>
              </a:rPr>
              <a:t>créate</a:t>
            </a:r>
            <a:r>
              <a:rPr lang="en-US" dirty="0">
                <a:latin typeface="+mj-lt"/>
              </a:rPr>
              <a:t> some error pages with </a:t>
            </a:r>
            <a:r>
              <a:rPr lang="en-US" dirty="0" err="1">
                <a:latin typeface="+mj-lt"/>
              </a:rPr>
              <a:t>usefull</a:t>
            </a:r>
            <a:r>
              <a:rPr lang="en-US" dirty="0">
                <a:latin typeface="+mj-lt"/>
              </a:rPr>
              <a:t> information to redirect the users</a:t>
            </a:r>
            <a:r>
              <a:rPr lang="en-US" dirty="0"/>
              <a:t>.</a:t>
            </a:r>
          </a:p>
          <a:p>
            <a:pPr marL="0" indent="0">
              <a:buNone/>
            </a:pPr>
            <a:r>
              <a:rPr lang="en-US" dirty="0">
                <a:solidFill>
                  <a:srgbClr val="00B0F0"/>
                </a:solidFill>
              </a:rPr>
              <a:t>Content recommendations</a:t>
            </a:r>
          </a:p>
          <a:p>
            <a:pPr marL="0" indent="0">
              <a:buNone/>
            </a:pPr>
            <a:r>
              <a:rPr lang="en-US" b="1" dirty="0"/>
              <a:t>Homepage</a:t>
            </a:r>
          </a:p>
          <a:p>
            <a:pPr marL="0" indent="0">
              <a:buNone/>
            </a:pPr>
            <a:r>
              <a:rPr lang="en-US" dirty="0">
                <a:latin typeface="+mj-lt"/>
              </a:rPr>
              <a:t>The homepage has a good and </a:t>
            </a:r>
            <a:r>
              <a:rPr lang="en-US" dirty="0" err="1">
                <a:latin typeface="+mj-lt"/>
              </a:rPr>
              <a:t>moder</a:t>
            </a:r>
            <a:r>
              <a:rPr lang="en-US" dirty="0">
                <a:latin typeface="+mj-lt"/>
              </a:rPr>
              <a:t> design, but it should be improved creating more text that can help positioning. The structure is well built.</a:t>
            </a:r>
          </a:p>
          <a:p>
            <a:pPr marL="0" indent="0">
              <a:buNone/>
            </a:pPr>
            <a:r>
              <a:rPr lang="en-US" b="1" dirty="0"/>
              <a:t>Services</a:t>
            </a:r>
          </a:p>
          <a:p>
            <a:pPr marL="0" indent="0">
              <a:buNone/>
            </a:pPr>
            <a:r>
              <a:rPr lang="en-US" dirty="0">
                <a:latin typeface="+mj-lt"/>
              </a:rPr>
              <a:t>The services page can have a more engaging content and it’s needed to add more keywords to the text. Also the structure should be changed because it has a lot of H1.</a:t>
            </a:r>
          </a:p>
        </p:txBody>
      </p:sp>
    </p:spTree>
    <p:extLst>
      <p:ext uri="{BB962C8B-B14F-4D97-AF65-F5344CB8AC3E}">
        <p14:creationId xmlns:p14="http://schemas.microsoft.com/office/powerpoint/2010/main" val="4174549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79782E-055E-4B3B-B073-B9CC39D2122D}"/>
              </a:ext>
            </a:extLst>
          </p:cNvPr>
          <p:cNvSpPr>
            <a:spLocks noGrp="1"/>
          </p:cNvSpPr>
          <p:nvPr>
            <p:ph idx="1"/>
          </p:nvPr>
        </p:nvSpPr>
        <p:spPr>
          <a:xfrm>
            <a:off x="838200" y="344557"/>
            <a:ext cx="10515600" cy="5832406"/>
          </a:xfrm>
        </p:spPr>
        <p:txBody>
          <a:bodyPr/>
          <a:lstStyle/>
          <a:p>
            <a:pPr marL="0" indent="0">
              <a:buNone/>
            </a:pPr>
            <a:r>
              <a:rPr lang="en-US" b="1" dirty="0"/>
              <a:t>Blog</a:t>
            </a:r>
          </a:p>
          <a:p>
            <a:pPr marL="0" indent="0">
              <a:buNone/>
            </a:pPr>
            <a:r>
              <a:rPr lang="en-US" dirty="0">
                <a:latin typeface="+mj-lt"/>
              </a:rPr>
              <a:t>The blog right now is empty but it’s necessary to start creating content. We’ve some recommendations regarding the keywords and the topis you need to use to engage people and to help the SEO. </a:t>
            </a:r>
          </a:p>
          <a:p>
            <a:pPr marL="0" indent="0">
              <a:buNone/>
            </a:pPr>
            <a:r>
              <a:rPr lang="en-US" b="1" dirty="0"/>
              <a:t>Service detail</a:t>
            </a:r>
          </a:p>
          <a:p>
            <a:pPr marL="0" indent="0">
              <a:buNone/>
            </a:pPr>
            <a:r>
              <a:rPr lang="en-US" dirty="0">
                <a:latin typeface="+mj-lt"/>
              </a:rPr>
              <a:t>This page doesn't have a page for each service. It’s necessary to have it and use the keywords for each theme.</a:t>
            </a:r>
          </a:p>
          <a:p>
            <a:pPr marL="0" indent="0">
              <a:buNone/>
            </a:pPr>
            <a:r>
              <a:rPr lang="en-US" b="1" dirty="0"/>
              <a:t>Contact page</a:t>
            </a:r>
          </a:p>
          <a:p>
            <a:pPr marL="0" indent="0">
              <a:buNone/>
            </a:pPr>
            <a:r>
              <a:rPr lang="en-US" dirty="0">
                <a:latin typeface="+mj-lt"/>
              </a:rPr>
              <a:t>It would be necessary to add a map to help the users. We have found some errors sending the information what the users wants to contact. This is a priority hotfix.</a:t>
            </a:r>
          </a:p>
        </p:txBody>
      </p:sp>
    </p:spTree>
    <p:extLst>
      <p:ext uri="{BB962C8B-B14F-4D97-AF65-F5344CB8AC3E}">
        <p14:creationId xmlns:p14="http://schemas.microsoft.com/office/powerpoint/2010/main" val="4080693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B68770-AD82-4B89-B8AB-45E2C65747C5}"/>
              </a:ext>
            </a:extLst>
          </p:cNvPr>
          <p:cNvSpPr>
            <a:spLocks noGrp="1"/>
          </p:cNvSpPr>
          <p:nvPr>
            <p:ph idx="1"/>
          </p:nvPr>
        </p:nvSpPr>
        <p:spPr>
          <a:xfrm>
            <a:off x="838200" y="278296"/>
            <a:ext cx="10515600" cy="6347791"/>
          </a:xfrm>
        </p:spPr>
        <p:txBody>
          <a:bodyPr>
            <a:normAutofit lnSpcReduction="10000"/>
          </a:bodyPr>
          <a:lstStyle/>
          <a:p>
            <a:pPr marL="0" indent="0">
              <a:buNone/>
            </a:pPr>
            <a:r>
              <a:rPr lang="en-US" b="1" dirty="0"/>
              <a:t>Are their tags optimized?</a:t>
            </a:r>
          </a:p>
          <a:p>
            <a:pPr marL="0" indent="0">
              <a:buNone/>
            </a:pPr>
            <a:r>
              <a:rPr lang="en-US" dirty="0"/>
              <a:t>	</a:t>
            </a:r>
            <a:r>
              <a:rPr lang="en-US" dirty="0">
                <a:latin typeface="+mj-lt"/>
              </a:rPr>
              <a:t>The title tags for the site can be optimized, specially the services page, about, etc. </a:t>
            </a:r>
          </a:p>
          <a:p>
            <a:pPr marL="0" indent="0">
              <a:buNone/>
            </a:pPr>
            <a:endParaRPr lang="en-US" dirty="0"/>
          </a:p>
          <a:p>
            <a:pPr marL="0" indent="0">
              <a:buNone/>
            </a:pPr>
            <a:r>
              <a:rPr lang="en-US" b="1" dirty="0"/>
              <a:t>Do their pages lack substance?</a:t>
            </a:r>
          </a:p>
          <a:p>
            <a:pPr marL="0" indent="0">
              <a:buNone/>
            </a:pPr>
            <a:r>
              <a:rPr lang="en-US" b="1" dirty="0"/>
              <a:t>	</a:t>
            </a:r>
            <a:r>
              <a:rPr lang="en-US" dirty="0">
                <a:latin typeface="+mj-lt"/>
              </a:rPr>
              <a:t>Yes, they do. For instance, the homepage is missing more text with some keywords, it would be very useful to create a single page for each service with a high quality content. For local SEO I would add a map in contact page. The Good thing is that the local address is added in the footer of the page. So, it will be crawled in every page,.</a:t>
            </a:r>
          </a:p>
          <a:p>
            <a:pPr marL="0" indent="0">
              <a:buNone/>
            </a:pPr>
            <a:endParaRPr lang="en-US" b="1" dirty="0"/>
          </a:p>
          <a:p>
            <a:pPr marL="0" indent="0">
              <a:buNone/>
            </a:pPr>
            <a:r>
              <a:rPr lang="en-US" b="1" dirty="0"/>
              <a:t>Are there errors while you are browsing their website?</a:t>
            </a:r>
          </a:p>
          <a:p>
            <a:pPr marL="0" indent="0">
              <a:buNone/>
            </a:pPr>
            <a:r>
              <a:rPr lang="en-US" b="1" dirty="0"/>
              <a:t>	</a:t>
            </a:r>
            <a:r>
              <a:rPr lang="en-US" dirty="0">
                <a:latin typeface="+mj-lt"/>
              </a:rPr>
              <a:t>Yes, I’ve noticed that the contact form has some errors. Also some internal links are broken.</a:t>
            </a:r>
            <a:endParaRPr lang="en-US" b="1" dirty="0">
              <a:latin typeface="+mj-lt"/>
            </a:endParaRPr>
          </a:p>
        </p:txBody>
      </p:sp>
    </p:spTree>
    <p:extLst>
      <p:ext uri="{BB962C8B-B14F-4D97-AF65-F5344CB8AC3E}">
        <p14:creationId xmlns:p14="http://schemas.microsoft.com/office/powerpoint/2010/main" val="808517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E8C17-6C3C-496B-9DD9-74DCE0CBB879}"/>
              </a:ext>
            </a:extLst>
          </p:cNvPr>
          <p:cNvSpPr>
            <a:spLocks noGrp="1"/>
          </p:cNvSpPr>
          <p:nvPr>
            <p:ph type="title"/>
          </p:nvPr>
        </p:nvSpPr>
        <p:spPr>
          <a:xfrm>
            <a:off x="838200" y="311427"/>
            <a:ext cx="10515600" cy="1325563"/>
          </a:xfrm>
        </p:spPr>
        <p:txBody>
          <a:bodyPr>
            <a:normAutofit/>
          </a:bodyPr>
          <a:lstStyle/>
          <a:p>
            <a:r>
              <a:rPr lang="en-US" sz="4000" b="1" dirty="0">
                <a:solidFill>
                  <a:srgbClr val="00B050"/>
                </a:solidFill>
                <a:latin typeface="+mn-lt"/>
              </a:rPr>
              <a:t>Part 2: Create an SEO Pitch</a:t>
            </a:r>
          </a:p>
        </p:txBody>
      </p:sp>
      <p:sp>
        <p:nvSpPr>
          <p:cNvPr id="3" name="Content Placeholder 2">
            <a:extLst>
              <a:ext uri="{FF2B5EF4-FFF2-40B4-BE49-F238E27FC236}">
                <a16:creationId xmlns:a16="http://schemas.microsoft.com/office/drawing/2014/main" id="{E9733F4F-EAE4-469F-BFF7-2342F69AD328}"/>
              </a:ext>
            </a:extLst>
          </p:cNvPr>
          <p:cNvSpPr>
            <a:spLocks noGrp="1"/>
          </p:cNvSpPr>
          <p:nvPr>
            <p:ph idx="1"/>
          </p:nvPr>
        </p:nvSpPr>
        <p:spPr>
          <a:xfrm>
            <a:off x="838200" y="1577008"/>
            <a:ext cx="10515600" cy="4969565"/>
          </a:xfrm>
        </p:spPr>
        <p:txBody>
          <a:bodyPr/>
          <a:lstStyle/>
          <a:p>
            <a:pPr marL="0" indent="0">
              <a:buNone/>
            </a:pPr>
            <a:r>
              <a:rPr lang="en-US" b="1" dirty="0"/>
              <a:t>Website strengths?</a:t>
            </a:r>
          </a:p>
          <a:p>
            <a:pPr marL="514350" indent="-514350">
              <a:buFont typeface="+mj-lt"/>
              <a:buAutoNum type="arabicPeriod"/>
            </a:pPr>
            <a:r>
              <a:rPr lang="en-US" dirty="0">
                <a:latin typeface="+mj-lt"/>
              </a:rPr>
              <a:t>The website is good looking. It has a modern UX</a:t>
            </a:r>
            <a:endParaRPr lang="en-US" b="1" dirty="0">
              <a:latin typeface="+mj-lt"/>
            </a:endParaRPr>
          </a:p>
          <a:p>
            <a:pPr marL="514350" indent="-514350">
              <a:buFont typeface="+mj-lt"/>
              <a:buAutoNum type="arabicPeriod"/>
            </a:pPr>
            <a:r>
              <a:rPr lang="en-US" dirty="0">
                <a:latin typeface="+mj-lt"/>
              </a:rPr>
              <a:t>The homepage is well defined but has a lack of high quality text that can be helpful for SEO</a:t>
            </a:r>
            <a:endParaRPr lang="en-US" b="1" dirty="0">
              <a:latin typeface="+mj-lt"/>
            </a:endParaRPr>
          </a:p>
          <a:p>
            <a:pPr marL="514350" indent="-514350">
              <a:buFont typeface="+mj-lt"/>
              <a:buAutoNum type="arabicPeriod"/>
            </a:pPr>
            <a:r>
              <a:rPr lang="en-US" dirty="0">
                <a:latin typeface="+mj-lt"/>
              </a:rPr>
              <a:t>The website has a blog section (still starting). This section will be the main section for the content strategy. </a:t>
            </a:r>
            <a:endParaRPr lang="en-US" b="1" dirty="0">
              <a:latin typeface="+mj-lt"/>
            </a:endParaRPr>
          </a:p>
          <a:p>
            <a:pPr marL="514350" indent="-514350">
              <a:buFont typeface="+mj-lt"/>
              <a:buAutoNum type="arabicPeriod"/>
            </a:pPr>
            <a:r>
              <a:rPr lang="en-US" dirty="0">
                <a:latin typeface="+mj-lt"/>
              </a:rPr>
              <a:t>The URLs format is friendly.</a:t>
            </a:r>
            <a:endParaRPr lang="en-US" b="1" dirty="0">
              <a:latin typeface="+mj-lt"/>
            </a:endParaRPr>
          </a:p>
        </p:txBody>
      </p:sp>
    </p:spTree>
    <p:extLst>
      <p:ext uri="{BB962C8B-B14F-4D97-AF65-F5344CB8AC3E}">
        <p14:creationId xmlns:p14="http://schemas.microsoft.com/office/powerpoint/2010/main" val="2180010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7B527-04FF-42C2-AD94-16280620354B}"/>
              </a:ext>
            </a:extLst>
          </p:cNvPr>
          <p:cNvSpPr>
            <a:spLocks noGrp="1"/>
          </p:cNvSpPr>
          <p:nvPr>
            <p:ph type="title"/>
          </p:nvPr>
        </p:nvSpPr>
        <p:spPr/>
        <p:txBody>
          <a:bodyPr>
            <a:normAutofit/>
          </a:bodyPr>
          <a:lstStyle/>
          <a:p>
            <a:r>
              <a:rPr lang="en-US" sz="4000" b="1" dirty="0">
                <a:latin typeface="+mn-lt"/>
              </a:rPr>
              <a:t>Opportunity 1</a:t>
            </a:r>
          </a:p>
        </p:txBody>
      </p:sp>
      <p:sp>
        <p:nvSpPr>
          <p:cNvPr id="3" name="Content Placeholder 2">
            <a:extLst>
              <a:ext uri="{FF2B5EF4-FFF2-40B4-BE49-F238E27FC236}">
                <a16:creationId xmlns:a16="http://schemas.microsoft.com/office/drawing/2014/main" id="{E2334883-9FF8-4115-BC6F-DF1B53B7C56E}"/>
              </a:ext>
            </a:extLst>
          </p:cNvPr>
          <p:cNvSpPr>
            <a:spLocks noGrp="1"/>
          </p:cNvSpPr>
          <p:nvPr>
            <p:ph idx="1"/>
          </p:nvPr>
        </p:nvSpPr>
        <p:spPr>
          <a:xfrm>
            <a:off x="573165" y="1573834"/>
            <a:ext cx="4793965" cy="4351338"/>
          </a:xfrm>
        </p:spPr>
        <p:txBody>
          <a:bodyPr>
            <a:normAutofit lnSpcReduction="10000"/>
          </a:bodyPr>
          <a:lstStyle/>
          <a:p>
            <a:pPr marL="0" indent="0">
              <a:buNone/>
            </a:pPr>
            <a:r>
              <a:rPr lang="en-US" b="1" dirty="0"/>
              <a:t>Main title hasn’t any keyword</a:t>
            </a:r>
          </a:p>
          <a:p>
            <a:pPr marL="0" indent="0" algn="just">
              <a:buNone/>
            </a:pPr>
            <a:r>
              <a:rPr lang="en-US" dirty="0">
                <a:latin typeface="+mj-lt"/>
              </a:rPr>
              <a:t>	The main title on the homepage is engaging but it has not any keyword. The translation should be: “Imagine taking your business to another level”.</a:t>
            </a:r>
            <a:endParaRPr lang="en-US" b="1" dirty="0">
              <a:latin typeface="+mj-lt"/>
            </a:endParaRPr>
          </a:p>
          <a:p>
            <a:pPr marL="0" indent="0" algn="just">
              <a:buNone/>
            </a:pPr>
            <a:r>
              <a:rPr lang="en-US" dirty="0">
                <a:latin typeface="+mj-lt"/>
              </a:rPr>
              <a:t>	After a keyword search I Will optimize this copy's to have the chosen phrases and help the SEO.</a:t>
            </a:r>
            <a:endParaRPr lang="en-US" b="1" dirty="0">
              <a:latin typeface="+mj-lt"/>
            </a:endParaRPr>
          </a:p>
        </p:txBody>
      </p:sp>
      <p:pic>
        <p:nvPicPr>
          <p:cNvPr id="5" name="Picture 4">
            <a:extLst>
              <a:ext uri="{FF2B5EF4-FFF2-40B4-BE49-F238E27FC236}">
                <a16:creationId xmlns:a16="http://schemas.microsoft.com/office/drawing/2014/main" id="{5DFFD5D8-FC86-4E31-A5CA-AB5784DA57C7}"/>
              </a:ext>
            </a:extLst>
          </p:cNvPr>
          <p:cNvPicPr>
            <a:picLocks noChangeAspect="1"/>
          </p:cNvPicPr>
          <p:nvPr/>
        </p:nvPicPr>
        <p:blipFill>
          <a:blip r:embed="rId2"/>
          <a:stretch>
            <a:fillRect/>
          </a:stretch>
        </p:blipFill>
        <p:spPr>
          <a:xfrm>
            <a:off x="5486407" y="1597025"/>
            <a:ext cx="6467053" cy="3685908"/>
          </a:xfrm>
          <a:prstGeom prst="rect">
            <a:avLst/>
          </a:prstGeom>
        </p:spPr>
      </p:pic>
    </p:spTree>
    <p:extLst>
      <p:ext uri="{BB962C8B-B14F-4D97-AF65-F5344CB8AC3E}">
        <p14:creationId xmlns:p14="http://schemas.microsoft.com/office/powerpoint/2010/main" val="3889391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3F25D-CA96-47C9-9952-30F33A5E6870}"/>
              </a:ext>
            </a:extLst>
          </p:cNvPr>
          <p:cNvSpPr>
            <a:spLocks noGrp="1"/>
          </p:cNvSpPr>
          <p:nvPr>
            <p:ph type="title"/>
          </p:nvPr>
        </p:nvSpPr>
        <p:spPr/>
        <p:txBody>
          <a:bodyPr>
            <a:normAutofit/>
          </a:bodyPr>
          <a:lstStyle/>
          <a:p>
            <a:r>
              <a:rPr lang="en-US" sz="4000" b="1" dirty="0">
                <a:latin typeface="+mn-lt"/>
              </a:rPr>
              <a:t>Opportunity 2</a:t>
            </a:r>
          </a:p>
        </p:txBody>
      </p:sp>
      <p:sp>
        <p:nvSpPr>
          <p:cNvPr id="3" name="Content Placeholder 2">
            <a:extLst>
              <a:ext uri="{FF2B5EF4-FFF2-40B4-BE49-F238E27FC236}">
                <a16:creationId xmlns:a16="http://schemas.microsoft.com/office/drawing/2014/main" id="{1E9DFF7B-1675-48D3-BE8E-4621A958F63C}"/>
              </a:ext>
            </a:extLst>
          </p:cNvPr>
          <p:cNvSpPr>
            <a:spLocks noGrp="1"/>
          </p:cNvSpPr>
          <p:nvPr>
            <p:ph idx="1"/>
          </p:nvPr>
        </p:nvSpPr>
        <p:spPr/>
        <p:txBody>
          <a:bodyPr/>
          <a:lstStyle/>
          <a:p>
            <a:pPr marL="0" indent="0">
              <a:buNone/>
            </a:pPr>
            <a:r>
              <a:rPr lang="en-US" b="1" dirty="0"/>
              <a:t>Blog content topics matters</a:t>
            </a:r>
          </a:p>
          <a:p>
            <a:pPr marL="0" indent="0">
              <a:buNone/>
            </a:pPr>
            <a:r>
              <a:rPr lang="en-US" b="1" dirty="0"/>
              <a:t>	</a:t>
            </a:r>
            <a:r>
              <a:rPr lang="en-US" dirty="0">
                <a:latin typeface="+mj-lt"/>
              </a:rPr>
              <a:t>The blog section should work better because it has a lack of content and the topics are not engaging the leads. </a:t>
            </a:r>
          </a:p>
          <a:p>
            <a:pPr marL="0" indent="0">
              <a:buNone/>
            </a:pPr>
            <a:r>
              <a:rPr lang="en-US" dirty="0">
                <a:latin typeface="+mj-lt"/>
              </a:rPr>
              <a:t>I’m considering:</a:t>
            </a:r>
          </a:p>
          <a:p>
            <a:pPr marL="514350" indent="-514350">
              <a:buFont typeface="+mj-lt"/>
              <a:buAutoNum type="arabicPeriod"/>
            </a:pPr>
            <a:r>
              <a:rPr lang="en-US" dirty="0">
                <a:latin typeface="+mj-lt"/>
              </a:rPr>
              <a:t>Establish the topics that are relevant to the people you want to engage</a:t>
            </a:r>
          </a:p>
          <a:p>
            <a:pPr marL="514350" indent="-514350">
              <a:buFont typeface="+mj-lt"/>
              <a:buAutoNum type="arabicPeriod"/>
            </a:pPr>
            <a:r>
              <a:rPr lang="en-US" dirty="0">
                <a:latin typeface="+mj-lt"/>
              </a:rPr>
              <a:t>Create a calendar to be aware that the content Schedule is very important.</a:t>
            </a:r>
            <a:endParaRPr lang="en-US" b="1" dirty="0">
              <a:latin typeface="+mj-lt"/>
            </a:endParaRPr>
          </a:p>
          <a:p>
            <a:pPr marL="0" indent="0">
              <a:buNone/>
            </a:pPr>
            <a:endParaRPr lang="en-US" dirty="0"/>
          </a:p>
        </p:txBody>
      </p:sp>
    </p:spTree>
    <p:extLst>
      <p:ext uri="{BB962C8B-B14F-4D97-AF65-F5344CB8AC3E}">
        <p14:creationId xmlns:p14="http://schemas.microsoft.com/office/powerpoint/2010/main" val="2725132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E2C5E-3AEC-4F26-AE9F-B63A09B97671}"/>
              </a:ext>
            </a:extLst>
          </p:cNvPr>
          <p:cNvSpPr>
            <a:spLocks noGrp="1"/>
          </p:cNvSpPr>
          <p:nvPr>
            <p:ph type="title"/>
          </p:nvPr>
        </p:nvSpPr>
        <p:spPr/>
        <p:txBody>
          <a:bodyPr>
            <a:normAutofit/>
          </a:bodyPr>
          <a:lstStyle/>
          <a:p>
            <a:r>
              <a:rPr lang="en-US" sz="4000" b="1" dirty="0">
                <a:latin typeface="+mn-lt"/>
              </a:rPr>
              <a:t>Opportunity 3</a:t>
            </a:r>
          </a:p>
        </p:txBody>
      </p:sp>
      <p:sp>
        <p:nvSpPr>
          <p:cNvPr id="3" name="Content Placeholder 2">
            <a:extLst>
              <a:ext uri="{FF2B5EF4-FFF2-40B4-BE49-F238E27FC236}">
                <a16:creationId xmlns:a16="http://schemas.microsoft.com/office/drawing/2014/main" id="{71E352DB-D261-47D0-AA80-527396BF38F7}"/>
              </a:ext>
            </a:extLst>
          </p:cNvPr>
          <p:cNvSpPr>
            <a:spLocks noGrp="1"/>
          </p:cNvSpPr>
          <p:nvPr>
            <p:ph idx="1"/>
          </p:nvPr>
        </p:nvSpPr>
        <p:spPr>
          <a:xfrm>
            <a:off x="838200" y="1825625"/>
            <a:ext cx="4754217" cy="4351338"/>
          </a:xfrm>
        </p:spPr>
        <p:txBody>
          <a:bodyPr/>
          <a:lstStyle/>
          <a:p>
            <a:pPr marL="0" indent="0">
              <a:buNone/>
            </a:pPr>
            <a:r>
              <a:rPr lang="en-US" b="1" dirty="0"/>
              <a:t>The pages are not well structured </a:t>
            </a:r>
          </a:p>
          <a:p>
            <a:pPr marL="0" indent="0" algn="just">
              <a:buNone/>
            </a:pPr>
            <a:r>
              <a:rPr lang="en-US" dirty="0">
                <a:latin typeface="+mj-lt"/>
              </a:rPr>
              <a:t>	For the sake of the on-page SEO I’ll optimize the pages structure because they have a lot of H1, for example</a:t>
            </a:r>
          </a:p>
          <a:p>
            <a:pPr marL="0" indent="0" algn="just">
              <a:buNone/>
            </a:pPr>
            <a:r>
              <a:rPr lang="en-US" dirty="0">
                <a:latin typeface="+mj-lt"/>
              </a:rPr>
              <a:t>	The structure should be revised.</a:t>
            </a:r>
            <a:endParaRPr lang="en-US" b="1" dirty="0">
              <a:latin typeface="+mj-lt"/>
            </a:endParaRPr>
          </a:p>
        </p:txBody>
      </p:sp>
      <p:pic>
        <p:nvPicPr>
          <p:cNvPr id="5" name="Picture 4">
            <a:extLst>
              <a:ext uri="{FF2B5EF4-FFF2-40B4-BE49-F238E27FC236}">
                <a16:creationId xmlns:a16="http://schemas.microsoft.com/office/drawing/2014/main" id="{55D94839-C95E-4861-B022-7D84FDB7A0CF}"/>
              </a:ext>
            </a:extLst>
          </p:cNvPr>
          <p:cNvPicPr>
            <a:picLocks noChangeAspect="1"/>
          </p:cNvPicPr>
          <p:nvPr/>
        </p:nvPicPr>
        <p:blipFill>
          <a:blip r:embed="rId2"/>
          <a:stretch>
            <a:fillRect/>
          </a:stretch>
        </p:blipFill>
        <p:spPr>
          <a:xfrm>
            <a:off x="5724939" y="816996"/>
            <a:ext cx="6061463" cy="5000707"/>
          </a:xfrm>
          <a:prstGeom prst="rect">
            <a:avLst/>
          </a:prstGeom>
          <a:ln>
            <a:solidFill>
              <a:schemeClr val="tx1"/>
            </a:solidFill>
          </a:ln>
        </p:spPr>
      </p:pic>
    </p:spTree>
    <p:extLst>
      <p:ext uri="{BB962C8B-B14F-4D97-AF65-F5344CB8AC3E}">
        <p14:creationId xmlns:p14="http://schemas.microsoft.com/office/powerpoint/2010/main" val="784883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52D2F-DBB3-4B60-8B54-017D4177C2CE}"/>
              </a:ext>
            </a:extLst>
          </p:cNvPr>
          <p:cNvSpPr>
            <a:spLocks noGrp="1"/>
          </p:cNvSpPr>
          <p:nvPr>
            <p:ph type="title"/>
          </p:nvPr>
        </p:nvSpPr>
        <p:spPr/>
        <p:txBody>
          <a:bodyPr>
            <a:normAutofit/>
          </a:bodyPr>
          <a:lstStyle/>
          <a:p>
            <a:r>
              <a:rPr lang="en-US" sz="4000" b="1" dirty="0">
                <a:latin typeface="+mn-lt"/>
              </a:rPr>
              <a:t>Opportunity 4</a:t>
            </a:r>
          </a:p>
        </p:txBody>
      </p:sp>
      <p:sp>
        <p:nvSpPr>
          <p:cNvPr id="3" name="Content Placeholder 2">
            <a:extLst>
              <a:ext uri="{FF2B5EF4-FFF2-40B4-BE49-F238E27FC236}">
                <a16:creationId xmlns:a16="http://schemas.microsoft.com/office/drawing/2014/main" id="{16485709-442C-44D8-93CE-7BA1E5CBCC4B}"/>
              </a:ext>
            </a:extLst>
          </p:cNvPr>
          <p:cNvSpPr>
            <a:spLocks noGrp="1"/>
          </p:cNvSpPr>
          <p:nvPr>
            <p:ph idx="1"/>
          </p:nvPr>
        </p:nvSpPr>
        <p:spPr>
          <a:xfrm>
            <a:off x="838200" y="1825625"/>
            <a:ext cx="4131365" cy="4351338"/>
          </a:xfrm>
        </p:spPr>
        <p:txBody>
          <a:bodyPr/>
          <a:lstStyle/>
          <a:p>
            <a:pPr marL="0" indent="0">
              <a:buNone/>
            </a:pPr>
            <a:r>
              <a:rPr lang="en-US" b="1" dirty="0"/>
              <a:t>The performance may be optimized</a:t>
            </a:r>
          </a:p>
          <a:p>
            <a:pPr marL="0" indent="0" algn="just">
              <a:buNone/>
            </a:pPr>
            <a:r>
              <a:rPr lang="en-US" dirty="0">
                <a:latin typeface="+mj-lt"/>
              </a:rPr>
              <a:t>	The page loading speed is one of important points to maintain the leads into your page. This page loads in 5s. This should be optimized working on the code, images and hosting. </a:t>
            </a:r>
            <a:endParaRPr lang="en-US" b="1" dirty="0">
              <a:latin typeface="+mj-lt"/>
            </a:endParaRPr>
          </a:p>
        </p:txBody>
      </p:sp>
      <p:pic>
        <p:nvPicPr>
          <p:cNvPr id="7" name="Picture 6">
            <a:extLst>
              <a:ext uri="{FF2B5EF4-FFF2-40B4-BE49-F238E27FC236}">
                <a16:creationId xmlns:a16="http://schemas.microsoft.com/office/drawing/2014/main" id="{A775DD01-D250-45FC-B636-9B2581892D05}"/>
              </a:ext>
            </a:extLst>
          </p:cNvPr>
          <p:cNvPicPr>
            <a:picLocks noChangeAspect="1"/>
          </p:cNvPicPr>
          <p:nvPr/>
        </p:nvPicPr>
        <p:blipFill>
          <a:blip r:embed="rId2"/>
          <a:stretch>
            <a:fillRect/>
          </a:stretch>
        </p:blipFill>
        <p:spPr>
          <a:xfrm>
            <a:off x="5612746" y="1179443"/>
            <a:ext cx="6057600" cy="4997520"/>
          </a:xfrm>
          <a:prstGeom prst="rect">
            <a:avLst/>
          </a:prstGeom>
          <a:ln>
            <a:solidFill>
              <a:schemeClr val="tx1"/>
            </a:solidFill>
          </a:ln>
        </p:spPr>
      </p:pic>
    </p:spTree>
    <p:extLst>
      <p:ext uri="{BB962C8B-B14F-4D97-AF65-F5344CB8AC3E}">
        <p14:creationId xmlns:p14="http://schemas.microsoft.com/office/powerpoint/2010/main" val="1560802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2087</Words>
  <Application>Microsoft Office PowerPoint</Application>
  <PresentationFormat>Widescreen</PresentationFormat>
  <Paragraphs>186</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OpenSans</vt:lpstr>
      <vt:lpstr>OpenSans-Light</vt:lpstr>
      <vt:lpstr>Office Theme</vt:lpstr>
      <vt:lpstr>Google SEO Capstone Project</vt:lpstr>
      <vt:lpstr>Gauging a Site's Opportunity for Improvement </vt:lpstr>
      <vt:lpstr>Part 1: Identify an Existing Section of a Website </vt:lpstr>
      <vt:lpstr>PowerPoint Presentation</vt:lpstr>
      <vt:lpstr>Part 2: Create an SEO Pitch</vt:lpstr>
      <vt:lpstr>Opportunity 1</vt:lpstr>
      <vt:lpstr>Opportunity 2</vt:lpstr>
      <vt:lpstr>Opportunity 3</vt:lpstr>
      <vt:lpstr>Opportunity 4</vt:lpstr>
      <vt:lpstr>Part 3: Develop a List of Metrics</vt:lpstr>
      <vt:lpstr>PowerPoint Presentation</vt:lpstr>
      <vt:lpstr>PowerPoint Presentation</vt:lpstr>
      <vt:lpstr>Initial Research Phase</vt:lpstr>
      <vt:lpstr>Part 1: Developing a Persona</vt:lpstr>
      <vt:lpstr>Part 2: Performing Keyword Research</vt:lpstr>
      <vt:lpstr>PowerPoint Presentation</vt:lpstr>
      <vt:lpstr>PowerPoint Presentation</vt:lpstr>
      <vt:lpstr>Part 3: Conducting a Competitive </vt:lpstr>
      <vt:lpstr>PowerPoint Presentation</vt:lpstr>
      <vt:lpstr>PowerPoint Presentation</vt:lpstr>
      <vt:lpstr>PowerPoint Presentation</vt:lpstr>
      <vt:lpstr>PowerPoint Presentation</vt:lpstr>
      <vt:lpstr>PowerPoint Presentation</vt:lpstr>
      <vt:lpstr>Conducting a Content Audit and Technical Review</vt:lpstr>
      <vt:lpstr>Part 1: Competitive Content Analysis</vt:lpstr>
      <vt:lpstr>PowerPoint Presentation</vt:lpstr>
      <vt:lpstr>PowerPoint Presentation</vt:lpstr>
      <vt:lpstr>Part 2: Performing an Internal Content Audit</vt:lpstr>
      <vt:lpstr>PowerPoint Presentation</vt:lpstr>
      <vt:lpstr>Part 3: Creating a Keyword Map</vt:lpstr>
      <vt:lpstr>Part 4: Analyzing the Technical Factors</vt:lpstr>
      <vt:lpstr>Presenting Your Findings</vt:lpstr>
      <vt:lpstr>Part 1: Detailed Client Report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SEO Capstone Project</dc:title>
  <dc:creator>Zoilo Silang</dc:creator>
  <cp:lastModifiedBy>Zoilo Silang</cp:lastModifiedBy>
  <cp:revision>33</cp:revision>
  <dcterms:created xsi:type="dcterms:W3CDTF">2021-11-23T02:57:16Z</dcterms:created>
  <dcterms:modified xsi:type="dcterms:W3CDTF">2021-11-23T04:56:45Z</dcterms:modified>
</cp:coreProperties>
</file>