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64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4917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6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755" y="219015"/>
            <a:ext cx="7772400" cy="1927123"/>
          </a:xfrm>
        </p:spPr>
        <p:txBody>
          <a:bodyPr/>
          <a:lstStyle/>
          <a:p>
            <a:r>
              <a:rPr dirty="0"/>
              <a:t>Fruit Type Classification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5723" y="4709653"/>
            <a:ext cx="6860457" cy="1927123"/>
          </a:xfrm>
        </p:spPr>
        <p:txBody>
          <a:bodyPr>
            <a:normAutofit/>
          </a:bodyPr>
          <a:lstStyle/>
          <a:p>
            <a:endParaRPr dirty="0">
              <a:solidFill>
                <a:schemeClr val="bg2">
                  <a:lumMod val="1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r>
              <a:rPr i="1" dirty="0">
                <a:solidFill>
                  <a:schemeClr val="bg2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Authors: Kishalay Majumder (22052123), Aditya Sharma (22052001)</a:t>
            </a:r>
          </a:p>
          <a:p>
            <a:r>
              <a:rPr i="1" dirty="0">
                <a:solidFill>
                  <a:schemeClr val="bg2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Guide: Dr. Partha Pratim Sarangi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0AE4C-ECB3-8468-F94F-0E1D320BCD32}"/>
              </a:ext>
            </a:extLst>
          </p:cNvPr>
          <p:cNvSpPr/>
          <p:nvPr/>
        </p:nvSpPr>
        <p:spPr>
          <a:xfrm>
            <a:off x="794764" y="2385090"/>
            <a:ext cx="94009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Optimizing Agricultural Automation for Indian Markets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A53D9-6490-E02A-7CB0-6EDD922063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990901" y="3085707"/>
            <a:ext cx="2401688" cy="1825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6528F-BCBB-F39A-A486-AF2F370D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0" y="2240489"/>
            <a:ext cx="5028571" cy="33523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8220" y="45720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72065"/>
            <a:ext cx="7704667" cy="1981200"/>
          </a:xfrm>
        </p:spPr>
        <p:txBody>
          <a:bodyPr/>
          <a:lstStyle/>
          <a:p>
            <a:r>
              <a:rPr dirty="0"/>
              <a:t>Dataset </a:t>
            </a:r>
            <a:r>
              <a:rPr dirty="0" smtClean="0"/>
              <a:t>Composition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CB74E-7344-A576-F104-2993B648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43" y="1671471"/>
            <a:ext cx="5485714" cy="4704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8220" y="4572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714" y="2244213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Hybrid deep learning models effectively solve classification problems in agriculture.</a:t>
            </a:r>
          </a:p>
          <a:p>
            <a:pPr marL="0" indent="0">
              <a:buNone/>
            </a:pPr>
            <a:r>
              <a:rPr dirty="0"/>
              <a:t>• Scalable, real-time solution for Indian rural markets.</a:t>
            </a:r>
          </a:p>
          <a:p>
            <a:pPr marL="0" indent="0">
              <a:buNone/>
            </a:pPr>
            <a:r>
              <a:rPr dirty="0"/>
              <a:t>• Contributes to precision agriculture and farmer welfare.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220" y="45720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469" y="2281085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Add ripeness and defect segmentation</a:t>
            </a:r>
          </a:p>
          <a:p>
            <a:pPr marL="0" indent="0">
              <a:buNone/>
            </a:pPr>
            <a:r>
              <a:rPr dirty="0"/>
              <a:t>• Use hyperspectral imaging</a:t>
            </a:r>
          </a:p>
          <a:p>
            <a:pPr marL="0" indent="0">
              <a:buNone/>
            </a:pPr>
            <a:r>
              <a:rPr dirty="0"/>
              <a:t>• IoT + sensor integration</a:t>
            </a:r>
          </a:p>
          <a:p>
            <a:pPr marL="0" indent="0">
              <a:buNone/>
            </a:pPr>
            <a:r>
              <a:rPr dirty="0"/>
              <a:t>• Blockchain for </a:t>
            </a:r>
            <a:r>
              <a:rPr dirty="0" err="1"/>
              <a:t>agri</a:t>
            </a:r>
            <a:r>
              <a:rPr dirty="0"/>
              <a:t>-traceability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220" y="457201"/>
            <a:ext cx="3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053" y="1679448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i="1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275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-203200"/>
            <a:ext cx="7704667" cy="198120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52829"/>
              </p:ext>
            </p:extLst>
          </p:nvPr>
        </p:nvGraphicFramePr>
        <p:xfrm>
          <a:off x="1084263" y="1320800"/>
          <a:ext cx="7704138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8237">
                  <a:extLst>
                    <a:ext uri="{9D8B030D-6E8A-4147-A177-3AD203B41FA5}">
                      <a16:colId xmlns:a16="http://schemas.microsoft.com/office/drawing/2014/main" val="317443723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720667633"/>
                    </a:ext>
                  </a:extLst>
                </a:gridCol>
                <a:gridCol w="1231901">
                  <a:extLst>
                    <a:ext uri="{9D8B030D-6E8A-4147-A177-3AD203B41FA5}">
                      <a16:colId xmlns:a16="http://schemas.microsoft.com/office/drawing/2014/main" val="52781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3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6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9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 and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2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6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6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0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877961"/>
            <a:ext cx="7429499" cy="391324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India leads in fruit production but faces post-harvest inefficiencies.</a:t>
            </a:r>
          </a:p>
          <a:p>
            <a:pPr marL="0" indent="0">
              <a:buNone/>
            </a:pPr>
            <a:r>
              <a:rPr dirty="0"/>
              <a:t>• Manual classification is error-prone and unscalable.</a:t>
            </a:r>
          </a:p>
          <a:p>
            <a:pPr marL="0" indent="0">
              <a:buNone/>
            </a:pPr>
            <a:r>
              <a:rPr lang="en-IN" dirty="0"/>
              <a:t>•</a:t>
            </a:r>
            <a:r>
              <a:rPr dirty="0"/>
              <a:t> Solution: Deep learning-based automated fruit classification optimized for Indian mandis.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220" y="457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470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Develop high-accuracy fruit classification </a:t>
            </a:r>
            <a:r>
              <a:rPr dirty="0" smtClean="0"/>
              <a:t>model</a:t>
            </a:r>
            <a:r>
              <a:rPr lang="en-US" dirty="0" smtClean="0"/>
              <a:t>(&gt;90%)</a:t>
            </a:r>
            <a:r>
              <a:rPr dirty="0" smtClean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Ensure real-time inference on edge devices.</a:t>
            </a:r>
          </a:p>
          <a:p>
            <a:pPr marL="0" indent="0">
              <a:buNone/>
            </a:pPr>
            <a:r>
              <a:rPr dirty="0"/>
              <a:t>• Address lighting, occlusion, and intra-class similarity challenges.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8220" y="4572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Literature 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3" y="2753192"/>
            <a:ext cx="7704667" cy="3332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Traditional Approaches:</a:t>
            </a:r>
          </a:p>
          <a:p>
            <a:r>
              <a:rPr dirty="0"/>
              <a:t>Feature extraction + SVM/k-NN</a:t>
            </a:r>
          </a:p>
          <a:p>
            <a:r>
              <a:rPr dirty="0"/>
              <a:t>Poor in real-world variability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Deep Learning Advances:</a:t>
            </a:r>
          </a:p>
          <a:p>
            <a:r>
              <a:rPr dirty="0"/>
              <a:t>CNNs for feature extraction</a:t>
            </a:r>
          </a:p>
          <a:p>
            <a:r>
              <a:rPr dirty="0"/>
              <a:t>Transfer learning (VGG16, ResNet50)</a:t>
            </a:r>
          </a:p>
          <a:p>
            <a:r>
              <a:rPr dirty="0"/>
              <a:t>Hybrid CNN-RNN-LSTM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220" y="4572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101" y="3148781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15 Indian fruit classes, 5,000+ images</a:t>
            </a:r>
          </a:p>
          <a:p>
            <a:pPr marL="0" indent="0">
              <a:buNone/>
            </a:pPr>
            <a:r>
              <a:rPr dirty="0"/>
              <a:t>• Lighting, background, occlusion variations</a:t>
            </a:r>
          </a:p>
          <a:p>
            <a:pPr marL="0" indent="0">
              <a:buNone/>
            </a:pPr>
            <a:r>
              <a:rPr dirty="0"/>
              <a:t>• Models: CNN (82.3%), VGG16 (91.4%), ResNet50 (93.1%)</a:t>
            </a:r>
          </a:p>
          <a:p>
            <a:pPr marL="0" indent="0">
              <a:buNone/>
            </a:pPr>
            <a:r>
              <a:rPr dirty="0"/>
              <a:t>• Hybrid Architecture: CNN + RNN + LSTM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11EDB-4CD9-DA2F-89C5-7E41BCA2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3" y="-60961"/>
            <a:ext cx="7371897" cy="5852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8220" y="457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26" y="-19896"/>
            <a:ext cx="7704667" cy="1981200"/>
          </a:xfrm>
        </p:spPr>
        <p:txBody>
          <a:bodyPr/>
          <a:lstStyle/>
          <a:p>
            <a:r>
              <a:rPr dirty="0" smtClean="0"/>
              <a:t>System Architecture</a:t>
            </a:r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1463040" y="1638300"/>
            <a:ext cx="1645920" cy="9144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Image 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931907"/>
            <a:ext cx="1645920" cy="1108587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Preprocessing</a:t>
            </a:r>
          </a:p>
          <a:p>
            <a:r>
              <a:rPr dirty="0"/>
              <a:t>(Resize, Normalize, Augment)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14800" y="1638300"/>
            <a:ext cx="1645920" cy="9144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CNN</a:t>
            </a:r>
          </a:p>
          <a:p>
            <a:r>
              <a:rPr dirty="0"/>
              <a:t>Feature Extraction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1638300"/>
            <a:ext cx="1645920" cy="9144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RNN</a:t>
            </a:r>
          </a:p>
          <a:p>
            <a:r>
              <a:rPr dirty="0"/>
              <a:t>Label Sequence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4381500"/>
            <a:ext cx="1645920" cy="9144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LSTM</a:t>
            </a:r>
          </a:p>
          <a:p>
            <a:r>
              <a:rPr dirty="0"/>
              <a:t>Temporal Context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14800" y="5606369"/>
            <a:ext cx="1645920" cy="9144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Prediction Output</a:t>
            </a:r>
          </a:p>
        </p:txBody>
      </p:sp>
      <p:cxnSp>
        <p:nvCxnSpPr>
          <p:cNvPr id="10" name="Connector 9"/>
          <p:cNvCxnSpPr>
            <a:cxnSpLocks/>
            <a:stCxn id="4" idx="3"/>
            <a:endCxn id="6" idx="1"/>
          </p:cNvCxnSpPr>
          <p:nvPr/>
        </p:nvCxnSpPr>
        <p:spPr>
          <a:xfrm>
            <a:off x="3108960" y="2095500"/>
            <a:ext cx="1005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>
            <a:cxnSpLocks/>
            <a:stCxn id="6" idx="3"/>
            <a:endCxn id="7" idx="1"/>
          </p:cNvCxnSpPr>
          <p:nvPr/>
        </p:nvCxnSpPr>
        <p:spPr>
          <a:xfrm>
            <a:off x="5760720" y="2095500"/>
            <a:ext cx="1005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>
            <a:cxnSpLocks/>
            <a:stCxn id="6" idx="2"/>
            <a:endCxn id="5" idx="0"/>
          </p:cNvCxnSpPr>
          <p:nvPr/>
        </p:nvCxnSpPr>
        <p:spPr>
          <a:xfrm>
            <a:off x="4937760" y="2552700"/>
            <a:ext cx="0" cy="379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>
            <a:cxnSpLocks/>
            <a:stCxn id="5" idx="2"/>
          </p:cNvCxnSpPr>
          <p:nvPr/>
        </p:nvCxnSpPr>
        <p:spPr>
          <a:xfrm>
            <a:off x="4937760" y="4040494"/>
            <a:ext cx="0" cy="342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>
            <a:cxnSpLocks/>
            <a:stCxn id="8" idx="2"/>
            <a:endCxn id="9" idx="0"/>
          </p:cNvCxnSpPr>
          <p:nvPr/>
        </p:nvCxnSpPr>
        <p:spPr>
          <a:xfrm>
            <a:off x="4937760" y="5295900"/>
            <a:ext cx="0" cy="310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8220" y="4572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Implementation Details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681" y="2234381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Tools: Python, Kera</a:t>
            </a:r>
            <a:r>
              <a:rPr lang="en-IN" dirty="0"/>
              <a:t>s</a:t>
            </a:r>
            <a:r>
              <a:rPr dirty="0"/>
              <a:t>, TensorFlow, OpenCV</a:t>
            </a:r>
          </a:p>
          <a:p>
            <a:pPr marL="0" indent="0">
              <a:buNone/>
            </a:pPr>
            <a:r>
              <a:rPr dirty="0"/>
              <a:t>• Dataset split: 70% train, 20% </a:t>
            </a:r>
            <a:r>
              <a:rPr dirty="0" err="1"/>
              <a:t>va</a:t>
            </a:r>
            <a:r>
              <a:rPr lang="en-IN" dirty="0"/>
              <a:t>l</a:t>
            </a:r>
            <a:r>
              <a:rPr dirty="0"/>
              <a:t>, 10% test</a:t>
            </a:r>
          </a:p>
          <a:p>
            <a:pPr marL="0" indent="0">
              <a:buNone/>
            </a:pPr>
            <a:r>
              <a:rPr dirty="0"/>
              <a:t>• Metrics: Accuracy, F1, Precision, Recall</a:t>
            </a:r>
          </a:p>
          <a:p>
            <a:pPr marL="0" indent="0">
              <a:buNone/>
            </a:pPr>
            <a:r>
              <a:rPr dirty="0"/>
              <a:t>• Optimization: Dropout, Data Augmentation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220" y="4572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Deployment Feasibility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3" y="2438401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Model size &lt; 50MB</a:t>
            </a:r>
          </a:p>
          <a:p>
            <a:pPr marL="0" indent="0">
              <a:buNone/>
            </a:pPr>
            <a:r>
              <a:rPr dirty="0"/>
              <a:t>• Inference speed &lt; 120ms/image</a:t>
            </a:r>
          </a:p>
          <a:p>
            <a:pPr marL="0" indent="0">
              <a:buNone/>
            </a:pPr>
            <a:r>
              <a:rPr dirty="0"/>
              <a:t>• Suitable for mobile and embedded deployment</a:t>
            </a:r>
          </a:p>
          <a:p>
            <a:pPr marL="0" indent="0">
              <a:buNone/>
            </a:pPr>
            <a:r>
              <a:rPr dirty="0"/>
              <a:t>• Tested with </a:t>
            </a:r>
            <a:r>
              <a:rPr dirty="0" err="1"/>
              <a:t>TensorFlo</a:t>
            </a:r>
            <a:r>
              <a:rPr lang="en-IN" dirty="0"/>
              <a:t>w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88220" y="457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569</TotalTime>
  <Words>377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Fruit Type Classification Using Deep Learning</vt:lpstr>
      <vt:lpstr>Index</vt:lpstr>
      <vt:lpstr>Introduction</vt:lpstr>
      <vt:lpstr>Objectives</vt:lpstr>
      <vt:lpstr>Literature Review</vt:lpstr>
      <vt:lpstr>Methodology</vt:lpstr>
      <vt:lpstr>System Architecture</vt:lpstr>
      <vt:lpstr>Implementation Details</vt:lpstr>
      <vt:lpstr>Deployment Feasibility</vt:lpstr>
      <vt:lpstr>Results and Analysis</vt:lpstr>
      <vt:lpstr>Dataset Composition</vt:lpstr>
      <vt:lpstr>Conclusion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Type Classification Using Deep Learning</dc:title>
  <dc:subject/>
  <dc:creator/>
  <cp:keywords/>
  <dc:description>generated using python-pptx</dc:description>
  <cp:lastModifiedBy>Kishalay Majumder</cp:lastModifiedBy>
  <cp:revision>10</cp:revision>
  <dcterms:created xsi:type="dcterms:W3CDTF">2013-01-27T09:14:16Z</dcterms:created>
  <dcterms:modified xsi:type="dcterms:W3CDTF">2025-04-11T03:41:09Z</dcterms:modified>
  <cp:category/>
</cp:coreProperties>
</file>