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76" r:id="rId5"/>
    <p:sldId id="271"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70" r:id="rId2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sp>
        <p:nvSpPr>
          <p:cNvPr id="10" name="Rectangle 9"/>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3"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20005610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35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239184" y="257145"/>
            <a:ext cx="11713467" cy="483688"/>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56428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442979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ext Placeholder 2"/>
          <p:cNvSpPr>
            <a:spLocks noGrp="1"/>
          </p:cNvSpPr>
          <p:nvPr>
            <p:ph type="body" sz="quarter" idx="18"/>
          </p:nvPr>
        </p:nvSpPr>
        <p:spPr>
          <a:xfrm>
            <a:off x="239184" y="836448"/>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74768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33024702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67211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4"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
        <p:nvSpPr>
          <p:cNvPr id="15" name="Content Placeholder 2"/>
          <p:cNvSpPr>
            <a:spLocks noGrp="1"/>
          </p:cNvSpPr>
          <p:nvPr>
            <p:ph idx="18" hasCustomPrompt="1"/>
          </p:nvPr>
        </p:nvSpPr>
        <p:spPr>
          <a:xfrm>
            <a:off x="3983766" y="1605923"/>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Segundo item de la agenda</a:t>
            </a:r>
          </a:p>
        </p:txBody>
      </p:sp>
    </p:spTree>
    <p:extLst>
      <p:ext uri="{BB962C8B-B14F-4D97-AF65-F5344CB8AC3E}">
        <p14:creationId xmlns:p14="http://schemas.microsoft.com/office/powerpoint/2010/main" val="255815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selecion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7" name="Content Placeholder 2"/>
          <p:cNvSpPr>
            <a:spLocks noGrp="1"/>
          </p:cNvSpPr>
          <p:nvPr>
            <p:ph idx="16" hasCustomPrompt="1"/>
          </p:nvPr>
        </p:nvSpPr>
        <p:spPr>
          <a:xfrm>
            <a:off x="3983766" y="1605923"/>
            <a:ext cx="7680853" cy="474728"/>
          </a:xfrm>
        </p:spPr>
        <p:txBody>
          <a:bodyPr>
            <a:noAutofit/>
          </a:bodyPr>
          <a:lstStyle>
            <a:lvl1pPr marL="239994">
              <a:defRPr sz="2000" baseline="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Item </a:t>
            </a:r>
            <a:r>
              <a:rPr lang="en-US" dirty="0" err="1" smtClean="0"/>
              <a:t>destacado</a:t>
            </a:r>
            <a:endParaRPr lang="en-US" dirty="0" smtClean="0"/>
          </a:p>
        </p:txBody>
      </p:sp>
      <p:sp>
        <p:nvSpPr>
          <p:cNvPr id="18"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Tree>
    <p:extLst>
      <p:ext uri="{BB962C8B-B14F-4D97-AF65-F5344CB8AC3E}">
        <p14:creationId xmlns:p14="http://schemas.microsoft.com/office/powerpoint/2010/main" val="86021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subtítulo y contenido ">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435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5152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476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ítulo, contenido y recuadro">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Text Placeholder 9"/>
          <p:cNvSpPr>
            <a:spLocks noGrp="1"/>
          </p:cNvSpPr>
          <p:nvPr>
            <p:ph type="body" sz="quarter" idx="17"/>
          </p:nvPr>
        </p:nvSpPr>
        <p:spPr>
          <a:xfrm>
            <a:off x="239349" y="260450"/>
            <a:ext cx="11713468"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7137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y subtítulos">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83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285274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smtClean="0"/>
              <a:t>Capacitación </a:t>
            </a:r>
            <a:r>
              <a:rPr lang="es-AR" dirty="0" err="1" smtClean="0"/>
              <a:t>MongoDB</a:t>
            </a:r>
            <a:endParaRPr lang="es-AR" dirty="0"/>
          </a:p>
        </p:txBody>
      </p:sp>
      <p:sp>
        <p:nvSpPr>
          <p:cNvPr id="4" name="Text Placeholder 3"/>
          <p:cNvSpPr>
            <a:spLocks noGrp="1"/>
          </p:cNvSpPr>
          <p:nvPr>
            <p:ph type="body" sz="quarter" idx="12"/>
          </p:nvPr>
        </p:nvSpPr>
        <p:spPr/>
        <p:txBody>
          <a:bodyPr/>
          <a:lstStyle/>
          <a:p>
            <a:endParaRPr lang="es-AR"/>
          </a:p>
        </p:txBody>
      </p:sp>
      <p:pic>
        <p:nvPicPr>
          <p:cNvPr id="5" name="Picture 4"/>
          <p:cNvPicPr>
            <a:picLocks noChangeAspect="1"/>
          </p:cNvPicPr>
          <p:nvPr/>
        </p:nvPicPr>
        <p:blipFill>
          <a:blip r:embed="rId2"/>
          <a:stretch>
            <a:fillRect/>
          </a:stretch>
        </p:blipFill>
        <p:spPr>
          <a:xfrm>
            <a:off x="10128672" y="4917164"/>
            <a:ext cx="1825739" cy="528060"/>
          </a:xfrm>
          <a:prstGeom prst="rect">
            <a:avLst/>
          </a:prstGeom>
        </p:spPr>
      </p:pic>
    </p:spTree>
    <p:extLst>
      <p:ext uri="{BB962C8B-B14F-4D97-AF65-F5344CB8AC3E}">
        <p14:creationId xmlns:p14="http://schemas.microsoft.com/office/powerpoint/2010/main" val="112188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Capturan las relaciones entre los datos almacenando la información relacionada en una única estructura documental.</a:t>
            </a:r>
          </a:p>
          <a:p>
            <a:r>
              <a:rPr lang="es-AR" dirty="0" smtClean="0"/>
              <a:t>Los documento en </a:t>
            </a:r>
            <a:r>
              <a:rPr lang="es-AR" dirty="0" err="1" smtClean="0"/>
              <a:t>MongoDB</a:t>
            </a:r>
            <a:r>
              <a:rPr lang="es-AR" dirty="0" smtClean="0"/>
              <a:t> hacen posible embeber estructuras en un campo o </a:t>
            </a:r>
            <a:r>
              <a:rPr lang="es-AR" dirty="0" err="1" smtClean="0"/>
              <a:t>arrays</a:t>
            </a:r>
            <a:r>
              <a:rPr lang="es-AR" dirty="0" smtClean="0"/>
              <a:t> dentro de un documento.</a:t>
            </a:r>
          </a:p>
          <a:p>
            <a:r>
              <a:rPr lang="es-AR" dirty="0" smtClean="0"/>
              <a:t>Este modelo de datos </a:t>
            </a:r>
            <a:r>
              <a:rPr lang="es-AR" i="1" dirty="0" err="1" smtClean="0"/>
              <a:t>desnormalizado</a:t>
            </a:r>
            <a:r>
              <a:rPr lang="es-AR" dirty="0" smtClean="0"/>
              <a:t> permite a las Apps obtener y manipular datos relacionados en una única operación.</a:t>
            </a:r>
            <a:endParaRPr lang="es-AR" dirty="0"/>
          </a:p>
        </p:txBody>
      </p:sp>
      <p:sp>
        <p:nvSpPr>
          <p:cNvPr id="3" name="Text Placeholder 2"/>
          <p:cNvSpPr>
            <a:spLocks noGrp="1"/>
          </p:cNvSpPr>
          <p:nvPr>
            <p:ph type="body" sz="quarter" idx="16"/>
          </p:nvPr>
        </p:nvSpPr>
        <p:spPr/>
        <p:txBody>
          <a:bodyPr>
            <a:normAutofit/>
          </a:bodyPr>
          <a:lstStyle/>
          <a:p>
            <a:r>
              <a:rPr lang="es-AR" dirty="0"/>
              <a:t>Modelado de datos en Mongo</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Documentos Embebidos</a:t>
            </a:r>
            <a:endParaRPr lang="es-AR" dirty="0"/>
          </a:p>
        </p:txBody>
      </p:sp>
      <p:pic>
        <p:nvPicPr>
          <p:cNvPr id="2052" name="Picture 4" descr="Data model with embedded fields that contain all related infor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275" y="2533650"/>
            <a:ext cx="685800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71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b="1" dirty="0" err="1" smtClean="0"/>
              <a:t>Credumiento</a:t>
            </a:r>
            <a:r>
              <a:rPr lang="es-AR" b="1" dirty="0" smtClean="0"/>
              <a:t> del Documento: </a:t>
            </a:r>
            <a:r>
              <a:rPr lang="es-AR" dirty="0" smtClean="0"/>
              <a:t>algunas actualizaciones sobre los documentos pueden incrementar el tamaño de los mismos. </a:t>
            </a:r>
            <a:endParaRPr lang="es-AR" b="1" dirty="0" smtClean="0"/>
          </a:p>
          <a:p>
            <a:r>
              <a:rPr lang="es-AR" b="1" dirty="0" smtClean="0"/>
              <a:t>Atomicidad: </a:t>
            </a:r>
            <a:r>
              <a:rPr lang="es-AR" dirty="0" smtClean="0"/>
              <a:t>Las operaciones son </a:t>
            </a:r>
            <a:r>
              <a:rPr lang="es-AR" i="1" dirty="0" smtClean="0"/>
              <a:t>atómicas</a:t>
            </a:r>
            <a:r>
              <a:rPr lang="es-AR" dirty="0" smtClean="0"/>
              <a:t>. Lo que significa que una operación no puede cambiar mas de un documento. Operaciones que modifican mas de un documento en una colección se ejecutan sobre un documento a la vez.</a:t>
            </a:r>
          </a:p>
          <a:p>
            <a:r>
              <a:rPr lang="es-AR" b="1" dirty="0" err="1" smtClean="0"/>
              <a:t>Sharding</a:t>
            </a:r>
            <a:r>
              <a:rPr lang="es-AR" b="1" dirty="0" smtClean="0"/>
              <a:t>:</a:t>
            </a:r>
            <a:r>
              <a:rPr lang="es-AR" dirty="0" smtClean="0"/>
              <a:t> </a:t>
            </a:r>
            <a:r>
              <a:rPr lang="es-AR" dirty="0" err="1" smtClean="0"/>
              <a:t>MongoDB</a:t>
            </a:r>
            <a:r>
              <a:rPr lang="es-AR" dirty="0" smtClean="0"/>
              <a:t> utiliza el </a:t>
            </a:r>
            <a:r>
              <a:rPr lang="es-AR" i="1" dirty="0" err="1" smtClean="0"/>
              <a:t>sharding</a:t>
            </a:r>
            <a:r>
              <a:rPr lang="es-AR" dirty="0" smtClean="0"/>
              <a:t> para proporcionar escalabilidad horizontal. Esto permite </a:t>
            </a:r>
            <a:r>
              <a:rPr lang="es-AR" dirty="0" err="1" smtClean="0"/>
              <a:t>particionar</a:t>
            </a:r>
            <a:r>
              <a:rPr lang="es-AR" dirty="0" smtClean="0"/>
              <a:t> una colección dentro de la base de datos para distribuir los documentos de una colección a través de una serie de instancias de Mongo.</a:t>
            </a:r>
          </a:p>
          <a:p>
            <a:r>
              <a:rPr lang="es-AR" b="1" dirty="0" err="1" smtClean="0"/>
              <a:t>Indices</a:t>
            </a:r>
            <a:r>
              <a:rPr lang="es-AR" sz="1800" b="1" dirty="0" smtClean="0"/>
              <a:t>: </a:t>
            </a:r>
            <a:r>
              <a:rPr lang="es-AR" dirty="0" smtClean="0"/>
              <a:t> Los índices son usados para mejorar la performance. Se pueden crear índices a partir de los campos de uso común dentro de las </a:t>
            </a:r>
            <a:r>
              <a:rPr lang="es-AR" dirty="0" err="1" smtClean="0"/>
              <a:t>queries</a:t>
            </a:r>
            <a:r>
              <a:rPr lang="es-AR" dirty="0" smtClean="0"/>
              <a:t> que se manejan en la App. </a:t>
            </a:r>
            <a:r>
              <a:rPr lang="es-AR" dirty="0" err="1" smtClean="0"/>
              <a:t>Ademas</a:t>
            </a:r>
            <a:r>
              <a:rPr lang="es-AR" dirty="0" smtClean="0"/>
              <a:t> Mongo crea índices únicos para el campo </a:t>
            </a:r>
            <a:r>
              <a:rPr lang="es-AR" b="1" i="1" dirty="0" smtClean="0"/>
              <a:t>_id</a:t>
            </a:r>
            <a:r>
              <a:rPr lang="es-AR" dirty="0" smtClean="0"/>
              <a:t>.</a:t>
            </a:r>
          </a:p>
          <a:p>
            <a:r>
              <a:rPr lang="es-AR" b="1" dirty="0" smtClean="0"/>
              <a:t>Las Colecciones contienen un gran número de Documentos:</a:t>
            </a:r>
            <a:r>
              <a:rPr lang="es-AR" dirty="0" smtClean="0"/>
              <a:t> De ser posible, hay que evitar que se dé esta condición por motivos de performance. Es aconsejable juntar estos objetos mas pequeños mediante alguna lógica que los agrupe. De esta manera habrá pocas copias de los campos comunes y habrá pocas entradas claves para el correspondiente índice.</a:t>
            </a:r>
          </a:p>
          <a:p>
            <a:r>
              <a:rPr lang="es-AR" b="1" dirty="0" smtClean="0"/>
              <a:t>Optimización de Almacenamiento para pequeños Documentos:</a:t>
            </a:r>
            <a:r>
              <a:rPr lang="es-AR" dirty="0" smtClean="0"/>
              <a:t> Cada documento en </a:t>
            </a:r>
            <a:r>
              <a:rPr lang="es-AR" dirty="0" err="1" smtClean="0"/>
              <a:t>MongoDB</a:t>
            </a:r>
            <a:r>
              <a:rPr lang="es-AR" dirty="0" smtClean="0"/>
              <a:t> contiene algún tipo de </a:t>
            </a:r>
            <a:r>
              <a:rPr lang="es-AR" i="1" dirty="0" smtClean="0"/>
              <a:t>sobrecarga</a:t>
            </a:r>
            <a:r>
              <a:rPr lang="es-AR" dirty="0" smtClean="0"/>
              <a:t> la cual es normalmente insignificante, pero se torna lo contrario si los documentos son pequeños (uno o dos campos máximo).</a:t>
            </a:r>
            <a:endParaRPr lang="es-AR" b="1" dirty="0"/>
          </a:p>
          <a:p>
            <a:endParaRPr lang="es-AR" dirty="0"/>
          </a:p>
        </p:txBody>
      </p:sp>
      <p:sp>
        <p:nvSpPr>
          <p:cNvPr id="3" name="Text Placeholder 2"/>
          <p:cNvSpPr>
            <a:spLocks noGrp="1"/>
          </p:cNvSpPr>
          <p:nvPr>
            <p:ph type="body" sz="quarter" idx="16"/>
          </p:nvPr>
        </p:nvSpPr>
        <p:spPr/>
        <p:txBody>
          <a:bodyPr>
            <a:normAutofit/>
          </a:bodyPr>
          <a:lstStyle/>
          <a:p>
            <a:r>
              <a:rPr lang="es-AR" dirty="0"/>
              <a:t>Modelado de datos en Mongo</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Factores Operacionales y Modelos de Datos</a:t>
            </a:r>
            <a:endParaRPr lang="es-AR" dirty="0"/>
          </a:p>
        </p:txBody>
      </p:sp>
    </p:spTree>
    <p:extLst>
      <p:ext uri="{BB962C8B-B14F-4D97-AF65-F5344CB8AC3E}">
        <p14:creationId xmlns:p14="http://schemas.microsoft.com/office/powerpoint/2010/main" val="181705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smtClean="0"/>
              <a:t>Mongo Shell</a:t>
            </a:r>
            <a:endParaRPr lang="es-AR" dirty="0"/>
          </a:p>
        </p:txBody>
      </p:sp>
    </p:spTree>
    <p:extLst>
      <p:ext uri="{BB962C8B-B14F-4D97-AF65-F5344CB8AC3E}">
        <p14:creationId xmlns:p14="http://schemas.microsoft.com/office/powerpoint/2010/main" val="2082847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Es una intuitiva interfaz que se basa en JavaScript y se conecta a </a:t>
            </a:r>
            <a:r>
              <a:rPr lang="es-AR" dirty="0" err="1" smtClean="0"/>
              <a:t>MongoDB</a:t>
            </a:r>
            <a:r>
              <a:rPr lang="es-AR" dirty="0" smtClean="0"/>
              <a:t>. </a:t>
            </a:r>
          </a:p>
          <a:p>
            <a:r>
              <a:rPr lang="es-AR" dirty="0" smtClean="0"/>
              <a:t>Se puede usar para correr </a:t>
            </a:r>
            <a:r>
              <a:rPr lang="es-AR" dirty="0" err="1" smtClean="0"/>
              <a:t>queries</a:t>
            </a:r>
            <a:r>
              <a:rPr lang="es-AR" dirty="0" smtClean="0"/>
              <a:t> y actualizaciones y aplicar operaciones administrativas.</a:t>
            </a:r>
          </a:p>
          <a:p>
            <a:r>
              <a:rPr lang="es-AR" dirty="0" smtClean="0"/>
              <a:t>Es un componente de las distribuciones </a:t>
            </a:r>
            <a:r>
              <a:rPr lang="es-AR" dirty="0" err="1" smtClean="0"/>
              <a:t>MongoDB</a:t>
            </a:r>
            <a:r>
              <a:rPr lang="es-AR" dirty="0" smtClean="0"/>
              <a:t>. Se instala junto con mongo y se puede usar para correr una instancia de </a:t>
            </a:r>
            <a:r>
              <a:rPr lang="es-AR" dirty="0" err="1" smtClean="0"/>
              <a:t>MongoDB</a:t>
            </a:r>
            <a:r>
              <a:rPr lang="es-AR" dirty="0" smtClean="0"/>
              <a:t>.</a:t>
            </a:r>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smtClean="0"/>
              <a:t>Mongo Shell</a:t>
            </a:r>
            <a:endParaRPr lang="es-AR" dirty="0"/>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Factores Operacionales y Modelos de Datos</a:t>
            </a:r>
            <a:endParaRPr lang="es-AR" dirty="0"/>
          </a:p>
        </p:txBody>
      </p:sp>
    </p:spTree>
    <p:extLst>
      <p:ext uri="{BB962C8B-B14F-4D97-AF65-F5344CB8AC3E}">
        <p14:creationId xmlns:p14="http://schemas.microsoft.com/office/powerpoint/2010/main" val="350034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a:t>Operaciones CRUD</a:t>
            </a:r>
          </a:p>
        </p:txBody>
      </p:sp>
    </p:spTree>
    <p:extLst>
      <p:ext uri="{BB962C8B-B14F-4D97-AF65-F5344CB8AC3E}">
        <p14:creationId xmlns:p14="http://schemas.microsoft.com/office/powerpoint/2010/main" val="2963233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Representan las operaciones de creación o inserción de un nuevo documento a una colección.</a:t>
            </a:r>
          </a:p>
          <a:p>
            <a:r>
              <a:rPr lang="es-AR" dirty="0" smtClean="0"/>
              <a:t>Si la colección no existe al momento de la inserción, la misma es creada y el documento guardado.</a:t>
            </a:r>
          </a:p>
          <a:p>
            <a:r>
              <a:rPr lang="es-AR" dirty="0" smtClean="0"/>
              <a:t>Métodos que existen actualmente:</a:t>
            </a:r>
          </a:p>
          <a:p>
            <a:pPr lvl="1"/>
            <a:r>
              <a:rPr lang="es-AR" dirty="0" err="1" smtClean="0"/>
              <a:t>Db.collection.insert</a:t>
            </a:r>
            <a:r>
              <a:rPr lang="es-AR" dirty="0" smtClean="0"/>
              <a:t>();</a:t>
            </a:r>
          </a:p>
          <a:p>
            <a:pPr lvl="1"/>
            <a:r>
              <a:rPr lang="es-AR" dirty="0" err="1" smtClean="0"/>
              <a:t>Db.collection.insertOne</a:t>
            </a:r>
            <a:r>
              <a:rPr lang="es-AR" dirty="0" smtClean="0"/>
              <a:t>();</a:t>
            </a:r>
          </a:p>
          <a:p>
            <a:pPr lvl="1"/>
            <a:r>
              <a:rPr lang="es-AR" dirty="0" err="1" smtClean="0"/>
              <a:t>Db.collection.insertMan</a:t>
            </a:r>
            <a:r>
              <a:rPr lang="es-AR" dirty="0" err="1"/>
              <a:t>y</a:t>
            </a:r>
            <a:r>
              <a:rPr lang="es-AR" dirty="0" smtClean="0"/>
              <a:t>();</a:t>
            </a:r>
            <a:endParaRPr lang="es-AR" dirty="0"/>
          </a:p>
          <a:p>
            <a:pPr lvl="1"/>
            <a:endParaRPr lang="es-AR" dirty="0"/>
          </a:p>
          <a:p>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a:t>Operaciones CRUD</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Operaciones CREATE</a:t>
            </a:r>
            <a:endParaRPr lang="es-AR" dirty="0"/>
          </a:p>
        </p:txBody>
      </p:sp>
      <p:pic>
        <p:nvPicPr>
          <p:cNvPr id="1028" name="Picture 4" descr="The components of a MongoDB insert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895" y="3912556"/>
            <a:ext cx="56197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900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Representan las operaciones de lectura de una </a:t>
            </a:r>
            <a:r>
              <a:rPr lang="es-AR" dirty="0" err="1" smtClean="0"/>
              <a:t>coleccion</a:t>
            </a:r>
            <a:r>
              <a:rPr lang="es-AR" dirty="0" smtClean="0"/>
              <a:t>.</a:t>
            </a:r>
          </a:p>
          <a:p>
            <a:r>
              <a:rPr lang="es-AR" dirty="0" smtClean="0"/>
              <a:t>Métodos que existen actualmente:</a:t>
            </a:r>
          </a:p>
          <a:p>
            <a:pPr lvl="1"/>
            <a:r>
              <a:rPr lang="es-AR" dirty="0" err="1" smtClean="0"/>
              <a:t>Db.collection.find</a:t>
            </a:r>
            <a:r>
              <a:rPr lang="es-AR" dirty="0" smtClean="0"/>
              <a:t>();</a:t>
            </a:r>
          </a:p>
          <a:p>
            <a:pPr lvl="1"/>
            <a:endParaRPr lang="es-AR" dirty="0"/>
          </a:p>
          <a:p>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a:t>Operaciones CRUD</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Operaciones READ</a:t>
            </a:r>
            <a:endParaRPr lang="es-AR" dirty="0"/>
          </a:p>
        </p:txBody>
      </p:sp>
      <p:pic>
        <p:nvPicPr>
          <p:cNvPr id="2054" name="Picture 6" descr="The components of a MongoDB find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611" y="3924556"/>
            <a:ext cx="647700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300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Representan las operaciones de modificación de un documento que ya existe en una colección.</a:t>
            </a:r>
          </a:p>
          <a:p>
            <a:r>
              <a:rPr lang="es-AR" dirty="0" smtClean="0"/>
              <a:t>En Mongo, el </a:t>
            </a:r>
            <a:r>
              <a:rPr lang="es-AR" i="1" dirty="0" smtClean="0"/>
              <a:t>objetivo</a:t>
            </a:r>
            <a:r>
              <a:rPr lang="es-AR" dirty="0" smtClean="0"/>
              <a:t> de una </a:t>
            </a:r>
            <a:r>
              <a:rPr lang="es-AR" dirty="0"/>
              <a:t>modificación </a:t>
            </a:r>
            <a:r>
              <a:rPr lang="es-AR" dirty="0" smtClean="0"/>
              <a:t>es una colección</a:t>
            </a:r>
          </a:p>
          <a:p>
            <a:r>
              <a:rPr lang="es-AR" dirty="0" smtClean="0"/>
              <a:t>Las operaciones de escritura son </a:t>
            </a:r>
            <a:r>
              <a:rPr lang="es-AR" i="1" dirty="0" smtClean="0"/>
              <a:t>atómicas</a:t>
            </a:r>
            <a:r>
              <a:rPr lang="es-AR" dirty="0" smtClean="0"/>
              <a:t> a nivel de documento.</a:t>
            </a:r>
          </a:p>
          <a:p>
            <a:r>
              <a:rPr lang="es-AR" dirty="0" smtClean="0"/>
              <a:t>Métodos que existen actualmente:</a:t>
            </a:r>
          </a:p>
          <a:p>
            <a:pPr lvl="1"/>
            <a:r>
              <a:rPr lang="es-AR" dirty="0" err="1" smtClean="0"/>
              <a:t>Db.collection.update</a:t>
            </a:r>
            <a:r>
              <a:rPr lang="es-AR" dirty="0" smtClean="0"/>
              <a:t>();</a:t>
            </a:r>
          </a:p>
          <a:p>
            <a:pPr lvl="1"/>
            <a:r>
              <a:rPr lang="es-AR" dirty="0" err="1" smtClean="0"/>
              <a:t>Db.collection.updateOne</a:t>
            </a:r>
            <a:r>
              <a:rPr lang="es-AR" dirty="0" smtClean="0"/>
              <a:t>();</a:t>
            </a:r>
          </a:p>
          <a:p>
            <a:pPr lvl="1"/>
            <a:r>
              <a:rPr lang="es-AR" dirty="0" err="1" smtClean="0"/>
              <a:t>Db.collection.updateMany</a:t>
            </a:r>
            <a:r>
              <a:rPr lang="es-AR" dirty="0" smtClean="0"/>
              <a:t>();</a:t>
            </a:r>
          </a:p>
          <a:p>
            <a:pPr lvl="1"/>
            <a:r>
              <a:rPr lang="es-AR" dirty="0" err="1" smtClean="0"/>
              <a:t>Db.collection.replaceOne</a:t>
            </a:r>
            <a:r>
              <a:rPr lang="es-AR" dirty="0" smtClean="0"/>
              <a:t>();</a:t>
            </a:r>
          </a:p>
          <a:p>
            <a:pPr lvl="1"/>
            <a:endParaRPr lang="es-AR" dirty="0"/>
          </a:p>
          <a:p>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a:t>Operaciones CRUD</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Operaciones UPDATE</a:t>
            </a:r>
            <a:endParaRPr lang="es-AR" dirty="0"/>
          </a:p>
        </p:txBody>
      </p:sp>
      <p:pic>
        <p:nvPicPr>
          <p:cNvPr id="3074" name="Picture 2" descr="The components of a MongoDB update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582" y="4413100"/>
            <a:ext cx="5810250"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45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Representan las operaciones de remoción de documentos contenidos en una </a:t>
            </a:r>
            <a:r>
              <a:rPr lang="es-AR" dirty="0" err="1" smtClean="0"/>
              <a:t>coleccion</a:t>
            </a:r>
            <a:r>
              <a:rPr lang="es-AR" dirty="0" smtClean="0"/>
              <a:t>.</a:t>
            </a:r>
          </a:p>
          <a:p>
            <a:r>
              <a:rPr lang="es-AR" dirty="0" smtClean="0"/>
              <a:t>En Mongo, el </a:t>
            </a:r>
            <a:r>
              <a:rPr lang="es-AR" i="1" dirty="0" smtClean="0"/>
              <a:t>objetivo</a:t>
            </a:r>
            <a:r>
              <a:rPr lang="es-AR" dirty="0" smtClean="0"/>
              <a:t> de </a:t>
            </a:r>
            <a:r>
              <a:rPr lang="es-AR" smtClean="0"/>
              <a:t>una remoción </a:t>
            </a:r>
            <a:r>
              <a:rPr lang="es-AR" dirty="0" smtClean="0"/>
              <a:t>es una colección</a:t>
            </a:r>
          </a:p>
          <a:p>
            <a:r>
              <a:rPr lang="es-AR" dirty="0" smtClean="0"/>
              <a:t>Las operaciones de escritura son </a:t>
            </a:r>
            <a:r>
              <a:rPr lang="es-AR" i="1" dirty="0" smtClean="0"/>
              <a:t>atómicas</a:t>
            </a:r>
            <a:r>
              <a:rPr lang="es-AR" dirty="0" smtClean="0"/>
              <a:t> a nivel de documento.</a:t>
            </a:r>
          </a:p>
          <a:p>
            <a:r>
              <a:rPr lang="es-AR" dirty="0" smtClean="0"/>
              <a:t>Métodos que existen actualmente:</a:t>
            </a:r>
          </a:p>
          <a:p>
            <a:pPr lvl="1"/>
            <a:r>
              <a:rPr lang="es-AR" dirty="0" err="1" smtClean="0"/>
              <a:t>Db.collection.remove</a:t>
            </a:r>
            <a:r>
              <a:rPr lang="es-AR" dirty="0" smtClean="0"/>
              <a:t>();</a:t>
            </a:r>
          </a:p>
          <a:p>
            <a:pPr lvl="1"/>
            <a:r>
              <a:rPr lang="es-AR" dirty="0" err="1" smtClean="0"/>
              <a:t>Db.collection.removeOne</a:t>
            </a:r>
            <a:r>
              <a:rPr lang="es-AR" dirty="0" smtClean="0"/>
              <a:t>();</a:t>
            </a:r>
          </a:p>
          <a:p>
            <a:pPr lvl="1"/>
            <a:r>
              <a:rPr lang="es-AR" dirty="0" err="1" smtClean="0"/>
              <a:t>Db.collection.removeMany</a:t>
            </a:r>
            <a:r>
              <a:rPr lang="es-AR" dirty="0" smtClean="0"/>
              <a:t>();</a:t>
            </a:r>
          </a:p>
          <a:p>
            <a:pPr lvl="1"/>
            <a:endParaRPr lang="es-AR" dirty="0"/>
          </a:p>
          <a:p>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a:t>Operaciones CRUD</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Operaciones DELETE</a:t>
            </a:r>
            <a:endParaRPr lang="es-AR" dirty="0"/>
          </a:p>
        </p:txBody>
      </p:sp>
      <p:pic>
        <p:nvPicPr>
          <p:cNvPr id="4098" name="Picture 2" descr="The components of a MongoDB remove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761" y="4414058"/>
            <a:ext cx="476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58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28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err="1" smtClean="0"/>
              <a:t>BDs</a:t>
            </a:r>
            <a:r>
              <a:rPr lang="es-AR" dirty="0" smtClean="0"/>
              <a:t> Relacionales VS </a:t>
            </a:r>
            <a:r>
              <a:rPr lang="es-AR" dirty="0" err="1" smtClean="0"/>
              <a:t>MongoDB</a:t>
            </a:r>
            <a:endParaRPr lang="es-AR" dirty="0"/>
          </a:p>
        </p:txBody>
      </p:sp>
      <p:sp>
        <p:nvSpPr>
          <p:cNvPr id="3" name="Content Placeholder 2"/>
          <p:cNvSpPr>
            <a:spLocks noGrp="1"/>
          </p:cNvSpPr>
          <p:nvPr>
            <p:ph idx="17"/>
          </p:nvPr>
        </p:nvSpPr>
        <p:spPr/>
        <p:txBody>
          <a:bodyPr/>
          <a:lstStyle/>
          <a:p>
            <a:r>
              <a:rPr lang="es-AR" dirty="0" smtClean="0"/>
              <a:t>Modelado de datos en Mongo</a:t>
            </a:r>
            <a:endParaRPr lang="es-AR" dirty="0"/>
          </a:p>
        </p:txBody>
      </p:sp>
      <p:sp>
        <p:nvSpPr>
          <p:cNvPr id="4" name="Content Placeholder 3"/>
          <p:cNvSpPr>
            <a:spLocks noGrp="1"/>
          </p:cNvSpPr>
          <p:nvPr>
            <p:ph idx="18"/>
          </p:nvPr>
        </p:nvSpPr>
        <p:spPr/>
        <p:txBody>
          <a:bodyPr/>
          <a:lstStyle/>
          <a:p>
            <a:r>
              <a:rPr lang="es-AR" dirty="0" smtClean="0"/>
              <a:t>¿Qué es </a:t>
            </a:r>
            <a:r>
              <a:rPr lang="es-AR" dirty="0" err="1" smtClean="0"/>
              <a:t>MongoDB</a:t>
            </a:r>
            <a:r>
              <a:rPr lang="es-AR" dirty="0" smtClean="0"/>
              <a:t>?</a:t>
            </a:r>
            <a:endParaRPr lang="es-AR" dirty="0"/>
          </a:p>
        </p:txBody>
      </p:sp>
      <p:sp>
        <p:nvSpPr>
          <p:cNvPr id="5" name="Content Placeholder 1"/>
          <p:cNvSpPr txBox="1">
            <a:spLocks/>
          </p:cNvSpPr>
          <p:nvPr/>
        </p:nvSpPr>
        <p:spPr>
          <a:xfrm>
            <a:off x="3983766" y="2949277"/>
            <a:ext cx="7680853" cy="47932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baseline="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AR" dirty="0" smtClean="0"/>
              <a:t>Mongo Shell</a:t>
            </a:r>
            <a:endParaRPr lang="es-AR" dirty="0"/>
          </a:p>
        </p:txBody>
      </p:sp>
      <p:sp>
        <p:nvSpPr>
          <p:cNvPr id="6" name="Content Placeholder 2"/>
          <p:cNvSpPr txBox="1">
            <a:spLocks/>
          </p:cNvSpPr>
          <p:nvPr/>
        </p:nvSpPr>
        <p:spPr>
          <a:xfrm>
            <a:off x="3983766" y="4293426"/>
            <a:ext cx="7680853" cy="47932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AR" dirty="0" err="1" smtClean="0"/>
              <a:t>Aggregation</a:t>
            </a:r>
            <a:endParaRPr lang="es-AR" dirty="0"/>
          </a:p>
        </p:txBody>
      </p:sp>
      <p:sp>
        <p:nvSpPr>
          <p:cNvPr id="7" name="Content Placeholder 3"/>
          <p:cNvSpPr txBox="1">
            <a:spLocks/>
          </p:cNvSpPr>
          <p:nvPr/>
        </p:nvSpPr>
        <p:spPr>
          <a:xfrm>
            <a:off x="3983766" y="3621749"/>
            <a:ext cx="7680853" cy="47932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AR" dirty="0" smtClean="0"/>
              <a:t>Operaciones CRUD</a:t>
            </a:r>
            <a:endParaRPr lang="es-AR" dirty="0"/>
          </a:p>
        </p:txBody>
      </p:sp>
      <p:sp>
        <p:nvSpPr>
          <p:cNvPr id="8" name="Content Placeholder 1"/>
          <p:cNvSpPr txBox="1">
            <a:spLocks/>
          </p:cNvSpPr>
          <p:nvPr/>
        </p:nvSpPr>
        <p:spPr>
          <a:xfrm>
            <a:off x="3983766" y="4965103"/>
            <a:ext cx="7680853" cy="47932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baseline="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AR" dirty="0" smtClean="0"/>
              <a:t>Leyendo desde una app </a:t>
            </a:r>
            <a:r>
              <a:rPr lang="es-AR" dirty="0" err="1" smtClean="0"/>
              <a:t>NodeJS</a:t>
            </a:r>
            <a:endParaRPr lang="es-AR" dirty="0"/>
          </a:p>
        </p:txBody>
      </p:sp>
      <p:sp>
        <p:nvSpPr>
          <p:cNvPr id="10" name="Content Placeholder 3"/>
          <p:cNvSpPr txBox="1">
            <a:spLocks/>
          </p:cNvSpPr>
          <p:nvPr/>
        </p:nvSpPr>
        <p:spPr>
          <a:xfrm>
            <a:off x="3983766" y="5637575"/>
            <a:ext cx="7680853" cy="47932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AR" dirty="0" smtClean="0"/>
              <a:t>Performance</a:t>
            </a:r>
            <a:endParaRPr lang="es-AR" dirty="0"/>
          </a:p>
        </p:txBody>
      </p:sp>
    </p:spTree>
    <p:extLst>
      <p:ext uri="{BB962C8B-B14F-4D97-AF65-F5344CB8AC3E}">
        <p14:creationId xmlns:p14="http://schemas.microsoft.com/office/powerpoint/2010/main" val="406920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err="1"/>
              <a:t>BDs</a:t>
            </a:r>
            <a:r>
              <a:rPr lang="es-AR" dirty="0"/>
              <a:t> Relacionales VS </a:t>
            </a:r>
            <a:r>
              <a:rPr lang="es-AR" dirty="0" err="1"/>
              <a:t>MongoDB</a:t>
            </a:r>
            <a:endParaRPr lang="es-AR" dirty="0"/>
          </a:p>
          <a:p>
            <a:endParaRPr lang="es-AR" dirty="0"/>
          </a:p>
        </p:txBody>
      </p:sp>
    </p:spTree>
    <p:extLst>
      <p:ext uri="{BB962C8B-B14F-4D97-AF65-F5344CB8AC3E}">
        <p14:creationId xmlns:p14="http://schemas.microsoft.com/office/powerpoint/2010/main" val="3688172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a:t>¿Qué es </a:t>
            </a:r>
            <a:r>
              <a:rPr lang="es-AR" dirty="0" err="1"/>
              <a:t>MongoDB</a:t>
            </a:r>
            <a:r>
              <a:rPr lang="es-AR" dirty="0" smtClean="0"/>
              <a:t>?</a:t>
            </a:r>
            <a:endParaRPr lang="es-AR" dirty="0"/>
          </a:p>
        </p:txBody>
      </p:sp>
    </p:spTree>
    <p:extLst>
      <p:ext uri="{BB962C8B-B14F-4D97-AF65-F5344CB8AC3E}">
        <p14:creationId xmlns:p14="http://schemas.microsoft.com/office/powerpoint/2010/main" val="63383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err="1"/>
              <a:t>MongoDB</a:t>
            </a:r>
            <a:r>
              <a:rPr lang="es-AR" dirty="0"/>
              <a:t> es una base de datos documental de código </a:t>
            </a:r>
            <a:r>
              <a:rPr lang="es-AR" dirty="0" smtClean="0"/>
              <a:t>abierto.</a:t>
            </a:r>
          </a:p>
          <a:p>
            <a:r>
              <a:rPr lang="es-AR" dirty="0" smtClean="0"/>
              <a:t>Facilita </a:t>
            </a:r>
            <a:r>
              <a:rPr lang="es-AR" dirty="0"/>
              <a:t>el </a:t>
            </a:r>
            <a:r>
              <a:rPr lang="es-AR" dirty="0" smtClean="0"/>
              <a:t>desarrollo </a:t>
            </a:r>
            <a:r>
              <a:rPr lang="es-AR" dirty="0"/>
              <a:t>proveyendo alta performance, alta disponibilidad y fácil escalabilidad.</a:t>
            </a:r>
          </a:p>
          <a:p>
            <a:r>
              <a:rPr lang="es-AR" dirty="0"/>
              <a:t>El motor almacena </a:t>
            </a:r>
            <a:r>
              <a:rPr lang="es-AR" b="1" dirty="0" smtClean="0"/>
              <a:t>N</a:t>
            </a:r>
            <a:r>
              <a:rPr lang="es-AR" dirty="0" smtClean="0"/>
              <a:t> </a:t>
            </a:r>
            <a:r>
              <a:rPr lang="es-AR" dirty="0"/>
              <a:t>cantidad de bases de datos, cada </a:t>
            </a:r>
            <a:r>
              <a:rPr lang="es-AR" dirty="0" smtClean="0"/>
              <a:t>una de las cuales almacena </a:t>
            </a:r>
            <a:r>
              <a:rPr lang="es-AR" dirty="0"/>
              <a:t>un set de colecciones y cada colección almacena un set de documentos. Un documento es un par clave-valor.</a:t>
            </a:r>
          </a:p>
          <a:p>
            <a:r>
              <a:rPr lang="es-AR" dirty="0"/>
              <a:t>Los documentos son dinámicos, lo que significa que los documentos almacenados en una colección no necesariamente deben tener el mismo set de campos ni que deben compartir la misma </a:t>
            </a:r>
            <a:r>
              <a:rPr lang="es-AR" dirty="0" smtClean="0"/>
              <a:t>estructura e </a:t>
            </a:r>
            <a:r>
              <a:rPr lang="es-AR" dirty="0"/>
              <a:t>incluso los campos comunes almacenados en distintos documentos no necesariamente tienen que ser del mismo tipo.</a:t>
            </a:r>
          </a:p>
          <a:p>
            <a:r>
              <a:rPr lang="es-AR" dirty="0"/>
              <a:t>Un documento en </a:t>
            </a:r>
            <a:r>
              <a:rPr lang="es-AR" dirty="0" err="1"/>
              <a:t>MongoDB</a:t>
            </a:r>
            <a:r>
              <a:rPr lang="es-AR" dirty="0"/>
              <a:t> es un registro cuya estructura de datos se compone de pares clave-valor. Estos documentos son similares a un objeto JSON. Los valores de los campos pueden incluir otros documentos, listas y/o listas de documentos.</a:t>
            </a:r>
          </a:p>
          <a:p>
            <a:r>
              <a:rPr lang="es-AR" dirty="0"/>
              <a:t>El siguiente es un ejemplo de un documento:</a:t>
            </a:r>
          </a:p>
        </p:txBody>
      </p:sp>
      <p:sp>
        <p:nvSpPr>
          <p:cNvPr id="3" name="Text Placeholder 2"/>
          <p:cNvSpPr>
            <a:spLocks noGrp="1"/>
          </p:cNvSpPr>
          <p:nvPr>
            <p:ph type="body" sz="quarter" idx="16"/>
          </p:nvPr>
        </p:nvSpPr>
        <p:spPr/>
        <p:txBody>
          <a:bodyPr>
            <a:normAutofit/>
          </a:bodyPr>
          <a:lstStyle/>
          <a:p>
            <a:r>
              <a:rPr lang="es-AR" dirty="0"/>
              <a:t>¿Qué es </a:t>
            </a:r>
            <a:r>
              <a:rPr lang="es-AR" dirty="0" err="1"/>
              <a:t>MongoDB</a:t>
            </a:r>
            <a:r>
              <a:rPr lang="es-AR" dirty="0"/>
              <a:t>?</a:t>
            </a:r>
          </a:p>
        </p:txBody>
      </p:sp>
      <p:pic>
        <p:nvPicPr>
          <p:cNvPr id="11" name="Picture 10" descr="A MongoDB document."/>
          <p:cNvPicPr/>
          <p:nvPr/>
        </p:nvPicPr>
        <p:blipFill>
          <a:blip r:embed="rId2">
            <a:extLst>
              <a:ext uri="{28A0092B-C50C-407E-A947-70E740481C1C}">
                <a14:useLocalDpi xmlns:a14="http://schemas.microsoft.com/office/drawing/2010/main" val="0"/>
              </a:ext>
            </a:extLst>
          </a:blip>
          <a:srcRect/>
          <a:stretch>
            <a:fillRect/>
          </a:stretch>
        </p:blipFill>
        <p:spPr bwMode="auto">
          <a:xfrm>
            <a:off x="5788410" y="4529283"/>
            <a:ext cx="5426075" cy="1621790"/>
          </a:xfrm>
          <a:prstGeom prst="rect">
            <a:avLst/>
          </a:prstGeom>
          <a:noFill/>
          <a:ln>
            <a:noFill/>
          </a:ln>
        </p:spPr>
      </p:pic>
    </p:spTree>
    <p:extLst>
      <p:ext uri="{BB962C8B-B14F-4D97-AF65-F5344CB8AC3E}">
        <p14:creationId xmlns:p14="http://schemas.microsoft.com/office/powerpoint/2010/main" val="44659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a:t>Modelado de datos en Mongo</a:t>
            </a:r>
          </a:p>
        </p:txBody>
      </p:sp>
    </p:spTree>
    <p:extLst>
      <p:ext uri="{BB962C8B-B14F-4D97-AF65-F5344CB8AC3E}">
        <p14:creationId xmlns:p14="http://schemas.microsoft.com/office/powerpoint/2010/main" val="21536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Los datos en Mongo tienen un </a:t>
            </a:r>
            <a:r>
              <a:rPr lang="es-AR" i="1" dirty="0" smtClean="0"/>
              <a:t>esquema flexible</a:t>
            </a:r>
            <a:r>
              <a:rPr lang="es-AR" dirty="0" smtClean="0"/>
              <a:t>. Las colecciones en Mongo no deben cumplir con una estructura definida, lo que facilita mapear un documento a una entidad u objeto.</a:t>
            </a:r>
          </a:p>
          <a:p>
            <a:r>
              <a:rPr lang="es-AR" dirty="0" smtClean="0"/>
              <a:t>El desafío a la hora de modelar datos está en balancear las necesidades de la App, las características de performance del motor de base de datos y los patrones de recuperación de datos.</a:t>
            </a:r>
            <a:endParaRPr lang="es-AR" dirty="0"/>
          </a:p>
        </p:txBody>
      </p:sp>
      <p:sp>
        <p:nvSpPr>
          <p:cNvPr id="3" name="Text Placeholder 2"/>
          <p:cNvSpPr>
            <a:spLocks noGrp="1"/>
          </p:cNvSpPr>
          <p:nvPr>
            <p:ph type="body" sz="quarter" idx="16"/>
          </p:nvPr>
        </p:nvSpPr>
        <p:spPr/>
        <p:txBody>
          <a:bodyPr>
            <a:normAutofit/>
          </a:bodyPr>
          <a:lstStyle/>
          <a:p>
            <a:r>
              <a:rPr lang="es-AR" dirty="0"/>
              <a:t>Modelado de datos en Mongo</a:t>
            </a:r>
          </a:p>
        </p:txBody>
      </p:sp>
      <p:pic>
        <p:nvPicPr>
          <p:cNvPr id="4" name="Picture 3"/>
          <p:cNvPicPr>
            <a:picLocks noChangeAspect="1"/>
          </p:cNvPicPr>
          <p:nvPr/>
        </p:nvPicPr>
        <p:blipFill>
          <a:blip r:embed="rId2"/>
          <a:stretch>
            <a:fillRect/>
          </a:stretch>
        </p:blipFill>
        <p:spPr>
          <a:xfrm>
            <a:off x="3145036" y="3291447"/>
            <a:ext cx="5071237" cy="1847887"/>
          </a:xfrm>
          <a:prstGeom prst="rect">
            <a:avLst/>
          </a:prstGeom>
        </p:spPr>
      </p:pic>
    </p:spTree>
    <p:extLst>
      <p:ext uri="{BB962C8B-B14F-4D97-AF65-F5344CB8AC3E}">
        <p14:creationId xmlns:p14="http://schemas.microsoft.com/office/powerpoint/2010/main" val="56291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La decisión sobre el diseño de los modelos de datos para </a:t>
            </a:r>
            <a:r>
              <a:rPr lang="es-AR" dirty="0" err="1" smtClean="0"/>
              <a:t>MongoDB</a:t>
            </a:r>
            <a:r>
              <a:rPr lang="es-AR" dirty="0" smtClean="0"/>
              <a:t> se resuelven alrededor de la estructura de los documentos y de como la App representa las relaciones entre los datos.</a:t>
            </a:r>
          </a:p>
          <a:p>
            <a:r>
              <a:rPr lang="es-AR" dirty="0" smtClean="0"/>
              <a:t>Existen dos herramientas que permiten a las Apps representar estas relaciones:</a:t>
            </a:r>
          </a:p>
          <a:p>
            <a:pPr lvl="1">
              <a:buFont typeface="Wingdings" panose="05000000000000000000" pitchFamily="2" charset="2"/>
              <a:buChar char="§"/>
            </a:pPr>
            <a:r>
              <a:rPr lang="es-AR" b="1" dirty="0" smtClean="0"/>
              <a:t>REFERENCIAS</a:t>
            </a:r>
          </a:p>
          <a:p>
            <a:pPr lvl="1">
              <a:buFont typeface="Wingdings" panose="05000000000000000000" pitchFamily="2" charset="2"/>
              <a:buChar char="§"/>
            </a:pPr>
            <a:r>
              <a:rPr lang="es-AR" b="1" dirty="0" smtClean="0"/>
              <a:t>DUCUMENTOS EMBEBIDOS</a:t>
            </a:r>
            <a:endParaRPr lang="es-AR" b="1" dirty="0"/>
          </a:p>
        </p:txBody>
      </p:sp>
      <p:sp>
        <p:nvSpPr>
          <p:cNvPr id="3" name="Text Placeholder 2"/>
          <p:cNvSpPr>
            <a:spLocks noGrp="1"/>
          </p:cNvSpPr>
          <p:nvPr>
            <p:ph type="body" sz="quarter" idx="16"/>
          </p:nvPr>
        </p:nvSpPr>
        <p:spPr/>
        <p:txBody>
          <a:bodyPr>
            <a:normAutofit/>
          </a:bodyPr>
          <a:lstStyle/>
          <a:p>
            <a:r>
              <a:rPr lang="es-AR" dirty="0"/>
              <a:t>Modelado de datos en Mongo</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Estructura de un Documento</a:t>
            </a:r>
            <a:endParaRPr lang="es-AR" dirty="0"/>
          </a:p>
        </p:txBody>
      </p:sp>
    </p:spTree>
    <p:extLst>
      <p:ext uri="{BB962C8B-B14F-4D97-AF65-F5344CB8AC3E}">
        <p14:creationId xmlns:p14="http://schemas.microsoft.com/office/powerpoint/2010/main" val="3532688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Almacenan las relaciones entre los datos incluyendo </a:t>
            </a:r>
            <a:r>
              <a:rPr lang="es-AR" i="1" dirty="0" smtClean="0"/>
              <a:t>links</a:t>
            </a:r>
            <a:r>
              <a:rPr lang="es-AR" dirty="0" smtClean="0"/>
              <a:t> desde un documento a otro.</a:t>
            </a:r>
          </a:p>
          <a:p>
            <a:r>
              <a:rPr lang="es-AR" dirty="0" smtClean="0"/>
              <a:t>La Apps pueden resolver esas referencias accediendo a los datos relacionados.</a:t>
            </a:r>
          </a:p>
          <a:p>
            <a:r>
              <a:rPr lang="es-AR" dirty="0"/>
              <a:t>En términos generales, estos son los modelos de datos normalizados.</a:t>
            </a:r>
          </a:p>
        </p:txBody>
      </p:sp>
      <p:sp>
        <p:nvSpPr>
          <p:cNvPr id="3" name="Text Placeholder 2"/>
          <p:cNvSpPr>
            <a:spLocks noGrp="1"/>
          </p:cNvSpPr>
          <p:nvPr>
            <p:ph type="body" sz="quarter" idx="16"/>
          </p:nvPr>
        </p:nvSpPr>
        <p:spPr/>
        <p:txBody>
          <a:bodyPr>
            <a:normAutofit/>
          </a:bodyPr>
          <a:lstStyle/>
          <a:p>
            <a:r>
              <a:rPr lang="es-AR" dirty="0"/>
              <a:t>Modelado de datos en Mongo</a:t>
            </a:r>
          </a:p>
        </p:txBody>
      </p:sp>
      <p:sp>
        <p:nvSpPr>
          <p:cNvPr id="5" name="Text Placeholder 3"/>
          <p:cNvSpPr>
            <a:spLocks noGrp="1"/>
          </p:cNvSpPr>
          <p:nvPr>
            <p:ph type="body" sz="quarter" idx="17"/>
          </p:nvPr>
        </p:nvSpPr>
        <p:spPr>
          <a:xfrm>
            <a:off x="239184" y="836448"/>
            <a:ext cx="11713633" cy="383117"/>
          </a:xfrm>
        </p:spPr>
        <p:txBody>
          <a:bodyPr/>
          <a:lstStyle/>
          <a:p>
            <a:r>
              <a:rPr lang="es-AR" dirty="0" smtClean="0"/>
              <a:t>Referencias</a:t>
            </a:r>
            <a:endParaRPr lang="es-AR" dirty="0"/>
          </a:p>
        </p:txBody>
      </p:sp>
      <p:pic>
        <p:nvPicPr>
          <p:cNvPr id="1028" name="Picture 4" descr="Data model using references to link documents. Both the ``contact`` document and the ``access`` document contain a reference to the ``user`` docu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289" y="2364241"/>
            <a:ext cx="6858000" cy="417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302202"/>
      </p:ext>
    </p:extLst>
  </p:cSld>
  <p:clrMapOvr>
    <a:masterClrMapping/>
  </p:clrMapOvr>
</p:sld>
</file>

<file path=ppt/theme/theme1.xml><?xml version="1.0" encoding="utf-8"?>
<a:theme xmlns:a="http://schemas.openxmlformats.org/drawingml/2006/main" name="Theme Hexacta">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base.potx" id="{3167DB2E-4432-4846-A9A1-5A6471AD650D}" vid="{F6EDE29B-CE26-44AF-B623-9DCBD94868B4}"/>
    </a:ext>
  </a:extLst>
</a:theme>
</file>

<file path=docProps/app.xml><?xml version="1.0" encoding="utf-8"?>
<Properties xmlns="http://schemas.openxmlformats.org/officeDocument/2006/extended-properties" xmlns:vt="http://schemas.openxmlformats.org/officeDocument/2006/docPropsVTypes">
  <Template>Template_base</Template>
  <TotalTime>146</TotalTime>
  <Words>928</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Segoe UI</vt:lpstr>
      <vt:lpstr>Segoe UI Light</vt:lpstr>
      <vt:lpstr>Segoe UI Semibold</vt:lpstr>
      <vt:lpstr>Segoe UI Symbol</vt:lpstr>
      <vt:lpstr>Wingdings</vt:lpstr>
      <vt:lpstr>Theme Hexacta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Maximiliano Vargas</dc:creator>
  <cp:lastModifiedBy>Zacarias Ojeda</cp:lastModifiedBy>
  <cp:revision>17</cp:revision>
  <dcterms:created xsi:type="dcterms:W3CDTF">2016-06-14T11:56:21Z</dcterms:created>
  <dcterms:modified xsi:type="dcterms:W3CDTF">2016-06-30T09:31:00Z</dcterms:modified>
</cp:coreProperties>
</file>