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AYbnJKM0rWtrNMo5yc65ynrj/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e6c7ab42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e6c7ab42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6b3b79c8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26b3b79c8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6b3b79c88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26b3b79c88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6b3b79c88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26b3b79c88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6b3b79c88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26b3b79c88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6b3b79c88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26b3b79c88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e6c7ab42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e6c7ab42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e6c7ab42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e6c7ab42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047C97-1B1E-7D76-A0BB-93461BDF0D5A}"/>
              </a:ext>
            </a:extLst>
          </p:cNvPr>
          <p:cNvSpPr txBox="1"/>
          <p:nvPr/>
        </p:nvSpPr>
        <p:spPr>
          <a:xfrm>
            <a:off x="838201" y="365125"/>
            <a:ext cx="3816095" cy="1938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Short Term SPY ETF Prediction</a:t>
            </a:r>
            <a:br>
              <a:rPr lang="en-US" sz="4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85C85-161A-4DB3-4E3C-F2FC678CB8D5}"/>
              </a:ext>
            </a:extLst>
          </p:cNvPr>
          <p:cNvSpPr txBox="1"/>
          <p:nvPr/>
        </p:nvSpPr>
        <p:spPr>
          <a:xfrm>
            <a:off x="838201" y="2482589"/>
            <a:ext cx="3816096" cy="3694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/>
              <a:t>Erdos Institute Bootcamp Spring 2023</a:t>
            </a:r>
            <a:endParaRPr lang="en-US" sz="2000"/>
          </a:p>
        </p:txBody>
      </p:sp>
      <p:pic>
        <p:nvPicPr>
          <p:cNvPr id="26" name="Picture 25" descr="Panoramic view of boats on the sea">
            <a:extLst>
              <a:ext uri="{FF2B5EF4-FFF2-40B4-BE49-F238E27FC236}">
                <a16:creationId xmlns:a16="http://schemas.microsoft.com/office/drawing/2014/main" id="{332629B8-7F80-DA9D-3681-D1CE4DE7C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66" r="464" b="-1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951602-BC2B-0E3E-9DB9-70A3F00E2D41}"/>
              </a:ext>
            </a:extLst>
          </p:cNvPr>
          <p:cNvSpPr txBox="1"/>
          <p:nvPr/>
        </p:nvSpPr>
        <p:spPr>
          <a:xfrm>
            <a:off x="4909751" y="21171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E3B9F-3ABE-974E-FFB7-2774AF6C220F}"/>
              </a:ext>
            </a:extLst>
          </p:cNvPr>
          <p:cNvSpPr txBox="1"/>
          <p:nvPr/>
        </p:nvSpPr>
        <p:spPr>
          <a:xfrm>
            <a:off x="2169268" y="4560748"/>
            <a:ext cx="8803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Aft>
                <a:spcPts val="600"/>
              </a:spcAft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eam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Sailun Zhan,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Xinwu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Yang,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Aolong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Li, Amin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Idelhaj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Zongze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e6c7ab426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4e6c7ab426_0_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4e6c7ab426_0_11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167" name="Google Shape;167;g24e6c7ab426_0_11"/>
          <p:cNvSpPr txBox="1"/>
          <p:nvPr/>
        </p:nvSpPr>
        <p:spPr>
          <a:xfrm>
            <a:off x="1916150" y="27219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168" name="Google Shape;168;g24e6c7ab426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039201" cy="67720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4e6c7ab426_0_11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e6c7ab426_0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4e6c7ab426_0_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4e6c7ab426_0_16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 </a:t>
            </a:r>
            <a:endParaRPr/>
          </a:p>
        </p:txBody>
      </p:sp>
      <p:pic>
        <p:nvPicPr>
          <p:cNvPr id="177" name="Google Shape;177;g24e6c7ab426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3525"/>
            <a:ext cx="120167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4e6c7ab426_0_16"/>
          <p:cNvSpPr txBox="1"/>
          <p:nvPr/>
        </p:nvSpPr>
        <p:spPr>
          <a:xfrm>
            <a:off x="187761" y="136975"/>
            <a:ext cx="3696000" cy="3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Hidden Markov Model (HMM) </a:t>
            </a:r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What is HHM?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85" name="Google Shape;18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2509838"/>
            <a:ext cx="95250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 txBox="1"/>
          <p:nvPr/>
        </p:nvSpPr>
        <p:spPr>
          <a:xfrm>
            <a:off x="838150" y="5458400"/>
            <a:ext cx="105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 txBox="1">
            <a:spLocks noGrp="1"/>
          </p:cNvSpPr>
          <p:nvPr>
            <p:ph type="body" idx="1"/>
          </p:nvPr>
        </p:nvSpPr>
        <p:spPr>
          <a:xfrm>
            <a:off x="838200" y="5264675"/>
            <a:ext cx="10515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x(t): Hidden states. x(t) is determined by x(t-1) only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y(t): Observables. y(t) is determined by y(t) only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our analysis, y(t) = (open(t), high(t), low(t))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6b3b79c88_1_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Hidden Markov Model (HMM) </a:t>
            </a:r>
            <a:endParaRPr/>
          </a:p>
        </p:txBody>
      </p:sp>
      <p:sp>
        <p:nvSpPr>
          <p:cNvPr id="193" name="Google Shape;193;g226b3b79c88_1_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How to make prediction on t+1?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94" name="Google Shape;194;g226b3b79c88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2509838"/>
            <a:ext cx="95250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26b3b79c88_1_22"/>
          <p:cNvSpPr txBox="1"/>
          <p:nvPr/>
        </p:nvSpPr>
        <p:spPr>
          <a:xfrm>
            <a:off x="838150" y="5458400"/>
            <a:ext cx="105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26b3b79c88_1_22"/>
          <p:cNvSpPr txBox="1">
            <a:spLocks noGrp="1"/>
          </p:cNvSpPr>
          <p:nvPr>
            <p:ph type="body" idx="1"/>
          </p:nvPr>
        </p:nvSpPr>
        <p:spPr>
          <a:xfrm>
            <a:off x="838200" y="5264675"/>
            <a:ext cx="10515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search a state y(t*) in the past two hours that is “similar” to y(t)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Predict the change y(t+1) - y(t) = y(t*+1) - y(t*)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Therefore, y(t+1) = (y(t*+1) - y(t*)) + y(t)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6b3b79c88_1_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Hidden Markov Model (HMM) </a:t>
            </a:r>
            <a:endParaRPr/>
          </a:p>
        </p:txBody>
      </p:sp>
      <p:sp>
        <p:nvSpPr>
          <p:cNvPr id="202" name="Google Shape;202;g226b3b79c88_1_49"/>
          <p:cNvSpPr txBox="1">
            <a:spLocks noGrp="1"/>
          </p:cNvSpPr>
          <p:nvPr>
            <p:ph type="body" idx="1"/>
          </p:nvPr>
        </p:nvSpPr>
        <p:spPr>
          <a:xfrm>
            <a:off x="838200" y="1515725"/>
            <a:ext cx="10515600" cy="3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03" name="Google Shape;203;g226b3b79c88_1_49"/>
          <p:cNvSpPr txBox="1"/>
          <p:nvPr/>
        </p:nvSpPr>
        <p:spPr>
          <a:xfrm>
            <a:off x="838150" y="5458400"/>
            <a:ext cx="105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26b3b79c88_1_49"/>
          <p:cNvSpPr txBox="1">
            <a:spLocks noGrp="1"/>
          </p:cNvSpPr>
          <p:nvPr>
            <p:ph type="body" idx="1"/>
          </p:nvPr>
        </p:nvSpPr>
        <p:spPr>
          <a:xfrm>
            <a:off x="838200" y="5798075"/>
            <a:ext cx="10515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MAE_open = 0.11159666666666794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05" name="Google Shape;205;g226b3b79c88_1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963" y="1690813"/>
            <a:ext cx="97059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6b3b79c88_1_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Hidden Markov Model (HMM) </a:t>
            </a:r>
            <a:endParaRPr/>
          </a:p>
        </p:txBody>
      </p:sp>
      <p:sp>
        <p:nvSpPr>
          <p:cNvPr id="211" name="Google Shape;211;g226b3b79c88_1_14"/>
          <p:cNvSpPr txBox="1">
            <a:spLocks noGrp="1"/>
          </p:cNvSpPr>
          <p:nvPr>
            <p:ph type="body" idx="1"/>
          </p:nvPr>
        </p:nvSpPr>
        <p:spPr>
          <a:xfrm>
            <a:off x="838200" y="1515725"/>
            <a:ext cx="10515600" cy="3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12" name="Google Shape;212;g226b3b79c88_1_14"/>
          <p:cNvSpPr txBox="1"/>
          <p:nvPr/>
        </p:nvSpPr>
        <p:spPr>
          <a:xfrm>
            <a:off x="838150" y="5458400"/>
            <a:ext cx="105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26b3b79c88_1_14"/>
          <p:cNvSpPr txBox="1">
            <a:spLocks noGrp="1"/>
          </p:cNvSpPr>
          <p:nvPr>
            <p:ph type="body" idx="1"/>
          </p:nvPr>
        </p:nvSpPr>
        <p:spPr>
          <a:xfrm>
            <a:off x="838200" y="5798075"/>
            <a:ext cx="10515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MAE_high = 0.11585666666665588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14" name="Google Shape;214;g226b3b79c88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00" y="1690813"/>
            <a:ext cx="97059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6b3b79c88_1_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Hidden Markov Model (HMM) </a:t>
            </a:r>
            <a:endParaRPr/>
          </a:p>
        </p:txBody>
      </p:sp>
      <p:sp>
        <p:nvSpPr>
          <p:cNvPr id="220" name="Google Shape;220;g226b3b79c88_1_59"/>
          <p:cNvSpPr txBox="1">
            <a:spLocks noGrp="1"/>
          </p:cNvSpPr>
          <p:nvPr>
            <p:ph type="body" idx="1"/>
          </p:nvPr>
        </p:nvSpPr>
        <p:spPr>
          <a:xfrm>
            <a:off x="838150" y="1727550"/>
            <a:ext cx="10515600" cy="3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21" name="Google Shape;221;g226b3b79c88_1_59"/>
          <p:cNvSpPr txBox="1"/>
          <p:nvPr/>
        </p:nvSpPr>
        <p:spPr>
          <a:xfrm>
            <a:off x="838150" y="5458400"/>
            <a:ext cx="105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26b3b79c88_1_59"/>
          <p:cNvSpPr txBox="1">
            <a:spLocks noGrp="1"/>
          </p:cNvSpPr>
          <p:nvPr>
            <p:ph type="body" idx="1"/>
          </p:nvPr>
        </p:nvSpPr>
        <p:spPr>
          <a:xfrm>
            <a:off x="838200" y="5798075"/>
            <a:ext cx="10515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MAE_low = 0.0983016666666695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23" name="Google Shape;223;g226b3b79c88_1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00" y="1690813"/>
            <a:ext cx="97059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6b3b79c88_1_82"/>
          <p:cNvSpPr txBox="1">
            <a:spLocks noGrp="1"/>
          </p:cNvSpPr>
          <p:nvPr>
            <p:ph type="body" idx="1"/>
          </p:nvPr>
        </p:nvSpPr>
        <p:spPr>
          <a:xfrm>
            <a:off x="838150" y="1727550"/>
            <a:ext cx="10515600" cy="3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000"/>
              <a:t>Thank you very much!!!</a:t>
            </a:r>
            <a:endParaRPr sz="4000"/>
          </a:p>
        </p:txBody>
      </p:sp>
      <p:sp>
        <p:nvSpPr>
          <p:cNvPr id="229" name="Google Shape;229;g226b3b79c88_1_82"/>
          <p:cNvSpPr txBox="1"/>
          <p:nvPr/>
        </p:nvSpPr>
        <p:spPr>
          <a:xfrm>
            <a:off x="838150" y="5458400"/>
            <a:ext cx="105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The objective and goals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2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Facts: a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 zero-commission investing becomes increasingly popular, many retail traders enter the market. Some of them are day traders.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Objective: to predict the short-term high and low prices of the SPY ETF, leveraging historical price data and technical indicators.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Goal: to create a model capable of providing high/low prices forecasts in 1 hour to aid investment decision-making, using prices/volumes/technical indicators in the past two hours.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-1" y="0"/>
            <a:ext cx="6096002" cy="6858000"/>
          </a:xfrm>
          <a:custGeom>
            <a:avLst/>
            <a:gdLst/>
            <a:ahLst/>
            <a:cxnLst/>
            <a:rect l="l" t="t" r="r" b="b"/>
            <a:pathLst>
              <a:path w="6096002" h="6858000" extrusionOk="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EFEFE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algn="l" rotWithShape="0">
              <a:srgbClr val="D8D8D8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0" y="0"/>
            <a:ext cx="6085370" cy="6858000"/>
          </a:xfrm>
          <a:custGeom>
            <a:avLst/>
            <a:gdLst/>
            <a:ahLst/>
            <a:cxnLst/>
            <a:rect l="l" t="t" r="r" b="b"/>
            <a:pathLst>
              <a:path w="6085370" h="6858000" extrusionOk="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en-US" sz="3400"/>
              <a:t>Data and Metrics</a:t>
            </a:r>
            <a:endParaRPr sz="3400"/>
          </a:p>
        </p:txBody>
      </p:sp>
      <p:sp>
        <p:nvSpPr>
          <p:cNvPr id="101" name="Google Shape;101;p3"/>
          <p:cNvSpPr/>
          <p:nvPr/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438912" y="2512611"/>
            <a:ext cx="4832803" cy="366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Training Data: h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istorical (4/28-5/17) 1-min interval information on SPY ETF are collected from AlphaVantage. This includes Open, Volume, MACD, MACD_Hist, and MACD_Signal from 9:30 am to 4 pm.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Metrics: we are predicting the high/low prices in an hour for a day and calculating the Mean Average Error.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Example: at 2 pm, the input contains Open, Volume, MACD, MACD_Hist, and MACD_Signal in a 2-hour window from 12:00 pm to 1:59 pm, and the output is the highest/lowest price from 2 pm to 2:59 pm.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3" descr="Graphical user interface, text, table, Exce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7368" y="724610"/>
            <a:ext cx="5135719" cy="2329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7368" y="3789847"/>
            <a:ext cx="5135719" cy="2021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Model: average model</a:t>
            </a:r>
            <a:endParaRPr/>
          </a:p>
        </p:txBody>
      </p:sp>
      <p:sp>
        <p:nvSpPr>
          <p:cNvPr id="112" name="Google Shape;112;p4"/>
          <p:cNvSpPr/>
          <p:nvPr/>
        </p:nvSpPr>
        <p:spPr>
          <a:xfrm>
            <a:off x="643278" y="2573756"/>
            <a:ext cx="3255095" cy="18288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MAE_HIGH: 0.8755099920634972</a:t>
            </a:r>
            <a:b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MAE_LOW: 0.9240777698412639</a:t>
            </a:r>
            <a:endParaRPr/>
          </a:p>
          <a:p>
            <a:pPr marL="0" marR="0" lvl="0" indent="139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4" descr="Chart, line chart, histo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06437" y="1120763"/>
            <a:ext cx="8384790" cy="448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(Linear/Ridge/Lasso)</a:t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643278" y="2573756"/>
            <a:ext cx="3255095" cy="18288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MAE_HIGH: 0.6714075232109371</a:t>
            </a:r>
            <a:b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MAE_LOW: 0.47605331180088833</a:t>
            </a:r>
            <a:endParaRPr/>
          </a:p>
        </p:txBody>
      </p:sp>
      <p:pic>
        <p:nvPicPr>
          <p:cNvPr id="123" name="Google Shape;123;p5" descr="Chart, histo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35226" y="1178630"/>
            <a:ext cx="8213071" cy="4436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RandomForest</a:t>
            </a: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643278" y="2573756"/>
            <a:ext cx="3255095" cy="18288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MAE_HIGH: 0.6864251421799351</a:t>
            </a:r>
            <a:b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MAE_LOW: 0.49716685308068687</a:t>
            </a:r>
            <a:endParaRPr/>
          </a:p>
        </p:txBody>
      </p:sp>
      <p:pic>
        <p:nvPicPr>
          <p:cNvPr id="132" name="Google Shape;132;p6" descr="Chart, histo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67423" y="1200095"/>
            <a:ext cx="8159409" cy="4404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SVR</a:t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643278" y="2573756"/>
            <a:ext cx="3255095" cy="18288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MAE_HIGH: 0.6517660619477909</a:t>
            </a:r>
            <a:b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MAE_LOW: 0.41521838054688726</a:t>
            </a:r>
            <a:endParaRPr/>
          </a:p>
        </p:txBody>
      </p:sp>
      <p:pic>
        <p:nvPicPr>
          <p:cNvPr id="141" name="Google Shape;141;p7" descr="Chart, line chart, histo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92297" y="1139649"/>
            <a:ext cx="8213406" cy="445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/>
          </a:p>
        </p:txBody>
      </p:sp>
      <p:sp>
        <p:nvSpPr>
          <p:cNvPr id="148" name="Google Shape;148;p8"/>
          <p:cNvSpPr/>
          <p:nvPr/>
        </p:nvSpPr>
        <p:spPr>
          <a:xfrm>
            <a:off x="643278" y="2573756"/>
            <a:ext cx="3255095" cy="18288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MAE_HIGH: 0.5858999102117873</a:t>
            </a:r>
            <a:b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MAE_LOW: 0.42129327676059264</a:t>
            </a:r>
            <a:endParaRPr/>
          </a:p>
        </p:txBody>
      </p:sp>
      <p:pic>
        <p:nvPicPr>
          <p:cNvPr id="150" name="Google Shape;150;p8" descr="Graphical user interface,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51828" y="1183997"/>
            <a:ext cx="8106250" cy="43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e6c7ab426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4e6c7ab426_0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g24e6c7ab426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0794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4e6c7ab426_0_6"/>
          <p:cNvSpPr txBox="1"/>
          <p:nvPr/>
        </p:nvSpPr>
        <p:spPr>
          <a:xfrm>
            <a:off x="188741" y="190500"/>
            <a:ext cx="3715500" cy="3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Widescreen</PresentationFormat>
  <Paragraphs>61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The objective and goals</vt:lpstr>
      <vt:lpstr>Data and Metrics</vt:lpstr>
      <vt:lpstr>Baseline Model: average model</vt:lpstr>
      <vt:lpstr>Linear Regression (Linear/Ridge/Lasso)</vt:lpstr>
      <vt:lpstr>RandomForest</vt:lpstr>
      <vt:lpstr>SVR</vt:lpstr>
      <vt:lpstr>XGBoost</vt:lpstr>
      <vt:lpstr>PowerPoint Presentation</vt:lpstr>
      <vt:lpstr>PowerPoint Presentation</vt:lpstr>
      <vt:lpstr>PowerPoint Presentation</vt:lpstr>
      <vt:lpstr>Hidden Markov Model (HMM) </vt:lpstr>
      <vt:lpstr>Hidden Markov Model (HMM) </vt:lpstr>
      <vt:lpstr>Hidden Markov Model (HMM) </vt:lpstr>
      <vt:lpstr>Hidden Markov Model (HMM) </vt:lpstr>
      <vt:lpstr>Hidden Markov Model (HMM)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Sailun Zhan</cp:lastModifiedBy>
  <cp:revision>1</cp:revision>
  <dcterms:created xsi:type="dcterms:W3CDTF">2023-06-02T23:36:18Z</dcterms:created>
  <dcterms:modified xsi:type="dcterms:W3CDTF">2023-06-03T14:20:49Z</dcterms:modified>
</cp:coreProperties>
</file>