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54"/>
  </p:notesMasterIdLst>
  <p:handoutMasterIdLst>
    <p:handoutMasterId r:id="rId55"/>
  </p:handoutMasterIdLst>
  <p:sldIdLst>
    <p:sldId id="494" r:id="rId3"/>
    <p:sldId id="488" r:id="rId4"/>
    <p:sldId id="495" r:id="rId5"/>
    <p:sldId id="498" r:id="rId6"/>
    <p:sldId id="500" r:id="rId7"/>
    <p:sldId id="501" r:id="rId8"/>
    <p:sldId id="502" r:id="rId9"/>
    <p:sldId id="503" r:id="rId10"/>
    <p:sldId id="504" r:id="rId11"/>
    <p:sldId id="505" r:id="rId12"/>
    <p:sldId id="506" r:id="rId13"/>
    <p:sldId id="507" r:id="rId14"/>
    <p:sldId id="508" r:id="rId15"/>
    <p:sldId id="509" r:id="rId16"/>
    <p:sldId id="510" r:id="rId17"/>
    <p:sldId id="511" r:id="rId18"/>
    <p:sldId id="512" r:id="rId19"/>
    <p:sldId id="513" r:id="rId20"/>
    <p:sldId id="514" r:id="rId21"/>
    <p:sldId id="515" r:id="rId22"/>
    <p:sldId id="516" r:id="rId23"/>
    <p:sldId id="517" r:id="rId24"/>
    <p:sldId id="518" r:id="rId25"/>
    <p:sldId id="519" r:id="rId26"/>
    <p:sldId id="520" r:id="rId27"/>
    <p:sldId id="521" r:id="rId28"/>
    <p:sldId id="522" r:id="rId29"/>
    <p:sldId id="523" r:id="rId30"/>
    <p:sldId id="524" r:id="rId31"/>
    <p:sldId id="525" r:id="rId32"/>
    <p:sldId id="526" r:id="rId33"/>
    <p:sldId id="527" r:id="rId34"/>
    <p:sldId id="528" r:id="rId35"/>
    <p:sldId id="529" r:id="rId36"/>
    <p:sldId id="530" r:id="rId37"/>
    <p:sldId id="531" r:id="rId38"/>
    <p:sldId id="533" r:id="rId39"/>
    <p:sldId id="534" r:id="rId40"/>
    <p:sldId id="535" r:id="rId41"/>
    <p:sldId id="536" r:id="rId42"/>
    <p:sldId id="537" r:id="rId43"/>
    <p:sldId id="538" r:id="rId44"/>
    <p:sldId id="539" r:id="rId45"/>
    <p:sldId id="540" r:id="rId46"/>
    <p:sldId id="541" r:id="rId47"/>
    <p:sldId id="257" r:id="rId48"/>
    <p:sldId id="542" r:id="rId49"/>
    <p:sldId id="492" r:id="rId50"/>
    <p:sldId id="493" r:id="rId51"/>
    <p:sldId id="405" r:id="rId52"/>
    <p:sldId id="400" r:id="rId5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34298657-51AB-41AC-8479-B41D5E09D71C}">
          <p14:sldIdLst>
            <p14:sldId id="494"/>
            <p14:sldId id="488"/>
            <p14:sldId id="495"/>
          </p14:sldIdLst>
        </p14:section>
        <p14:section name="Логически изрази и проверки" id="{DE145E72-6F2E-4C7D-AB67-ED53E5ADFDA7}">
          <p14:sldIdLst>
            <p14:sldId id="498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257"/>
            <p14:sldId id="542"/>
            <p14:sldId id="492"/>
            <p14:sldId id="493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A000"/>
    <a:srgbClr val="0097CC"/>
    <a:srgbClr val="FFF0D9"/>
    <a:srgbClr val="FFA72A"/>
    <a:srgbClr val="F0F5FA"/>
    <a:srgbClr val="1A8AFA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99" autoAdjust="0"/>
    <p:restoredTop sz="94533" autoAdjust="0"/>
  </p:normalViewPr>
  <p:slideViewPr>
    <p:cSldViewPr>
      <p:cViewPr varScale="1">
        <p:scale>
          <a:sx n="72" d="100"/>
          <a:sy n="72" d="100"/>
        </p:scale>
        <p:origin x="90" y="12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23-Jan-19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23-Jan-19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73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149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23-Jan-19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23-Jan-19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23-Jan-19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23-Jan-19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23-Jan-19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23-Jan-19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23-Jan-19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23-Jan-19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23-Jan-19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59.png"/><Relationship Id="rId26" Type="http://schemas.openxmlformats.org/officeDocument/2006/relationships/image" Target="../media/image6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6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55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52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57.png"/><Relationship Id="rId22" Type="http://schemas.openxmlformats.org/officeDocument/2006/relationships/image" Target="../media/image6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4.jpeg"/><Relationship Id="rId7" Type="http://schemas.openxmlformats.org/officeDocument/2006/relationships/image" Target="../media/image6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Using Streams, Files, Serialization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and Streams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754830"/>
            <a:ext cx="2950749" cy="705377"/>
          </a:xfrm>
        </p:spPr>
        <p:txBody>
          <a:bodyPr/>
          <a:lstStyle/>
          <a:p>
            <a:r>
              <a:rPr lang="en-US" dirty="0"/>
              <a:t>Software University</a:t>
            </a:r>
          </a:p>
          <a:p>
            <a:endParaRPr lang="bg-B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195143"/>
            <a:ext cx="2950749" cy="642026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  <a:p>
            <a:endParaRPr lang="bg-B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971450"/>
            <a:ext cx="2950749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83596"/>
            <a:ext cx="2950749" cy="832014"/>
          </a:xfrm>
        </p:spPr>
        <p:txBody>
          <a:bodyPr/>
          <a:lstStyle/>
          <a:p>
            <a:r>
              <a:rPr lang="en-US" sz="2300" dirty="0"/>
              <a:t>Technical Trainers</a:t>
            </a:r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CD0D9-AE62-4D5B-982B-3F0619AFAA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9FCC80-8A45-4D95-B836-47DE6A04C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1986373"/>
            <a:ext cx="2362199" cy="31911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FFDECFD-6A13-406D-B03E-9827A8AD7A6E}"/>
              </a:ext>
            </a:extLst>
          </p:cNvPr>
          <p:cNvSpPr txBox="1"/>
          <p:nvPr/>
        </p:nvSpPr>
        <p:spPr>
          <a:xfrm rot="20368003">
            <a:off x="7618258" y="2194375"/>
            <a:ext cx="1307474" cy="6704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289EC-59C8-422B-AF2A-E7D810DEB6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C9658FE3-E5F6-49C4-85D8-1C3197BB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Read File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961EDC-6AD0-40F4-B180-4E45EEF9C965}"/>
              </a:ext>
            </a:extLst>
          </p:cNvPr>
          <p:cNvSpPr txBox="1">
            <a:spLocks/>
          </p:cNvSpPr>
          <p:nvPr/>
        </p:nvSpPr>
        <p:spPr>
          <a:xfrm>
            <a:off x="531813" y="1411292"/>
            <a:ext cx="8839200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String path = </a:t>
            </a:r>
            <a:r>
              <a:rPr lang="en-GB" sz="2400" dirty="0">
                <a:solidFill>
                  <a:schemeClr val="bg1"/>
                </a:solidFill>
                <a:effectLst/>
              </a:rPr>
              <a:t>"D:\\input.txt"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try</a:t>
            </a:r>
            <a:r>
              <a:rPr lang="en-GB" sz="2400" dirty="0">
                <a:solidFill>
                  <a:schemeClr val="tx1"/>
                </a:solidFill>
                <a:effectLst/>
              </a:rPr>
              <a:t> (InputStream in = new FileInputStream(path))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int oneByte = in</a:t>
            </a:r>
            <a:r>
              <a:rPr lang="en-GB" sz="2400" dirty="0">
                <a:solidFill>
                  <a:schemeClr val="bg1"/>
                </a:solidFill>
                <a:effectLst/>
              </a:rPr>
              <a:t>.read</a:t>
            </a:r>
            <a:r>
              <a:rPr lang="en-GB" sz="24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while (oneByte </a:t>
            </a:r>
            <a:r>
              <a:rPr lang="en-GB" sz="2400" dirty="0">
                <a:solidFill>
                  <a:schemeClr val="bg1"/>
                </a:solidFill>
                <a:effectLst/>
              </a:rPr>
              <a:t>&gt;=</a:t>
            </a:r>
            <a:r>
              <a:rPr lang="en-GB" sz="2400" dirty="0">
                <a:solidFill>
                  <a:schemeClr val="tx1"/>
                </a:solidFill>
                <a:effectLst/>
              </a:rPr>
              <a:t> 0)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System.out.prinf("%s ", 	Integer.toBinaryString(oneByte));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oneByte = in</a:t>
            </a:r>
            <a:r>
              <a:rPr lang="en-GB" sz="2400" dirty="0">
                <a:solidFill>
                  <a:schemeClr val="bg1"/>
                </a:solidFill>
                <a:effectLst/>
              </a:rPr>
              <a:t>.read</a:t>
            </a:r>
            <a:r>
              <a:rPr lang="en-GB" sz="24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 </a:t>
            </a: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catch</a:t>
            </a:r>
            <a:r>
              <a:rPr lang="en-GB" sz="2400" dirty="0">
                <a:solidFill>
                  <a:schemeClr val="tx1"/>
                </a:solidFill>
                <a:effectLst/>
              </a:rPr>
              <a:t> (IOException e)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e.printStackTrace();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68AAF46-5009-499D-AD65-FFB48B5F4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89" y="4574612"/>
            <a:ext cx="1876424" cy="187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82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89A83-28C8-4A4B-9E1F-E4E229725E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B2EEAD-217A-48BA-9F12-D774FC772581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 a file and write all its content while </a:t>
            </a:r>
            <a:r>
              <a:rPr lang="en-US" b="1" dirty="0">
                <a:solidFill>
                  <a:schemeClr val="bg1"/>
                </a:solidFill>
              </a:rPr>
              <a:t>skipping any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    punctuation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(skip ',', '.', '!', '?') </a:t>
            </a:r>
          </a:p>
          <a:p>
            <a:r>
              <a:rPr lang="en-GB" dirty="0"/>
              <a:t>Submit in Judge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only the output </a:t>
            </a:r>
            <a:r>
              <a:rPr lang="en-GB" dirty="0"/>
              <a:t>of the program</a:t>
            </a:r>
            <a:endParaRPr lang="bg-BG" dirty="0"/>
          </a:p>
          <a:p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5BF06AE-020F-44D9-815E-EF1DCD49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Problem: Write to File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53EA580-FDE7-4F8D-952E-4C791A4CF97A}"/>
              </a:ext>
            </a:extLst>
          </p:cNvPr>
          <p:cNvGrpSpPr/>
          <p:nvPr/>
        </p:nvGrpSpPr>
        <p:grpSpPr>
          <a:xfrm>
            <a:off x="608012" y="3739821"/>
            <a:ext cx="10623601" cy="1941658"/>
            <a:chOff x="433595" y="4470398"/>
            <a:chExt cx="11096617" cy="1941658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26DBCA17-A961-40A4-BC64-8AE56721012F}"/>
                </a:ext>
              </a:extLst>
            </p:cNvPr>
            <p:cNvSpPr/>
            <p:nvPr/>
          </p:nvSpPr>
          <p:spPr>
            <a:xfrm>
              <a:off x="5686720" y="5116656"/>
              <a:ext cx="685800" cy="609600"/>
            </a:xfrm>
            <a:prstGeom prst="rightArrow">
              <a:avLst/>
            </a:prstGeom>
            <a:solidFill>
              <a:srgbClr val="23446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/>
            </a:p>
          </p:txBody>
        </p:sp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0F287E0B-3E7F-4DC5-AB0F-24ECA8FB956D}"/>
                </a:ext>
              </a:extLst>
            </p:cNvPr>
            <p:cNvSpPr txBox="1">
              <a:spLocks/>
            </p:cNvSpPr>
            <p:nvPr/>
          </p:nvSpPr>
          <p:spPr>
            <a:xfrm>
              <a:off x="433595" y="4470398"/>
              <a:ext cx="4888378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GB" sz="2800" dirty="0">
                  <a:solidFill>
                    <a:schemeClr val="tx1"/>
                  </a:solidFill>
                  <a:effectLst/>
                </a:rPr>
                <a:t>Two households, both alike in dignity.</a:t>
              </a:r>
            </a:p>
            <a:p>
              <a:pPr fontAlgn="t"/>
              <a:r>
                <a:rPr lang="en-GB" sz="2800" dirty="0">
                  <a:solidFill>
                    <a:schemeClr val="tx1"/>
                  </a:solidFill>
                  <a:effectLst/>
                </a:rPr>
                <a:t>In fair Verona, where we lay our scene.</a:t>
              </a:r>
              <a:endParaRPr lang="bg-BG" sz="2800" b="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3E833DB3-AB1E-4C3E-8A44-E8084051D66E}"/>
                </a:ext>
              </a:extLst>
            </p:cNvPr>
            <p:cNvSpPr txBox="1">
              <a:spLocks/>
            </p:cNvSpPr>
            <p:nvPr/>
          </p:nvSpPr>
          <p:spPr>
            <a:xfrm>
              <a:off x="6641834" y="4470398"/>
              <a:ext cx="4888378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GB" sz="2800" dirty="0">
                  <a:solidFill>
                    <a:schemeClr val="tx1"/>
                  </a:solidFill>
                  <a:effectLst/>
                </a:rPr>
                <a:t>Two households both alike in dignity</a:t>
              </a:r>
            </a:p>
            <a:p>
              <a:pPr fontAlgn="t"/>
              <a:r>
                <a:rPr lang="en-GB" sz="2800" dirty="0">
                  <a:solidFill>
                    <a:schemeClr val="tx1"/>
                  </a:solidFill>
                  <a:effectLst/>
                </a:rPr>
                <a:t>In fair Verona where we lay our scene</a:t>
              </a:r>
              <a:endParaRPr lang="bg-BG" sz="2800" dirty="0">
                <a:solidFill>
                  <a:schemeClr val="tx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705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5B8EA-F522-427F-8FD1-EC9D9703F9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0EA8D57C-BFC6-4557-AF47-E02826852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2" y="-10160"/>
            <a:ext cx="9577597" cy="1110780"/>
          </a:xfrm>
        </p:spPr>
        <p:txBody>
          <a:bodyPr/>
          <a:lstStyle/>
          <a:p>
            <a:r>
              <a:rPr lang="en-US" dirty="0"/>
              <a:t>Solution: Write to File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8B0D41B-2B74-4CF7-9D46-E5C8016EEB5C}"/>
              </a:ext>
            </a:extLst>
          </p:cNvPr>
          <p:cNvSpPr txBox="1">
            <a:spLocks/>
          </p:cNvSpPr>
          <p:nvPr/>
        </p:nvSpPr>
        <p:spPr>
          <a:xfrm>
            <a:off x="303212" y="1199011"/>
            <a:ext cx="10121255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String inputPath = </a:t>
            </a:r>
            <a:r>
              <a:rPr lang="en-GB" sz="2800" dirty="0">
                <a:solidFill>
                  <a:schemeClr val="bg1"/>
                </a:solidFill>
                <a:effectLst/>
              </a:rPr>
              <a:t>"D:\\input.txt"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String outputPath = </a:t>
            </a:r>
            <a:r>
              <a:rPr lang="en-GB" sz="2800" dirty="0">
                <a:solidFill>
                  <a:schemeClr val="bg1"/>
                </a:solidFill>
                <a:effectLst/>
              </a:rPr>
              <a:t>"D:\\output.txt"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GB" sz="2800" dirty="0">
              <a:solidFill>
                <a:schemeClr val="tx1"/>
              </a:solidFill>
              <a:effectLst/>
            </a:endParaRP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List&lt;Character&gt; symbols = new ArrayList&lt;&gt;();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Collections.addAll(symbols, '.', ',', '!', '?');</a:t>
            </a:r>
          </a:p>
          <a:p>
            <a:endParaRPr lang="en-GB" sz="2800" dirty="0">
              <a:solidFill>
                <a:schemeClr val="tx1"/>
              </a:solidFill>
              <a:effectLst/>
            </a:endParaRPr>
          </a:p>
          <a:p>
            <a:r>
              <a:rPr lang="en-GB" sz="2800" dirty="0">
                <a:solidFill>
                  <a:schemeClr val="bg1"/>
                </a:solidFill>
                <a:effectLst/>
              </a:rPr>
              <a:t>// continues…</a:t>
            </a:r>
          </a:p>
        </p:txBody>
      </p:sp>
      <p:pic>
        <p:nvPicPr>
          <p:cNvPr id="2050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0A9071F-1325-4C19-8E97-150413CAD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2" y="4520193"/>
            <a:ext cx="1933839" cy="193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7565958-4196-4467-AF30-798E65DF5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612" y="4486275"/>
            <a:ext cx="2695575" cy="2066925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0424471F-0990-4376-B619-5C5E10A0503C}"/>
              </a:ext>
            </a:extLst>
          </p:cNvPr>
          <p:cNvSpPr/>
          <p:nvPr/>
        </p:nvSpPr>
        <p:spPr bwMode="auto">
          <a:xfrm>
            <a:off x="4951412" y="5410200"/>
            <a:ext cx="990600" cy="609600"/>
          </a:xfrm>
          <a:prstGeom prst="rightArrow">
            <a:avLst/>
          </a:prstGeom>
          <a:solidFill>
            <a:srgbClr val="234465"/>
          </a:solidFill>
          <a:ln w="19050">
            <a:solidFill>
              <a:srgbClr val="2344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999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0E419-F9D3-48E8-8960-AF5CA250BEE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4E19E7E0-71F9-4990-A5E6-FF5759E7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Write to a File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B337FF-8474-4E80-846D-32B8B8BA1330}"/>
              </a:ext>
            </a:extLst>
          </p:cNvPr>
          <p:cNvSpPr txBox="1">
            <a:spLocks/>
          </p:cNvSpPr>
          <p:nvPr/>
        </p:nvSpPr>
        <p:spPr>
          <a:xfrm>
            <a:off x="303212" y="1295400"/>
            <a:ext cx="10121255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rgbClr val="234465"/>
                </a:solidFill>
                <a:effectLst/>
              </a:rPr>
              <a:t>try (InputStream in = new FileInputStream(inputPath);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   </a:t>
            </a:r>
            <a:r>
              <a:rPr lang="en-GB" sz="2400" dirty="0">
                <a:solidFill>
                  <a:schemeClr val="bg1"/>
                </a:solidFill>
                <a:effectLst/>
              </a:rPr>
              <a:t>OutputStream</a:t>
            </a:r>
            <a:r>
              <a:rPr lang="en-GB" sz="2400" dirty="0">
                <a:solidFill>
                  <a:srgbClr val="234465"/>
                </a:solidFill>
                <a:effectLst/>
              </a:rPr>
              <a:t> out = 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FileOutputStream</a:t>
            </a:r>
            <a:r>
              <a:rPr lang="en-GB" sz="2400" dirty="0">
                <a:solidFill>
                  <a:srgbClr val="234465"/>
                </a:solidFill>
                <a:effectLst/>
              </a:rPr>
              <a:t>(outputPath)) {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int oneByte = 0;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while ((oneByte = in.read()) &gt;= 0) {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  if (!symbols.contains((char)oneByte)) {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    out</a:t>
            </a:r>
            <a:r>
              <a:rPr lang="en-GB" sz="2400" dirty="0">
                <a:solidFill>
                  <a:schemeClr val="bg1"/>
                </a:solidFill>
                <a:effectLst/>
              </a:rPr>
              <a:t>.write</a:t>
            </a:r>
            <a:r>
              <a:rPr lang="en-GB" sz="2400" dirty="0">
                <a:solidFill>
                  <a:srgbClr val="234465"/>
                </a:solidFill>
                <a:effectLst/>
              </a:rPr>
              <a:t>(oneByte);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  }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}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} </a:t>
            </a:r>
            <a:r>
              <a:rPr lang="en-GB" sz="2400" dirty="0">
                <a:solidFill>
                  <a:schemeClr val="bg1"/>
                </a:solidFill>
                <a:effectLst/>
              </a:rPr>
              <a:t>// TODO: handle exceptions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563B26-5A41-42DD-99E8-391FDB30A367}"/>
              </a:ext>
            </a:extLst>
          </p:cNvPr>
          <p:cNvGrpSpPr/>
          <p:nvPr/>
        </p:nvGrpSpPr>
        <p:grpSpPr>
          <a:xfrm>
            <a:off x="6433184" y="5590651"/>
            <a:ext cx="4203279" cy="1267349"/>
            <a:chOff x="6433184" y="5590651"/>
            <a:chExt cx="4203279" cy="1267349"/>
          </a:xfrm>
        </p:grpSpPr>
        <p:pic>
          <p:nvPicPr>
            <p:cNvPr id="7" name="Picture 2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08504027-0D96-46D5-BE87-1048A3DE7F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7212" y="5668749"/>
              <a:ext cx="1189251" cy="1189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59F693C-90AB-4101-A578-F7A3BBEE1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3184" y="5590651"/>
              <a:ext cx="1600200" cy="1227008"/>
            </a:xfrm>
            <a:prstGeom prst="rect">
              <a:avLst/>
            </a:prstGeom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0FE48531-D2FB-4294-9889-875AB0FF952A}"/>
                </a:ext>
              </a:extLst>
            </p:cNvPr>
            <p:cNvSpPr/>
            <p:nvPr/>
          </p:nvSpPr>
          <p:spPr bwMode="auto">
            <a:xfrm>
              <a:off x="8542422" y="6110552"/>
              <a:ext cx="685800" cy="423012"/>
            </a:xfrm>
            <a:prstGeom prst="rightArrow">
              <a:avLst/>
            </a:prstGeom>
            <a:solidFill>
              <a:srgbClr val="234465"/>
            </a:solidFill>
            <a:ln w="19050">
              <a:solidFill>
                <a:srgbClr val="23446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930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CF8ACD0-B650-42CE-86B4-5D3C112160FB}"/>
              </a:ext>
            </a:extLst>
          </p:cNvPr>
          <p:cNvSpPr txBox="1">
            <a:spLocks noChangeArrowheads="1"/>
          </p:cNvSpPr>
          <p:nvPr/>
        </p:nvSpPr>
        <p:spPr>
          <a:xfrm>
            <a:off x="1625176" y="4832518"/>
            <a:ext cx="8938472" cy="941082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defRPr/>
            </a:pPr>
            <a:r>
              <a:rPr lang="en-GB" altLang="en-US" dirty="0"/>
              <a:t>Basic Stream Types in Java</a:t>
            </a:r>
            <a:endParaRPr lang="bg-BG" alt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DC452F9-0ABF-48B1-9A3A-A5BA2B8EC227}"/>
              </a:ext>
            </a:extLst>
          </p:cNvPr>
          <p:cNvSpPr txBox="1">
            <a:spLocks/>
          </p:cNvSpPr>
          <p:nvPr/>
        </p:nvSpPr>
        <p:spPr>
          <a:xfrm>
            <a:off x="1625176" y="5754968"/>
            <a:ext cx="8938472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Byte</a:t>
            </a:r>
            <a:r>
              <a:rPr lang="bg-BG" dirty="0"/>
              <a:t> </a:t>
            </a:r>
            <a:r>
              <a:rPr lang="en-US" dirty="0"/>
              <a:t>and Character</a:t>
            </a:r>
          </a:p>
        </p:txBody>
      </p:sp>
      <p:pic>
        <p:nvPicPr>
          <p:cNvPr id="3074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81089763-9641-41A4-9DCA-E29A5CDD7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2" y="838201"/>
            <a:ext cx="3657600" cy="3581400"/>
          </a:xfrm>
          <a:prstGeom prst="flowChartConnector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55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0614C-F97C-4B52-93AD-2F48CCE6C13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829F974-4767-436C-A8C5-27FF24A5CC57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Byte streams are the </a:t>
            </a:r>
            <a:r>
              <a:rPr lang="en-US" b="1" dirty="0">
                <a:solidFill>
                  <a:schemeClr val="bg1"/>
                </a:solidFill>
              </a:rPr>
              <a:t>lowest level streams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Byte streams can read or write </a:t>
            </a:r>
            <a:r>
              <a:rPr lang="en-US" b="1" dirty="0">
                <a:solidFill>
                  <a:schemeClr val="bg1"/>
                </a:solidFill>
              </a:rPr>
              <a:t>one byte at a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byte streams </a:t>
            </a:r>
            <a:r>
              <a:rPr lang="en-US" b="1" dirty="0">
                <a:solidFill>
                  <a:schemeClr val="bg1"/>
                </a:solidFill>
              </a:rPr>
              <a:t>descend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from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InputStream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OutputStream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CF3CCC5-3CF1-4387-A09E-A2DE4F757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Byte Stream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5E4C64D-41CD-4E3E-99F7-2B5E217360CF}"/>
              </a:ext>
            </a:extLst>
          </p:cNvPr>
          <p:cNvSpPr txBox="1">
            <a:spLocks/>
          </p:cNvSpPr>
          <p:nvPr/>
        </p:nvSpPr>
        <p:spPr>
          <a:xfrm>
            <a:off x="536446" y="3423372"/>
            <a:ext cx="3429000" cy="772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 fontAlgn="t"/>
            <a:r>
              <a:rPr lang="en-US" sz="3600" dirty="0">
                <a:solidFill>
                  <a:schemeClr val="tx1"/>
                </a:solidFill>
                <a:effectLst/>
              </a:rPr>
              <a:t>InputStream</a:t>
            </a:r>
            <a:endParaRPr lang="bg-BG" sz="36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CA50CAC-34BD-4D8C-990C-9FBD2FD27ED8}"/>
              </a:ext>
            </a:extLst>
          </p:cNvPr>
          <p:cNvSpPr txBox="1">
            <a:spLocks/>
          </p:cNvSpPr>
          <p:nvPr/>
        </p:nvSpPr>
        <p:spPr>
          <a:xfrm>
            <a:off x="536446" y="5095293"/>
            <a:ext cx="3429000" cy="772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 fontAlgn="t"/>
            <a:r>
              <a:rPr lang="en-US" sz="3600" dirty="0">
                <a:solidFill>
                  <a:schemeClr val="tx1"/>
                </a:solidFill>
                <a:effectLst/>
              </a:rPr>
              <a:t>OutputStream</a:t>
            </a:r>
            <a:endParaRPr lang="bg-BG" sz="3600" b="0" dirty="0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BD0043A8-7F34-4350-AAE6-D6816E2FD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2116268"/>
              </p:ext>
            </p:extLst>
          </p:nvPr>
        </p:nvGraphicFramePr>
        <p:xfrm>
          <a:off x="4296660" y="3558971"/>
          <a:ext cx="7207952" cy="496824"/>
        </p:xfrm>
        <a:graphic>
          <a:graphicData uri="http://schemas.openxmlformats.org/drawingml/2006/table">
            <a:tbl>
              <a:tblPr/>
              <a:tblGrid>
                <a:gridCol w="180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100101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111111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100011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134">
            <a:extLst>
              <a:ext uri="{FF2B5EF4-FFF2-40B4-BE49-F238E27FC236}">
                <a16:creationId xmlns:a16="http://schemas.microsoft.com/office/drawing/2014/main" id="{9C5A9227-24BB-45D0-B0CB-C1228B28C4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4636264"/>
              </p:ext>
            </p:extLst>
          </p:nvPr>
        </p:nvGraphicFramePr>
        <p:xfrm>
          <a:off x="4296660" y="5232934"/>
          <a:ext cx="7207952" cy="496824"/>
        </p:xfrm>
        <a:graphic>
          <a:graphicData uri="http://schemas.openxmlformats.org/drawingml/2006/table">
            <a:tbl>
              <a:tblPr/>
              <a:tblGrid>
                <a:gridCol w="180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0C955F3A-336A-4834-B163-BF1F7009205B}"/>
              </a:ext>
            </a:extLst>
          </p:cNvPr>
          <p:cNvSpPr txBox="1">
            <a:spLocks noChangeArrowheads="1"/>
          </p:cNvSpPr>
          <p:nvPr/>
        </p:nvSpPr>
        <p:spPr>
          <a:xfrm>
            <a:off x="4752059" y="5249864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r>
              <a:rPr lang="en-GB" sz="2800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100101</a:t>
            </a:r>
            <a:endParaRPr lang="bg-BG" sz="2800" b="1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DAF47DF-6574-434A-A2DE-F1B5F0ABA8C9}"/>
              </a:ext>
            </a:extLst>
          </p:cNvPr>
          <p:cNvSpPr txBox="1">
            <a:spLocks noChangeArrowheads="1"/>
          </p:cNvSpPr>
          <p:nvPr/>
        </p:nvSpPr>
        <p:spPr>
          <a:xfrm>
            <a:off x="6556246" y="5248157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r>
              <a:rPr lang="en-GB" sz="2800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111111</a:t>
            </a:r>
            <a:endParaRPr lang="bg-BG" sz="2800" b="1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21F2782-B041-470F-AA94-ECEDD2692510}"/>
              </a:ext>
            </a:extLst>
          </p:cNvPr>
          <p:cNvSpPr txBox="1">
            <a:spLocks noChangeArrowheads="1"/>
          </p:cNvSpPr>
          <p:nvPr/>
        </p:nvSpPr>
        <p:spPr>
          <a:xfrm>
            <a:off x="8308846" y="5247693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r>
              <a:rPr lang="en-GB" sz="2800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100011</a:t>
            </a:r>
            <a:endParaRPr lang="bg-BG" sz="2800" b="1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93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B869D-EC59-48B8-9F67-51622C48B3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D98E5D-3647-4729-96D4-0A7345381003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 a file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its contents </a:t>
            </a:r>
            <a:r>
              <a:rPr lang="en-US" b="1" dirty="0">
                <a:solidFill>
                  <a:schemeClr val="bg1"/>
                </a:solidFill>
              </a:rPr>
              <a:t>to another text file</a:t>
            </a:r>
          </a:p>
          <a:p>
            <a:r>
              <a:rPr lang="en-US" dirty="0"/>
              <a:t>Write characters </a:t>
            </a:r>
            <a:r>
              <a:rPr lang="en-US" b="1" dirty="0">
                <a:solidFill>
                  <a:schemeClr val="bg1"/>
                </a:solidFill>
              </a:rPr>
              <a:t>as bytes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decimal</a:t>
            </a:r>
          </a:p>
          <a:p>
            <a:r>
              <a:rPr lang="en-US" dirty="0"/>
              <a:t>Write </a:t>
            </a:r>
            <a:r>
              <a:rPr lang="en-US" b="1" dirty="0">
                <a:solidFill>
                  <a:schemeClr val="bg1"/>
                </a:solidFill>
              </a:rPr>
              <a:t>every space or new line as it is</a:t>
            </a:r>
            <a:r>
              <a:rPr lang="en-US" dirty="0"/>
              <a:t>, e.g. as a space or new line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73D7CD7-46D1-415E-9FD2-5E20BD13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Copy Bytes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141D71-CF45-488F-827D-709DFF806124}"/>
              </a:ext>
            </a:extLst>
          </p:cNvPr>
          <p:cNvGrpSpPr/>
          <p:nvPr/>
        </p:nvGrpSpPr>
        <p:grpSpPr>
          <a:xfrm>
            <a:off x="912812" y="3321403"/>
            <a:ext cx="10242600" cy="2469797"/>
            <a:chOff x="912812" y="3473803"/>
            <a:chExt cx="10242600" cy="24697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89A9641-3803-47F8-A43A-75BDE2BBDE8F}"/>
                </a:ext>
              </a:extLst>
            </p:cNvPr>
            <p:cNvGrpSpPr/>
            <p:nvPr/>
          </p:nvGrpSpPr>
          <p:grpSpPr>
            <a:xfrm>
              <a:off x="912812" y="4001942"/>
              <a:ext cx="10242600" cy="1941658"/>
              <a:chOff x="912812" y="3275950"/>
              <a:chExt cx="10242600" cy="1941658"/>
            </a:xfrm>
          </p:grpSpPr>
          <p:sp>
            <p:nvSpPr>
              <p:cNvPr id="17" name="Arrow: Right 16">
                <a:extLst>
                  <a:ext uri="{FF2B5EF4-FFF2-40B4-BE49-F238E27FC236}">
                    <a16:creationId xmlns:a16="http://schemas.microsoft.com/office/drawing/2014/main" id="{0EB2CF39-B008-4B6B-B7C1-82324A4FD0E4}"/>
                  </a:ext>
                </a:extLst>
              </p:cNvPr>
              <p:cNvSpPr/>
              <p:nvPr/>
            </p:nvSpPr>
            <p:spPr>
              <a:xfrm>
                <a:off x="5713412" y="3961750"/>
                <a:ext cx="685800" cy="6096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800"/>
              </a:p>
            </p:txBody>
          </p:sp>
          <p:sp>
            <p:nvSpPr>
              <p:cNvPr id="18" name="Text Placeholder 5">
                <a:extLst>
                  <a:ext uri="{FF2B5EF4-FFF2-40B4-BE49-F238E27FC236}">
                    <a16:creationId xmlns:a16="http://schemas.microsoft.com/office/drawing/2014/main" id="{49AAFBA0-4558-4ACD-A54D-E5CB237F88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2812" y="3275950"/>
                <a:ext cx="4680000" cy="194165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44000" tIns="108000" rIns="144000" bIns="108000" rtlCol="0">
                <a:spAutoFit/>
              </a:bodyPr>
              <a:lstStyle>
                <a:lvl1pPr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None/>
                  <a:defRPr lang="en-US" b="1" noProof="1" smtClean="0">
                    <a:solidFill>
                      <a:srgbClr val="FBEED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defRPr>
                </a:lvl1pPr>
                <a:lvl2pPr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§"/>
                  <a:defRPr sz="3200" b="0"/>
                </a:lvl2pPr>
                <a:lvl3pPr marL="914240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F9A1D"/>
                  </a:buClr>
                  <a:buSzPct val="80000"/>
                  <a:buFont typeface="Wingdings" panose="05000000000000000000" pitchFamily="2" charset="2"/>
                  <a:buChar char="§"/>
                  <a:defRPr sz="3000" b="0"/>
                </a:lvl3pPr>
                <a:lvl4pPr marL="1218987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D9411"/>
                  </a:buClr>
                  <a:buSzPct val="80000"/>
                  <a:buFont typeface="Wingdings" panose="05000000000000000000" pitchFamily="2" charset="2"/>
                  <a:buChar char="§"/>
                  <a:defRPr sz="2800" b="0"/>
                </a:lvl4pPr>
                <a:lvl5pPr marL="1523733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28D10"/>
                  </a:buClr>
                  <a:buSzPct val="80000"/>
                  <a:buFont typeface="Wingdings" panose="05000000000000000000" pitchFamily="2" charset="2"/>
                  <a:buChar char="§"/>
                  <a:defRPr sz="2600" b="0"/>
                </a:lvl5pPr>
                <a:lvl6pPr marL="182848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6pPr>
                <a:lvl7pPr marL="2133227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7pPr>
                <a:lvl8pPr marL="2437972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8pPr>
                <a:lvl9pPr marL="274272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9pPr>
              </a:lstStyle>
              <a:p>
                <a:pPr fontAlgn="t"/>
                <a:r>
                  <a:rPr lang="en-GB" sz="2800" dirty="0">
                    <a:solidFill>
                      <a:schemeClr val="tx1"/>
                    </a:solidFill>
                    <a:effectLst/>
                  </a:rPr>
                  <a:t>Two households, both alike in dignity.</a:t>
                </a:r>
              </a:p>
              <a:p>
                <a:pPr fontAlgn="t"/>
                <a:r>
                  <a:rPr lang="en-GB" sz="2800" dirty="0">
                    <a:solidFill>
                      <a:schemeClr val="tx1"/>
                    </a:solidFill>
                    <a:effectLst/>
                  </a:rPr>
                  <a:t>In fair Verona, where we lay our scene.</a:t>
                </a:r>
                <a:endParaRPr lang="bg-BG" sz="2800" b="0" dirty="0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9" name="Text Placeholder 5">
                <a:extLst>
                  <a:ext uri="{FF2B5EF4-FFF2-40B4-BE49-F238E27FC236}">
                    <a16:creationId xmlns:a16="http://schemas.microsoft.com/office/drawing/2014/main" id="{82F881C8-1CFF-4664-B6D2-B1C433CCBF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75412" y="3275950"/>
                <a:ext cx="4680000" cy="194165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44000" tIns="108000" rIns="144000" bIns="108000" rtlCol="0">
                <a:spAutoFit/>
              </a:bodyPr>
              <a:lstStyle>
                <a:lvl1pPr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None/>
                  <a:defRPr lang="en-US" b="1" noProof="1" smtClean="0">
                    <a:solidFill>
                      <a:srgbClr val="FBEED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defRPr>
                </a:lvl1pPr>
                <a:lvl2pPr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§"/>
                  <a:defRPr sz="3200" b="0"/>
                </a:lvl2pPr>
                <a:lvl3pPr marL="914240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F9A1D"/>
                  </a:buClr>
                  <a:buSzPct val="80000"/>
                  <a:buFont typeface="Wingdings" panose="05000000000000000000" pitchFamily="2" charset="2"/>
                  <a:buChar char="§"/>
                  <a:defRPr sz="3000" b="0"/>
                </a:lvl3pPr>
                <a:lvl4pPr marL="1218987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D9411"/>
                  </a:buClr>
                  <a:buSzPct val="80000"/>
                  <a:buFont typeface="Wingdings" panose="05000000000000000000" pitchFamily="2" charset="2"/>
                  <a:buChar char="§"/>
                  <a:defRPr sz="2800" b="0"/>
                </a:lvl4pPr>
                <a:lvl5pPr marL="1523733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28D10"/>
                  </a:buClr>
                  <a:buSzPct val="80000"/>
                  <a:buFont typeface="Wingdings" panose="05000000000000000000" pitchFamily="2" charset="2"/>
                  <a:buChar char="§"/>
                  <a:defRPr sz="2600" b="0"/>
                </a:lvl5pPr>
                <a:lvl6pPr marL="182848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6pPr>
                <a:lvl7pPr marL="2133227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7pPr>
                <a:lvl8pPr marL="2437972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8pPr>
                <a:lvl9pPr marL="274272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9pPr>
              </a:lstStyle>
              <a:p>
                <a:pPr fontAlgn="t"/>
                <a:r>
                  <a:rPr lang="bg-BG" sz="2800" dirty="0">
                    <a:solidFill>
                      <a:schemeClr val="tx1"/>
                    </a:solidFill>
                    <a:effectLst/>
                  </a:rPr>
                  <a:t>84119111 10411111711510110411</a:t>
                </a:r>
                <a:r>
                  <a:rPr lang="en-GB" sz="2800" dirty="0">
                    <a:solidFill>
                      <a:schemeClr val="tx1"/>
                    </a:solidFill>
                    <a:effectLst/>
                  </a:rPr>
                  <a:t>…</a:t>
                </a:r>
              </a:p>
              <a:p>
                <a:pPr fontAlgn="t"/>
                <a:r>
                  <a:rPr lang="bg-BG" sz="2800" dirty="0">
                    <a:solidFill>
                      <a:schemeClr val="tx1"/>
                    </a:solidFill>
                    <a:effectLst/>
                  </a:rPr>
                  <a:t>73110 10297105114 861011141111109744 1</a:t>
                </a:r>
                <a:r>
                  <a:rPr lang="en-GB" sz="2800" dirty="0">
                    <a:solidFill>
                      <a:schemeClr val="tx1"/>
                    </a:solidFill>
                    <a:effectLst/>
                  </a:rPr>
                  <a:t>…</a:t>
                </a:r>
                <a:endParaRPr lang="bg-BG" sz="2800" dirty="0">
                  <a:solidFill>
                    <a:schemeClr val="tx1"/>
                  </a:solidFill>
                  <a:effectLst/>
                </a:endParaRPr>
              </a:p>
            </p:txBody>
          </p:sp>
        </p:grp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310F0F6E-0274-4CAA-84CF-A5F1EEC12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8151" y="3473803"/>
              <a:ext cx="609600" cy="416072"/>
            </a:xfrm>
            <a:prstGeom prst="wedgeRoundRectCallout">
              <a:avLst>
                <a:gd name="adj1" fmla="val 62959"/>
                <a:gd name="adj2" fmla="val 94124"/>
                <a:gd name="adj3" fmla="val 16667"/>
              </a:avLst>
            </a:prstGeom>
            <a:solidFill>
              <a:srgbClr val="234465">
                <a:alpha val="94902"/>
              </a:srgbClr>
            </a:solidFill>
            <a:ln w="1905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</a:rPr>
                <a:t>T</a:t>
              </a:r>
              <a:endParaRPr lang="bg-BG" sz="2800" dirty="0">
                <a:solidFill>
                  <a:srgbClr val="FFFFFF"/>
                </a:solidFill>
              </a:endParaRPr>
            </a:p>
          </p:txBody>
        </p:sp>
        <p:sp>
          <p:nvSpPr>
            <p:cNvPr id="10" name="AutoShape 6">
              <a:extLst>
                <a:ext uri="{FF2B5EF4-FFF2-40B4-BE49-F238E27FC236}">
                  <a16:creationId xmlns:a16="http://schemas.microsoft.com/office/drawing/2014/main" id="{EB7C2186-EA5C-46A9-9312-E1748695C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6985" y="3473803"/>
              <a:ext cx="609600" cy="416072"/>
            </a:xfrm>
            <a:prstGeom prst="wedgeRoundRectCallout">
              <a:avLst>
                <a:gd name="adj1" fmla="val 32154"/>
                <a:gd name="adj2" fmla="val 96650"/>
                <a:gd name="adj3" fmla="val 16667"/>
              </a:avLst>
            </a:prstGeom>
            <a:solidFill>
              <a:srgbClr val="234465">
                <a:alpha val="94902"/>
              </a:srgbClr>
            </a:solidFill>
            <a:ln w="1905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</a:rPr>
                <a:t>w</a:t>
              </a:r>
              <a:endParaRPr lang="bg-BG" sz="2800" dirty="0">
                <a:solidFill>
                  <a:srgbClr val="FFFFFF"/>
                </a:solidFill>
              </a:endParaRPr>
            </a:p>
          </p:txBody>
        </p:sp>
        <p:sp>
          <p:nvSpPr>
            <p:cNvPr id="11" name="AutoShape 6">
              <a:extLst>
                <a:ext uri="{FF2B5EF4-FFF2-40B4-BE49-F238E27FC236}">
                  <a16:creationId xmlns:a16="http://schemas.microsoft.com/office/drawing/2014/main" id="{F954FC70-2378-4AE7-98A5-BAD17D2E1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5819" y="3473803"/>
              <a:ext cx="718966" cy="416072"/>
            </a:xfrm>
            <a:prstGeom prst="wedgeRoundRectCallout">
              <a:avLst>
                <a:gd name="adj1" fmla="val 3245"/>
                <a:gd name="adj2" fmla="val 96650"/>
                <a:gd name="adj3" fmla="val 16667"/>
              </a:avLst>
            </a:prstGeom>
            <a:solidFill>
              <a:srgbClr val="234465">
                <a:alpha val="94902"/>
              </a:srgbClr>
            </a:solidFill>
            <a:ln w="1905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</a:rPr>
                <a:t>o</a:t>
              </a:r>
              <a:endParaRPr lang="bg-BG" sz="2800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809311B-28A7-412C-A181-D10375F4BE06}"/>
                </a:ext>
              </a:extLst>
            </p:cNvPr>
            <p:cNvSpPr/>
            <p:nvPr/>
          </p:nvSpPr>
          <p:spPr>
            <a:xfrm>
              <a:off x="6610455" y="4114010"/>
              <a:ext cx="375130" cy="38179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D3CC816-2091-482E-858D-9EB2F9540612}"/>
                </a:ext>
              </a:extLst>
            </p:cNvPr>
            <p:cNvSpPr/>
            <p:nvPr/>
          </p:nvSpPr>
          <p:spPr>
            <a:xfrm>
              <a:off x="6998031" y="4114010"/>
              <a:ext cx="597154" cy="38179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79D9DD3-190A-4BFB-B661-5EC934F0AF2B}"/>
                </a:ext>
              </a:extLst>
            </p:cNvPr>
            <p:cNvSpPr/>
            <p:nvPr/>
          </p:nvSpPr>
          <p:spPr>
            <a:xfrm>
              <a:off x="7595185" y="4114010"/>
              <a:ext cx="597154" cy="38179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2E93591-0F1F-4F4F-99A2-6EDB55ADFC1A}"/>
                </a:ext>
              </a:extLst>
            </p:cNvPr>
            <p:cNvSpPr/>
            <p:nvPr/>
          </p:nvSpPr>
          <p:spPr>
            <a:xfrm>
              <a:off x="8204785" y="4114010"/>
              <a:ext cx="187565" cy="38179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6" name="AutoShape 6">
              <a:extLst>
                <a:ext uri="{FF2B5EF4-FFF2-40B4-BE49-F238E27FC236}">
                  <a16:creationId xmlns:a16="http://schemas.microsoft.com/office/drawing/2014/main" id="{F5C13B21-AE4C-4D13-BD52-7303741FE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5853" y="3478396"/>
              <a:ext cx="1194331" cy="411479"/>
            </a:xfrm>
            <a:prstGeom prst="wedgeRoundRectCallout">
              <a:avLst>
                <a:gd name="adj1" fmla="val -46036"/>
                <a:gd name="adj2" fmla="val 94096"/>
                <a:gd name="adj3" fmla="val 16667"/>
              </a:avLst>
            </a:prstGeom>
            <a:solidFill>
              <a:srgbClr val="234465">
                <a:alpha val="94902"/>
              </a:srgbClr>
            </a:solidFill>
            <a:ln w="1905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</a:rPr>
                <a:t>space</a:t>
              </a:r>
              <a:endParaRPr lang="bg-BG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03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F5DA1-8340-4517-B392-E60E0526A4D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223A1150-0955-4E94-9D45-A0DFD6E8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43" y="25400"/>
            <a:ext cx="9577597" cy="1110780"/>
          </a:xfrm>
        </p:spPr>
        <p:txBody>
          <a:bodyPr/>
          <a:lstStyle/>
          <a:p>
            <a:r>
              <a:rPr lang="en-US" dirty="0"/>
              <a:t>Solution: Copy Bytes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B28C0C-A85A-4084-BA22-ABBB1700D50C}"/>
              </a:ext>
            </a:extLst>
          </p:cNvPr>
          <p:cNvSpPr txBox="1">
            <a:spLocks/>
          </p:cNvSpPr>
          <p:nvPr/>
        </p:nvSpPr>
        <p:spPr>
          <a:xfrm>
            <a:off x="379412" y="1295400"/>
            <a:ext cx="10121255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int oneByte = 0;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while ((oneByte = in</a:t>
            </a:r>
            <a:r>
              <a:rPr lang="en-GB" sz="2800" dirty="0">
                <a:solidFill>
                  <a:schemeClr val="bg1"/>
                </a:solidFill>
                <a:effectLst/>
              </a:rPr>
              <a:t>.read()</a:t>
            </a:r>
            <a:r>
              <a:rPr lang="en-GB" sz="2800" dirty="0">
                <a:solidFill>
                  <a:schemeClr val="tx1"/>
                </a:solidFill>
                <a:effectLst/>
              </a:rPr>
              <a:t>) &gt;= 0)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if (oneByte == 10 || oneByte == 32)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out</a:t>
            </a:r>
            <a:r>
              <a:rPr lang="en-GB" sz="2800" dirty="0">
                <a:solidFill>
                  <a:schemeClr val="bg1"/>
                </a:solidFill>
                <a:effectLst/>
              </a:rPr>
              <a:t>.write(oneByte)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} else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String digits = String.valueOf(oneByte);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for (int i = 0; i &lt; digits.length(); i++)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  out</a:t>
            </a:r>
            <a:r>
              <a:rPr lang="en-GB" sz="2800" dirty="0">
                <a:solidFill>
                  <a:schemeClr val="bg1"/>
                </a:solidFill>
                <a:effectLst/>
              </a:rPr>
              <a:t>.write(digits.charAt(i))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581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8D06E-CF24-4333-A5F9-84B705CFA5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81CF4F4-C8AE-40DA-A0FD-39A8ED05F4F6}"/>
              </a:ext>
            </a:extLst>
          </p:cNvPr>
          <p:cNvSpPr txBox="1">
            <a:spLocks noChangeArrowheads="1"/>
          </p:cNvSpPr>
          <p:nvPr/>
        </p:nvSpPr>
        <p:spPr>
          <a:xfrm>
            <a:off x="1307211" y="1115365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noProof="1"/>
              <a:t>All character streams descend from </a:t>
            </a:r>
            <a:endParaRPr lang="bg-BG" noProof="1"/>
          </a:p>
          <a:p>
            <a:pPr marL="0" indent="0">
              <a:lnSpc>
                <a:spcPct val="100000"/>
              </a:lnSpc>
              <a:buNone/>
            </a:pPr>
            <a:r>
              <a:rPr lang="bg-BG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FileReader</a:t>
            </a:r>
            <a:r>
              <a:rPr lang="en-GB" noProof="1"/>
              <a:t> and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FileWriter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C83C558-3706-4792-9B37-2352D05AD9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5613" y="12706"/>
            <a:ext cx="9577597" cy="1110780"/>
          </a:xfrm>
        </p:spPr>
        <p:txBody>
          <a:bodyPr/>
          <a:lstStyle/>
          <a:p>
            <a:r>
              <a:rPr lang="en-US" dirty="0"/>
              <a:t>Character Streams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41CF40E-93B7-496C-A8F9-267AF5949CF1}"/>
              </a:ext>
            </a:extLst>
          </p:cNvPr>
          <p:cNvSpPr txBox="1">
            <a:spLocks/>
          </p:cNvSpPr>
          <p:nvPr/>
        </p:nvSpPr>
        <p:spPr>
          <a:xfrm>
            <a:off x="2213809" y="2743200"/>
            <a:ext cx="9577598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</a:rPr>
              <a:t>String path = "D:\\input.txt";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FileReader reader = new </a:t>
            </a:r>
            <a:r>
              <a:rPr lang="en-GB" sz="3200" dirty="0">
                <a:solidFill>
                  <a:schemeClr val="bg1"/>
                </a:solidFill>
                <a:effectLst/>
              </a:rPr>
              <a:t>FileReader(</a:t>
            </a:r>
            <a:r>
              <a:rPr lang="en-GB" sz="3200" dirty="0">
                <a:solidFill>
                  <a:schemeClr val="tx1"/>
                </a:solidFill>
                <a:effectLst/>
              </a:rPr>
              <a:t>path</a:t>
            </a:r>
            <a:r>
              <a:rPr lang="en-GB" sz="3200" dirty="0">
                <a:solidFill>
                  <a:schemeClr val="bg1"/>
                </a:solidFill>
                <a:effectLst/>
              </a:rPr>
              <a:t>)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9215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935D5-2BC5-4E39-A326-7F632D8ADF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AAF54B7-E567-4DE3-9BD8-DAC6B76A7223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43000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Character streams are often "</a:t>
            </a:r>
            <a:r>
              <a:rPr lang="en-GB" b="1" dirty="0">
                <a:solidFill>
                  <a:schemeClr val="bg1"/>
                </a:solidFill>
              </a:rPr>
              <a:t>wrappers</a:t>
            </a:r>
            <a:r>
              <a:rPr lang="en-GB" dirty="0"/>
              <a:t>" for byte streams.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FileReader</a:t>
            </a:r>
            <a:r>
              <a:rPr lang="en-GB" noProof="1"/>
              <a:t> uses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FileInputStream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FileWriter</a:t>
            </a:r>
            <a:r>
              <a:rPr lang="en-GB" noProof="1"/>
              <a:t> uses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FileOutputStream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171B6F6-C1D7-4AA2-9743-903970EFC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Combining Streams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CB0400E-45A5-452E-B0A4-537468C82332}"/>
              </a:ext>
            </a:extLst>
          </p:cNvPr>
          <p:cNvSpPr txBox="1">
            <a:spLocks/>
          </p:cNvSpPr>
          <p:nvPr/>
        </p:nvSpPr>
        <p:spPr>
          <a:xfrm>
            <a:off x="608012" y="3374721"/>
            <a:ext cx="10896600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</a:rPr>
              <a:t>String path = "D:\\input.txt";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Scanner reader = 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new </a:t>
            </a:r>
            <a:r>
              <a:rPr lang="en-GB" sz="3200" dirty="0">
                <a:solidFill>
                  <a:schemeClr val="bg1"/>
                </a:solidFill>
                <a:effectLst/>
              </a:rPr>
              <a:t>Scanner(</a:t>
            </a:r>
            <a:r>
              <a:rPr lang="en-GB" sz="3200" dirty="0">
                <a:solidFill>
                  <a:schemeClr val="tx1"/>
                </a:solidFill>
                <a:effectLst/>
              </a:rPr>
              <a:t>new </a:t>
            </a:r>
            <a:r>
              <a:rPr lang="en-GB" sz="3200" dirty="0">
                <a:solidFill>
                  <a:schemeClr val="bg1"/>
                </a:solidFill>
                <a:effectLst/>
              </a:rPr>
              <a:t>FileInputStream(</a:t>
            </a:r>
            <a:r>
              <a:rPr lang="en-GB" sz="3200" dirty="0">
                <a:solidFill>
                  <a:schemeClr val="tx1"/>
                </a:solidFill>
                <a:effectLst/>
              </a:rPr>
              <a:t>path</a:t>
            </a:r>
            <a:r>
              <a:rPr lang="en-GB" sz="3200" dirty="0">
                <a:solidFill>
                  <a:schemeClr val="bg1"/>
                </a:solidFill>
                <a:effectLst/>
              </a:rPr>
              <a:t>))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BB3BE82-5CC7-4FEC-B46F-EC645B6BC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412" y="3505200"/>
            <a:ext cx="2071652" cy="1163418"/>
          </a:xfrm>
          <a:prstGeom prst="wedgeRoundRectCallout">
            <a:avLst>
              <a:gd name="adj1" fmla="val -51953"/>
              <a:gd name="adj2" fmla="val 74788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Wrapping a Stream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53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9600" b="1" u="sng" dirty="0">
                <a:solidFill>
                  <a:schemeClr val="bg1"/>
                </a:solidFill>
              </a:rPr>
              <a:t>sli.do</a:t>
            </a:r>
            <a:endParaRPr lang="bg-BG" sz="96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#java-fund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A5D88-A438-4047-80F1-DEA067A454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6C3984-77F5-4F16-BC9D-C348B96BAA9D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 a file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extracts all integers </a:t>
            </a:r>
            <a:r>
              <a:rPr lang="en-US" dirty="0"/>
              <a:t>in a separate file</a:t>
            </a:r>
          </a:p>
          <a:p>
            <a:r>
              <a:rPr lang="en-US" dirty="0"/>
              <a:t>Get only numbers that are </a:t>
            </a:r>
            <a:r>
              <a:rPr lang="en-US" b="1" dirty="0">
                <a:solidFill>
                  <a:schemeClr val="bg1"/>
                </a:solidFill>
              </a:rPr>
              <a:t>not a part of a word</a:t>
            </a:r>
          </a:p>
          <a:p>
            <a:r>
              <a:rPr lang="en-GB" dirty="0"/>
              <a:t>Submit in Judge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only the output </a:t>
            </a:r>
            <a:r>
              <a:rPr lang="en-GB" dirty="0"/>
              <a:t>of the program</a:t>
            </a:r>
            <a:endParaRPr lang="bg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03D65C3-EAF0-41E3-8668-8B2B5DA6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Problem: Extract Integers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67E5463-4B0E-4CA7-85E9-57F6EEABF752}"/>
              </a:ext>
            </a:extLst>
          </p:cNvPr>
          <p:cNvGrpSpPr/>
          <p:nvPr/>
        </p:nvGrpSpPr>
        <p:grpSpPr>
          <a:xfrm>
            <a:off x="1338212" y="3620942"/>
            <a:ext cx="6549912" cy="1941658"/>
            <a:chOff x="882601" y="4470398"/>
            <a:chExt cx="6549912" cy="1941658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B168A4CD-36B4-42AA-9B9C-74B782C3050B}"/>
                </a:ext>
              </a:extLst>
            </p:cNvPr>
            <p:cNvSpPr/>
            <p:nvPr/>
          </p:nvSpPr>
          <p:spPr>
            <a:xfrm>
              <a:off x="5749051" y="5154968"/>
              <a:ext cx="685800" cy="609600"/>
            </a:xfrm>
            <a:prstGeom prst="rightArrow">
              <a:avLst/>
            </a:prstGeom>
            <a:solidFill>
              <a:srgbClr val="23446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87B52DB8-E3BC-4DA1-8102-FDC3EFEB1056}"/>
                </a:ext>
              </a:extLst>
            </p:cNvPr>
            <p:cNvSpPr txBox="1">
              <a:spLocks/>
            </p:cNvSpPr>
            <p:nvPr/>
          </p:nvSpPr>
          <p:spPr>
            <a:xfrm>
              <a:off x="882601" y="4470398"/>
              <a:ext cx="4680000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US" sz="2800" dirty="0">
                  <a:solidFill>
                    <a:schemeClr val="bg1"/>
                  </a:solidFill>
                  <a:effectLst/>
                </a:rPr>
                <a:t>2</a:t>
              </a:r>
              <a:r>
                <a:rPr lang="en-US" sz="2800" dirty="0">
                  <a:solidFill>
                    <a:schemeClr val="tx1"/>
                  </a:solidFill>
                  <a:effectLst/>
                </a:rPr>
                <a:t> households, </a:t>
              </a:r>
              <a:r>
                <a:rPr lang="en-US" sz="2800" dirty="0">
                  <a:solidFill>
                    <a:schemeClr val="bg1"/>
                  </a:solidFill>
                  <a:effectLst/>
                </a:rPr>
                <a:t>22</a:t>
              </a:r>
              <a:r>
                <a:rPr lang="en-US" sz="2800" dirty="0">
                  <a:solidFill>
                    <a:schemeClr val="tx1"/>
                  </a:solidFill>
                  <a:effectLst/>
                </a:rPr>
                <a:t> alike in 3nity,</a:t>
              </a:r>
              <a:br>
                <a:rPr lang="en-US" sz="2800" dirty="0">
                  <a:solidFill>
                    <a:schemeClr val="tx1"/>
                  </a:solidFill>
                  <a:effectLst/>
                </a:rPr>
              </a:br>
              <a:r>
                <a:rPr lang="en-US" sz="2800" dirty="0">
                  <a:solidFill>
                    <a:schemeClr val="tx1"/>
                  </a:solidFill>
                  <a:effectLst/>
                </a:rPr>
                <a:t>In fair Verona, where we lay our scene</a:t>
              </a:r>
            </a:p>
          </p:txBody>
        </p:sp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61A72715-F998-43D1-B629-DCBA87561BBE}"/>
                </a:ext>
              </a:extLst>
            </p:cNvPr>
            <p:cNvSpPr txBox="1">
              <a:spLocks/>
            </p:cNvSpPr>
            <p:nvPr/>
          </p:nvSpPr>
          <p:spPr>
            <a:xfrm>
              <a:off x="6594313" y="4904378"/>
              <a:ext cx="838200" cy="11107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no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GB" sz="2800" b="0" dirty="0">
                  <a:solidFill>
                    <a:schemeClr val="bg1"/>
                  </a:solidFill>
                  <a:effectLst/>
                </a:rPr>
                <a:t>2</a:t>
              </a:r>
            </a:p>
            <a:p>
              <a:pPr algn="ctr" fontAlgn="t"/>
              <a:r>
                <a:rPr lang="en-GB" sz="2800" b="0" dirty="0">
                  <a:solidFill>
                    <a:schemeClr val="bg1"/>
                  </a:solidFill>
                  <a:effectLst/>
                </a:rPr>
                <a:t>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440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CF223-02D3-448A-8DC9-00F6FF3A292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E84966F-9B8B-437D-AFC9-9F222A41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43" y="15240"/>
            <a:ext cx="9577597" cy="1110780"/>
          </a:xfrm>
        </p:spPr>
        <p:txBody>
          <a:bodyPr/>
          <a:lstStyle/>
          <a:p>
            <a:r>
              <a:rPr lang="en-US" dirty="0"/>
              <a:t>Solution: Extract Integers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F8CDF1-CE54-4B48-B178-A0AD33B7164F}"/>
              </a:ext>
            </a:extLst>
          </p:cNvPr>
          <p:cNvSpPr txBox="1">
            <a:spLocks/>
          </p:cNvSpPr>
          <p:nvPr/>
        </p:nvSpPr>
        <p:spPr>
          <a:xfrm>
            <a:off x="455612" y="1445908"/>
            <a:ext cx="10121255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Scanner scanner = 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 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Scanner</a:t>
            </a:r>
            <a:r>
              <a:rPr lang="en-GB" sz="2400" dirty="0">
                <a:solidFill>
                  <a:schemeClr val="tx1"/>
                </a:solidFill>
                <a:effectLst/>
              </a:rPr>
              <a:t>(new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FileInputStream</a:t>
            </a:r>
            <a:r>
              <a:rPr lang="en-GB" sz="2400" dirty="0">
                <a:solidFill>
                  <a:schemeClr val="tx1"/>
                </a:solidFill>
                <a:effectLst/>
              </a:rPr>
              <a:t>(inputPath));</a:t>
            </a:r>
          </a:p>
          <a:p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PrintWriter</a:t>
            </a:r>
            <a:r>
              <a:rPr lang="en-GB" sz="2400" dirty="0">
                <a:solidFill>
                  <a:schemeClr val="tx1"/>
                </a:solidFill>
                <a:effectLst/>
              </a:rPr>
              <a:t> out = 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 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PrintWriter</a:t>
            </a:r>
            <a:r>
              <a:rPr lang="en-GB" sz="2400" dirty="0">
                <a:solidFill>
                  <a:schemeClr val="tx1"/>
                </a:solidFill>
                <a:effectLst/>
              </a:rPr>
              <a:t>(new </a:t>
            </a:r>
            <a:r>
              <a:rPr lang="en-GB" sz="2400">
                <a:solidFill>
                  <a:schemeClr val="bg1"/>
                </a:solidFill>
                <a:effectLst/>
              </a:rPr>
              <a:t>FileOutputStream</a:t>
            </a:r>
            <a:r>
              <a:rPr lang="en-GB" sz="2400">
                <a:solidFill>
                  <a:schemeClr val="tx1"/>
                </a:solidFill>
                <a:effectLst/>
              </a:rPr>
              <a:t>(outputPath</a:t>
            </a:r>
            <a:r>
              <a:rPr lang="en-GB" sz="2400" smtClean="0">
                <a:solidFill>
                  <a:schemeClr val="tx1"/>
                </a:solidFill>
                <a:effectLst/>
              </a:rPr>
              <a:t>)); 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while (scanner.hasNext())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if (scanner.hasNextInt())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out.</a:t>
            </a:r>
            <a:r>
              <a:rPr lang="en-GB" sz="2400" dirty="0">
                <a:solidFill>
                  <a:schemeClr val="bg1"/>
                </a:solidFill>
                <a:effectLst/>
              </a:rPr>
              <a:t>println</a:t>
            </a:r>
            <a:r>
              <a:rPr lang="en-GB" sz="2400" dirty="0">
                <a:solidFill>
                  <a:schemeClr val="tx1"/>
                </a:solidFill>
                <a:effectLst/>
              </a:rPr>
              <a:t>(scanner.nextInt());</a:t>
            </a:r>
          </a:p>
          <a:p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scanner.next();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609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DB807-DD76-46C0-AEFF-17B917FB692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717D8C3-DDFA-4822-BC74-8DC31B14E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287" y="-495"/>
            <a:ext cx="9577597" cy="1110780"/>
          </a:xfrm>
        </p:spPr>
        <p:txBody>
          <a:bodyPr/>
          <a:lstStyle/>
          <a:p>
            <a:r>
              <a:rPr lang="en-US" dirty="0"/>
              <a:t>Buffered Streams</a:t>
            </a:r>
            <a:endParaRPr lang="bg-BG" dirty="0"/>
          </a:p>
        </p:txBody>
      </p:sp>
      <p:sp>
        <p:nvSpPr>
          <p:cNvPr id="6" name="Text Box 18">
            <a:extLst>
              <a:ext uri="{FF2B5EF4-FFF2-40B4-BE49-F238E27FC236}">
                <a16:creationId xmlns:a16="http://schemas.microsoft.com/office/drawing/2014/main" id="{85579C71-B79D-454C-A3C8-266A0D9A0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449" y="3013683"/>
            <a:ext cx="8167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    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8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8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E9DEB038-F1BD-4977-8EF9-B8663EA14F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0054613"/>
              </p:ext>
            </p:extLst>
          </p:nvPr>
        </p:nvGraphicFramePr>
        <p:xfrm>
          <a:off x="2192534" y="3536903"/>
          <a:ext cx="8108946" cy="496824"/>
        </p:xfrm>
        <a:graphic>
          <a:graphicData uri="http://schemas.openxmlformats.org/drawingml/2006/table">
            <a:tbl>
              <a:tblPr/>
              <a:tblGrid>
                <a:gridCol w="900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4DAD0D2-A9FC-4872-825F-7ACDB354F726}"/>
              </a:ext>
            </a:extLst>
          </p:cNvPr>
          <p:cNvSpPr txBox="1"/>
          <p:nvPr/>
        </p:nvSpPr>
        <p:spPr>
          <a:xfrm>
            <a:off x="717544" y="4195127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</a:t>
            </a:r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B0A74DA1-D35F-4F40-BE2F-DE8CEAFB4A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0847559"/>
              </p:ext>
            </p:extLst>
          </p:nvPr>
        </p:nvGraphicFramePr>
        <p:xfrm>
          <a:off x="2084076" y="5177340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9B90F49-E0B4-4F7D-9101-D8382D47B806}"/>
              </a:ext>
            </a:extLst>
          </p:cNvPr>
          <p:cNvSpPr txBox="1"/>
          <p:nvPr/>
        </p:nvSpPr>
        <p:spPr>
          <a:xfrm>
            <a:off x="705277" y="5150944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Buffer</a:t>
            </a:r>
          </a:p>
        </p:txBody>
      </p:sp>
      <p:graphicFrame>
        <p:nvGraphicFramePr>
          <p:cNvPr id="11" name="Group 134">
            <a:extLst>
              <a:ext uri="{FF2B5EF4-FFF2-40B4-BE49-F238E27FC236}">
                <a16:creationId xmlns:a16="http://schemas.microsoft.com/office/drawing/2014/main" id="{E91DA731-8E2E-4299-BB8E-2E3FB8C3AE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5041622"/>
              </p:ext>
            </p:extLst>
          </p:nvPr>
        </p:nvGraphicFramePr>
        <p:xfrm>
          <a:off x="5786126" y="5177340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134">
            <a:extLst>
              <a:ext uri="{FF2B5EF4-FFF2-40B4-BE49-F238E27FC236}">
                <a16:creationId xmlns:a16="http://schemas.microsoft.com/office/drawing/2014/main" id="{C8BBF31D-1A87-46A2-A1FF-2271AE74AE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4272949"/>
              </p:ext>
            </p:extLst>
          </p:nvPr>
        </p:nvGraphicFramePr>
        <p:xfrm>
          <a:off x="7691126" y="5177340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134">
            <a:extLst>
              <a:ext uri="{FF2B5EF4-FFF2-40B4-BE49-F238E27FC236}">
                <a16:creationId xmlns:a16="http://schemas.microsoft.com/office/drawing/2014/main" id="{2D4B4155-9EA7-4D14-BFE3-B6D39266D4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7436"/>
              </p:ext>
            </p:extLst>
          </p:nvPr>
        </p:nvGraphicFramePr>
        <p:xfrm>
          <a:off x="9519926" y="5177340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E5ABF3B-1813-4C25-867C-6F02D81BE403}"/>
              </a:ext>
            </a:extLst>
          </p:cNvPr>
          <p:cNvSpPr txBox="1">
            <a:spLocks/>
          </p:cNvSpPr>
          <p:nvPr/>
        </p:nvSpPr>
        <p:spPr>
          <a:xfrm>
            <a:off x="206885" y="1110285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34465"/>
              </a:buClr>
            </a:pPr>
            <a:r>
              <a:rPr lang="en-US" dirty="0"/>
              <a:t>Reading information in </a:t>
            </a:r>
            <a:r>
              <a:rPr lang="en-US" b="1" dirty="0">
                <a:solidFill>
                  <a:schemeClr val="bg1"/>
                </a:solidFill>
              </a:rPr>
              <a:t>chunks</a:t>
            </a:r>
          </a:p>
          <a:p>
            <a:pPr>
              <a:buClr>
                <a:srgbClr val="234465"/>
              </a:buClr>
            </a:pPr>
            <a:r>
              <a:rPr lang="en-US" dirty="0"/>
              <a:t>Significantly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boost performance</a:t>
            </a:r>
          </a:p>
          <a:p>
            <a:endParaRPr lang="bg-BG" dirty="0"/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id="{8C0C74EE-EE5C-4FFD-BCBC-D5924E82B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791" y="5839807"/>
            <a:ext cx="3505200" cy="871137"/>
          </a:xfrm>
          <a:prstGeom prst="wedgeRoundRectCallout">
            <a:avLst>
              <a:gd name="adj1" fmla="val -54692"/>
              <a:gd name="adj2" fmla="val -5448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Reduces the number of interactions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6" name="Rectangle 27">
            <a:extLst>
              <a:ext uri="{FF2B5EF4-FFF2-40B4-BE49-F238E27FC236}">
                <a16:creationId xmlns:a16="http://schemas.microsoft.com/office/drawing/2014/main" id="{ACE21ABD-8CE1-4744-9C20-2636AE6ED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949" y="3073181"/>
            <a:ext cx="8686800" cy="1185798"/>
          </a:xfrm>
          <a:prstGeom prst="rect">
            <a:avLst/>
          </a:prstGeom>
          <a:noFill/>
          <a:ln w="19050" cap="rnd" algn="ctr">
            <a:solidFill>
              <a:schemeClr val="tx1"/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17" name="Group 134">
            <a:extLst>
              <a:ext uri="{FF2B5EF4-FFF2-40B4-BE49-F238E27FC236}">
                <a16:creationId xmlns:a16="http://schemas.microsoft.com/office/drawing/2014/main" id="{ED57400E-27E2-47E1-9BC5-5C7CEF8070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4105698"/>
              </p:ext>
            </p:extLst>
          </p:nvPr>
        </p:nvGraphicFramePr>
        <p:xfrm>
          <a:off x="3957326" y="5177340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86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E14B3-07D6-4365-B226-54A4F2776C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E305C3-4958-4757-AA42-D14E0BC05BD8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 a file and </a:t>
            </a:r>
            <a:r>
              <a:rPr lang="en-US" b="1" dirty="0">
                <a:solidFill>
                  <a:schemeClr val="bg1"/>
                </a:solidFill>
              </a:rPr>
              <a:t>write all lines which number is divisible by 3 </a:t>
            </a:r>
            <a:r>
              <a:rPr lang="en-US" dirty="0"/>
              <a:t>in</a:t>
            </a:r>
            <a:r>
              <a:rPr lang="en-GB" dirty="0"/>
              <a:t> a separate file</a:t>
            </a:r>
            <a:endParaRPr lang="en-US" dirty="0"/>
          </a:p>
          <a:p>
            <a:r>
              <a:rPr lang="en-GB" dirty="0"/>
              <a:t>Line numbers start from </a:t>
            </a:r>
            <a:r>
              <a:rPr lang="en-GB" b="1" dirty="0">
                <a:solidFill>
                  <a:schemeClr val="bg1"/>
                </a:solidFill>
              </a:rPr>
              <a:t>one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089A455-6C2B-4296-83C5-306846B40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Problem: Write Every Third Line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0C6B8BC-0D80-440F-BE8F-B96245CED001}"/>
              </a:ext>
            </a:extLst>
          </p:cNvPr>
          <p:cNvGrpSpPr/>
          <p:nvPr/>
        </p:nvGrpSpPr>
        <p:grpSpPr>
          <a:xfrm>
            <a:off x="684212" y="3200398"/>
            <a:ext cx="10342957" cy="2803433"/>
            <a:chOff x="217243" y="4173615"/>
            <a:chExt cx="10342957" cy="2803433"/>
          </a:xfrm>
        </p:grpSpPr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CC207B5D-C4A9-4C63-826E-D7FA2C7B8229}"/>
                </a:ext>
              </a:extLst>
            </p:cNvPr>
            <p:cNvSpPr txBox="1">
              <a:spLocks/>
            </p:cNvSpPr>
            <p:nvPr/>
          </p:nvSpPr>
          <p:spPr>
            <a:xfrm>
              <a:off x="217243" y="4173615"/>
              <a:ext cx="4680000" cy="28034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US" sz="2800" dirty="0">
                  <a:solidFill>
                    <a:schemeClr val="tx1"/>
                  </a:solidFill>
                  <a:effectLst/>
                </a:rPr>
                <a:t>Two households, both alike in dignity,</a:t>
              </a:r>
              <a:br>
                <a:rPr lang="en-US" sz="2800" dirty="0">
                  <a:solidFill>
                    <a:schemeClr val="tx1"/>
                  </a:solidFill>
                  <a:effectLst/>
                </a:rPr>
              </a:br>
              <a:r>
                <a:rPr lang="en-US" sz="2800" dirty="0">
                  <a:solidFill>
                    <a:schemeClr val="tx1"/>
                  </a:solidFill>
                  <a:effectLst/>
                </a:rPr>
                <a:t>In fair Verona, where we lay our scene,</a:t>
              </a:r>
              <a:br>
                <a:rPr lang="en-US" sz="2800" dirty="0">
                  <a:solidFill>
                    <a:schemeClr val="tx1"/>
                  </a:solidFill>
                  <a:effectLst/>
                </a:rPr>
              </a:br>
              <a:r>
                <a:rPr lang="en-US" sz="2800" dirty="0">
                  <a:solidFill>
                    <a:schemeClr val="tx1"/>
                  </a:solidFill>
                  <a:effectLst/>
                </a:rPr>
                <a:t>From ancient grudge break to new mutiny</a:t>
              </a:r>
              <a:r>
                <a:rPr lang="en-US" sz="2800" dirty="0">
                  <a:effectLst/>
                </a:rPr>
                <a:t>…</a:t>
              </a:r>
              <a:endParaRPr lang="bg-BG" sz="2800" b="0" dirty="0">
                <a:effectLst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CE7BFF4-6C77-437B-9F8F-9884E467F87F}"/>
                </a:ext>
              </a:extLst>
            </p:cNvPr>
            <p:cNvGrpSpPr/>
            <p:nvPr/>
          </p:nvGrpSpPr>
          <p:grpSpPr>
            <a:xfrm>
              <a:off x="6160843" y="4819227"/>
              <a:ext cx="4399357" cy="1487990"/>
              <a:chOff x="3559657" y="5364256"/>
              <a:chExt cx="4399357" cy="1487990"/>
            </a:xfrm>
          </p:grpSpPr>
          <p:sp>
            <p:nvSpPr>
              <p:cNvPr id="10" name="Arrow: Down 9">
                <a:extLst>
                  <a:ext uri="{FF2B5EF4-FFF2-40B4-BE49-F238E27FC236}">
                    <a16:creationId xmlns:a16="http://schemas.microsoft.com/office/drawing/2014/main" id="{DFF07297-1CF5-4FE4-97F2-F12171E126A7}"/>
                  </a:ext>
                </a:extLst>
              </p:cNvPr>
              <p:cNvSpPr/>
              <p:nvPr/>
            </p:nvSpPr>
            <p:spPr>
              <a:xfrm rot="16200000">
                <a:off x="5702775" y="5689402"/>
                <a:ext cx="501069" cy="861918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6BABA6A-6D0B-498F-B708-54678D0C4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9657" y="5364256"/>
                <a:ext cx="1410163" cy="148799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</p:pic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3736148-9C58-47B3-B426-35ECB789DD86}"/>
                  </a:ext>
                </a:extLst>
              </p:cNvPr>
              <p:cNvSpPr/>
              <p:nvPr/>
            </p:nvSpPr>
            <p:spPr>
              <a:xfrm>
                <a:off x="6879014" y="5568251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>
                <a:noAutofit/>
              </a:bodyPr>
              <a:lstStyle/>
              <a:p>
                <a:pPr algn="ctr"/>
                <a:r>
                  <a:rPr lang="en-GB" b="1" dirty="0">
                    <a:solidFill>
                      <a:schemeClr val="bg2"/>
                    </a:solidFill>
                    <a:latin typeface="Consolas" panose="020B0609020204030204" pitchFamily="49" charset="0"/>
                  </a:rPr>
                  <a:t>10101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316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CA706-61C9-4729-95FE-C64EE5BD24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51742489-F2C1-4DEB-AB84-527FE9C2F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Write Every Third Line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38DCF3-52F2-441E-B85C-7ED194352EED}"/>
              </a:ext>
            </a:extLst>
          </p:cNvPr>
          <p:cNvSpPr txBox="1">
            <a:spLocks/>
          </p:cNvSpPr>
          <p:nvPr/>
        </p:nvSpPr>
        <p:spPr>
          <a:xfrm>
            <a:off x="608013" y="1194802"/>
            <a:ext cx="9982200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try (</a:t>
            </a:r>
            <a:r>
              <a:rPr lang="en-GB" sz="2400" dirty="0">
                <a:solidFill>
                  <a:schemeClr val="bg1"/>
                </a:solidFill>
                <a:effectLst/>
              </a:rPr>
              <a:t>BufferedReader</a:t>
            </a:r>
            <a:r>
              <a:rPr lang="en-GB" sz="2400" dirty="0">
                <a:solidFill>
                  <a:schemeClr val="tx1"/>
                </a:solidFill>
                <a:effectLst/>
              </a:rPr>
              <a:t> in = 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	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BufferedReader</a:t>
            </a:r>
            <a:r>
              <a:rPr lang="en-GB" sz="2400" dirty="0">
                <a:solidFill>
                  <a:schemeClr val="tx1"/>
                </a:solidFill>
                <a:effectLst/>
              </a:rPr>
              <a:t>(new FileReader(inputPath));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 </a:t>
            </a:r>
            <a:r>
              <a:rPr lang="en-GB" sz="2400" dirty="0">
                <a:solidFill>
                  <a:schemeClr val="bg1"/>
                </a:solidFill>
                <a:effectLst/>
              </a:rPr>
              <a:t>PrintWriter</a:t>
            </a:r>
            <a:r>
              <a:rPr lang="en-GB" sz="2400" dirty="0">
                <a:solidFill>
                  <a:schemeClr val="tx1"/>
                </a:solidFill>
                <a:effectLst/>
              </a:rPr>
              <a:t> out = 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	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PrintWriter</a:t>
            </a:r>
            <a:r>
              <a:rPr lang="en-GB" sz="2400" dirty="0">
                <a:solidFill>
                  <a:schemeClr val="tx1"/>
                </a:solidFill>
                <a:effectLst/>
              </a:rPr>
              <a:t>(new FileWriter(outputPath)))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int counter = 1;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String line = in</a:t>
            </a:r>
            <a:r>
              <a:rPr lang="en-GB" sz="2400" dirty="0">
                <a:solidFill>
                  <a:schemeClr val="bg1"/>
                </a:solidFill>
                <a:effectLst/>
              </a:rPr>
              <a:t>.readLine()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while (line != null)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if (counter % 3 == 0)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  out</a:t>
            </a:r>
            <a:r>
              <a:rPr lang="en-GB" sz="2400" dirty="0">
                <a:solidFill>
                  <a:schemeClr val="bg1"/>
                </a:solidFill>
                <a:effectLst/>
              </a:rPr>
              <a:t>.println(line)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counter++;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line = in</a:t>
            </a:r>
            <a:r>
              <a:rPr lang="en-GB" sz="2400" dirty="0">
                <a:solidFill>
                  <a:schemeClr val="bg1"/>
                </a:solidFill>
                <a:effectLst/>
              </a:rPr>
              <a:t>.readLine()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 // Catch Exception</a:t>
            </a:r>
          </a:p>
        </p:txBody>
      </p:sp>
    </p:spTree>
    <p:extLst>
      <p:ext uri="{BB962C8B-B14F-4D97-AF65-F5344CB8AC3E}">
        <p14:creationId xmlns:p14="http://schemas.microsoft.com/office/powerpoint/2010/main" val="55366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35DE9-DB6C-4120-87E2-ED25CB578C7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48CBDD2-C717-4AA6-BEDC-F2C8160A421D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43000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Standard Input – 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System.in</a:t>
            </a:r>
          </a:p>
          <a:p>
            <a:pPr>
              <a:lnSpc>
                <a:spcPct val="100000"/>
              </a:lnSpc>
            </a:pPr>
            <a:r>
              <a:rPr lang="en-GB" dirty="0"/>
              <a:t>Standard Output – 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System.out</a:t>
            </a:r>
          </a:p>
          <a:p>
            <a:pPr>
              <a:lnSpc>
                <a:spcPct val="100000"/>
              </a:lnSpc>
            </a:pPr>
            <a:r>
              <a:rPr lang="en-GB" dirty="0"/>
              <a:t>Standard Error – 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System.err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C4B4D92-6728-4FCF-B56E-38FCEB3ABD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GB" dirty="0"/>
              <a:t>Command Line I/O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8C34CA9-1560-4990-9E66-140EA6AACBED}"/>
              </a:ext>
            </a:extLst>
          </p:cNvPr>
          <p:cNvSpPr txBox="1">
            <a:spLocks/>
          </p:cNvSpPr>
          <p:nvPr/>
        </p:nvSpPr>
        <p:spPr>
          <a:xfrm>
            <a:off x="455612" y="3562799"/>
            <a:ext cx="73152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noProof="0" dirty="0">
                <a:solidFill>
                  <a:schemeClr val="tx1"/>
                </a:solidFill>
                <a:effectLst/>
              </a:rPr>
              <a:t>Scanner scanner = new Scanner(System.in);</a:t>
            </a:r>
          </a:p>
          <a:p>
            <a:r>
              <a:rPr lang="en-GB" sz="2400" noProof="0" dirty="0">
                <a:solidFill>
                  <a:schemeClr val="tx1"/>
                </a:solidFill>
                <a:effectLst/>
              </a:rPr>
              <a:t>String line = scanner.nextLine();</a:t>
            </a:r>
          </a:p>
          <a:p>
            <a:r>
              <a:rPr lang="en-GB" sz="2400" noProof="0" dirty="0">
                <a:solidFill>
                  <a:schemeClr val="tx1"/>
                </a:solidFill>
                <a:effectLst/>
              </a:rPr>
              <a:t>System.out.println(line);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AAC81C-07B8-4EDA-B1B2-F9ADAAF0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12" y="5140205"/>
            <a:ext cx="3200400" cy="1411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D159BC24-BCE6-4FFB-BC96-BC6E94FDC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012" y="3124200"/>
            <a:ext cx="2133600" cy="528222"/>
          </a:xfrm>
          <a:prstGeom prst="wedgeRoundRectCallout">
            <a:avLst>
              <a:gd name="adj1" fmla="val -59962"/>
              <a:gd name="adj2" fmla="val 5907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Input Stream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F1E30755-0F2F-421B-9EEE-69B926156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213" y="4781148"/>
            <a:ext cx="2438399" cy="521296"/>
          </a:xfrm>
          <a:prstGeom prst="wedgeRoundRectCallout">
            <a:avLst>
              <a:gd name="adj1" fmla="val -58359"/>
              <a:gd name="adj2" fmla="val -4867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Output Stream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F7B0FC88-487C-45D7-9F8C-BCFE41831A2B}"/>
              </a:ext>
            </a:extLst>
          </p:cNvPr>
          <p:cNvSpPr/>
          <p:nvPr/>
        </p:nvSpPr>
        <p:spPr bwMode="auto">
          <a:xfrm rot="5400000">
            <a:off x="6874412" y="5194688"/>
            <a:ext cx="869412" cy="869412"/>
          </a:xfrm>
          <a:prstGeom prst="bentUpArrow">
            <a:avLst>
              <a:gd name="adj1" fmla="val 22663"/>
              <a:gd name="adj2" fmla="val 25000"/>
              <a:gd name="adj3" fmla="val 25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821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562579-72C4-40CE-BCEA-CF90F46E746D}"/>
              </a:ext>
            </a:extLst>
          </p:cNvPr>
          <p:cNvSpPr txBox="1">
            <a:spLocks/>
          </p:cNvSpPr>
          <p:nvPr/>
        </p:nvSpPr>
        <p:spPr>
          <a:xfrm>
            <a:off x="1827212" y="4924208"/>
            <a:ext cx="8938472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noProof="1">
                <a:cs typeface="Consolas" panose="020B0609020204030204" pitchFamily="49" charset="0"/>
              </a:rPr>
              <a:t>Files and Paths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BDF911CD-2125-49A2-9114-34CCC574B61A}"/>
              </a:ext>
            </a:extLst>
          </p:cNvPr>
          <p:cNvSpPr txBox="1">
            <a:spLocks/>
          </p:cNvSpPr>
          <p:nvPr/>
        </p:nvSpPr>
        <p:spPr>
          <a:xfrm>
            <a:off x="1827212" y="5744808"/>
            <a:ext cx="8938472" cy="68825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Easily Working With Files</a:t>
            </a:r>
          </a:p>
        </p:txBody>
      </p:sp>
      <p:pic>
        <p:nvPicPr>
          <p:cNvPr id="5126" name="Picture 6" descr="https://t3.ftcdn.net/jpg/01/92/52/64/240_F_192526443_aDRuUKGRRWQzSezMixYmnu5mksJSJU9j.jpg">
            <a:extLst>
              <a:ext uri="{FF2B5EF4-FFF2-40B4-BE49-F238E27FC236}">
                <a16:creationId xmlns:a16="http://schemas.microsoft.com/office/drawing/2014/main" id="{9834CDB5-47CB-49D3-9B2D-514CC3A65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2" y="838200"/>
            <a:ext cx="3657600" cy="3581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85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B4A35-4538-4317-98E2-3DCDD338B29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C2DF0A-5794-4176-A281-4F548FB8E2EB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location of a file in the file system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r>
              <a:rPr lang="en-US" dirty="0"/>
              <a:t>Represented in Java by the Path class</a:t>
            </a:r>
          </a:p>
          <a:p>
            <a:endParaRPr lang="en-GB" dirty="0"/>
          </a:p>
          <a:p>
            <a:endParaRPr lang="bg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D772AA5-6202-4D48-8ACE-F5FB02D8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Paths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0FD7337-F05A-4DD4-A4B7-51A0766C41D1}"/>
              </a:ext>
            </a:extLst>
          </p:cNvPr>
          <p:cNvSpPr txBox="1">
            <a:spLocks/>
          </p:cNvSpPr>
          <p:nvPr/>
        </p:nvSpPr>
        <p:spPr>
          <a:xfrm>
            <a:off x="917295" y="1828800"/>
            <a:ext cx="2926455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D:\input.txt</a:t>
            </a:r>
            <a:endParaRPr lang="bg-BG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92F8295-28CE-4BE9-93E2-7FCAFB776D1F}"/>
              </a:ext>
            </a:extLst>
          </p:cNvPr>
          <p:cNvSpPr txBox="1">
            <a:spLocks/>
          </p:cNvSpPr>
          <p:nvPr/>
        </p:nvSpPr>
        <p:spPr>
          <a:xfrm>
            <a:off x="917296" y="3261663"/>
            <a:ext cx="7924994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Path path = Paths.get("D:\\input.txt");</a:t>
            </a:r>
            <a:endParaRPr lang="bg-BG" sz="2000" dirty="0">
              <a:solidFill>
                <a:schemeClr val="tx1"/>
              </a:solidFill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DE6FD7-37AA-45DE-B9E9-CBB72D7B9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581" y="1447800"/>
            <a:ext cx="1938617" cy="279739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AA8C1A9-5CB6-433C-BA32-310AD57E1FC4}"/>
              </a:ext>
            </a:extLst>
          </p:cNvPr>
          <p:cNvGrpSpPr/>
          <p:nvPr/>
        </p:nvGrpSpPr>
        <p:grpSpPr>
          <a:xfrm>
            <a:off x="2851672" y="4343786"/>
            <a:ext cx="4842940" cy="1980814"/>
            <a:chOff x="2936975" y="1295400"/>
            <a:chExt cx="6439513" cy="310040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5AB70D5-9675-4128-A3E8-E3F1CF7D233C}"/>
                </a:ext>
              </a:extLst>
            </p:cNvPr>
            <p:cNvSpPr/>
            <p:nvPr/>
          </p:nvSpPr>
          <p:spPr>
            <a:xfrm>
              <a:off x="4636884" y="1295400"/>
              <a:ext cx="3124200" cy="1180550"/>
            </a:xfrm>
            <a:prstGeom prst="roundRect">
              <a:avLst>
                <a:gd name="adj" fmla="val 5385"/>
              </a:avLst>
            </a:prstGeom>
            <a:solidFill>
              <a:schemeClr val="bg1">
                <a:alpha val="25098"/>
              </a:schemeClr>
            </a:solidFill>
            <a:ln w="57150">
              <a:solidFill>
                <a:srgbClr val="FFA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475B32-A13D-4D05-9178-CF08F5F26DF3}"/>
                </a:ext>
              </a:extLst>
            </p:cNvPr>
            <p:cNvGrpSpPr/>
            <p:nvPr/>
          </p:nvGrpSpPr>
          <p:grpSpPr>
            <a:xfrm>
              <a:off x="2936975" y="2317475"/>
              <a:ext cx="2638272" cy="2068813"/>
              <a:chOff x="1860513" y="2317475"/>
              <a:chExt cx="2638272" cy="2068813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F4AFAE84-A474-484C-9D11-6AD42A353BE7}"/>
                  </a:ext>
                </a:extLst>
              </p:cNvPr>
              <p:cNvSpPr/>
              <p:nvPr/>
            </p:nvSpPr>
            <p:spPr>
              <a:xfrm>
                <a:off x="1860513" y="3624289"/>
                <a:ext cx="2638272" cy="76199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25098"/>
                </a:schemeClr>
              </a:solidFill>
              <a:ln w="38100">
                <a:solidFill>
                  <a:srgbClr val="FFA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rgbClr val="234465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input.txt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1AFA03E-0129-4CF0-A708-FCB75CB4441C}"/>
                  </a:ext>
                </a:extLst>
              </p:cNvPr>
              <p:cNvSpPr/>
              <p:nvPr/>
            </p:nvSpPr>
            <p:spPr>
              <a:xfrm>
                <a:off x="4011315" y="2317475"/>
                <a:ext cx="304800" cy="304799"/>
              </a:xfrm>
              <a:prstGeom prst="ellips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D26252-CB9C-4F33-AFEC-355F76B68AAD}"/>
                </a:ext>
              </a:extLst>
            </p:cNvPr>
            <p:cNvCxnSpPr>
              <a:cxnSpLocks/>
              <a:stCxn id="19" idx="3"/>
              <a:endCxn id="18" idx="0"/>
            </p:cNvCxnSpPr>
            <p:nvPr/>
          </p:nvCxnSpPr>
          <p:spPr>
            <a:xfrm flipH="1">
              <a:off x="4256112" y="2577637"/>
              <a:ext cx="876302" cy="1046651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0530A6F-C7C0-4489-B725-A3746FD29F37}"/>
                </a:ext>
              </a:extLst>
            </p:cNvPr>
            <p:cNvCxnSpPr>
              <a:cxnSpLocks/>
              <a:stCxn id="17" idx="5"/>
              <a:endCxn id="15" idx="0"/>
            </p:cNvCxnSpPr>
            <p:nvPr/>
          </p:nvCxnSpPr>
          <p:spPr>
            <a:xfrm>
              <a:off x="7160716" y="2590365"/>
              <a:ext cx="873995" cy="1043439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F4A1BC7-04D1-4D03-984F-173796E3AA90}"/>
                </a:ext>
              </a:extLst>
            </p:cNvPr>
            <p:cNvSpPr/>
            <p:nvPr/>
          </p:nvSpPr>
          <p:spPr>
            <a:xfrm>
              <a:off x="6692933" y="3633805"/>
              <a:ext cx="2683555" cy="76199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5098"/>
              </a:schemeClr>
            </a:solidFill>
            <a:ln w="38100">
              <a:solidFill>
                <a:srgbClr val="FFA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other files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38E1C8E-0001-42E7-BF51-B803C0B484F7}"/>
                </a:ext>
              </a:extLst>
            </p:cNvPr>
            <p:cNvSpPr/>
            <p:nvPr/>
          </p:nvSpPr>
          <p:spPr>
            <a:xfrm>
              <a:off x="5372605" y="1533939"/>
              <a:ext cx="1695725" cy="685800"/>
            </a:xfrm>
            <a:prstGeom prst="roundRect">
              <a:avLst>
                <a:gd name="adj" fmla="val 5319"/>
              </a:avLst>
            </a:prstGeom>
            <a:solidFill>
              <a:schemeClr val="bg1">
                <a:alpha val="25098"/>
              </a:schemeClr>
            </a:solidFill>
            <a:ln w="38100">
              <a:solidFill>
                <a:srgbClr val="FFA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D:\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84ACB38-E438-4A40-AA7A-F8B70B632538}"/>
                </a:ext>
              </a:extLst>
            </p:cNvPr>
            <p:cNvSpPr/>
            <p:nvPr/>
          </p:nvSpPr>
          <p:spPr>
            <a:xfrm>
              <a:off x="6900553" y="2330203"/>
              <a:ext cx="304800" cy="304799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" name="AutoShape 6">
            <a:extLst>
              <a:ext uri="{FF2B5EF4-FFF2-40B4-BE49-F238E27FC236}">
                <a16:creationId xmlns:a16="http://schemas.microsoft.com/office/drawing/2014/main" id="{673FC573-D07D-4894-8D9F-BD61FCE41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080" y="4388422"/>
            <a:ext cx="1910112" cy="511798"/>
          </a:xfrm>
          <a:prstGeom prst="wedgeRoundRectCallout">
            <a:avLst>
              <a:gd name="adj1" fmla="val 65169"/>
              <a:gd name="adj2" fmla="val 1274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Root folder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40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B5CBF-9150-4B54-88AA-02747B4EED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9C500D-4A02-4BA2-8702-722A7F9B5CEB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static methods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creating streams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0C79F19-9E62-49F1-B1F3-587550D1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9309A3-80E3-44F3-BF31-A8EB3815164B}"/>
              </a:ext>
            </a:extLst>
          </p:cNvPr>
          <p:cNvSpPr txBox="1">
            <a:spLocks/>
          </p:cNvSpPr>
          <p:nvPr/>
        </p:nvSpPr>
        <p:spPr>
          <a:xfrm>
            <a:off x="379412" y="1862554"/>
            <a:ext cx="92202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1"/>
                </a:solidFill>
                <a:effectLst/>
              </a:rPr>
              <a:t>Path path = Paths.get("D:\\input.txt");</a:t>
            </a:r>
          </a:p>
          <a:p>
            <a:endParaRPr lang="en-US" sz="3200" dirty="0">
              <a:solidFill>
                <a:schemeClr val="tx1"/>
              </a:solidFill>
              <a:effectLst/>
            </a:endParaRP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try</a:t>
            </a:r>
            <a:r>
              <a:rPr lang="en-US" sz="3200" dirty="0">
                <a:solidFill>
                  <a:schemeClr val="tx1"/>
                </a:solidFill>
                <a:effectLst/>
              </a:rPr>
              <a:t> (BufferedReader reader = </a:t>
            </a:r>
            <a:br>
              <a:rPr lang="en-US" sz="3200" dirty="0">
                <a:solidFill>
                  <a:schemeClr val="tx1"/>
                </a:solidFill>
                <a:effectLst/>
              </a:rPr>
            </a:br>
            <a:r>
              <a:rPr lang="en-US" sz="3200" dirty="0">
                <a:solidFill>
                  <a:schemeClr val="tx1"/>
                </a:solidFill>
                <a:effectLst/>
              </a:rPr>
              <a:t>	</a:t>
            </a:r>
            <a:r>
              <a:rPr lang="en-US" sz="3200" dirty="0">
                <a:solidFill>
                  <a:schemeClr val="bg1"/>
                </a:solidFill>
                <a:effectLst/>
              </a:rPr>
              <a:t>Files.newBufferedReader</a:t>
            </a:r>
            <a:r>
              <a:rPr lang="en-US" sz="3200" dirty="0">
                <a:solidFill>
                  <a:schemeClr val="tx1"/>
                </a:solidFill>
                <a:effectLst/>
              </a:rPr>
              <a:t>(path)) {</a:t>
            </a:r>
          </a:p>
          <a:p>
            <a:r>
              <a:rPr lang="en-US" sz="3200" dirty="0">
                <a:solidFill>
                  <a:schemeClr val="tx1"/>
                </a:solidFill>
                <a:effectLst/>
              </a:rPr>
              <a:t>  // TODO: work with file</a:t>
            </a:r>
          </a:p>
          <a:p>
            <a:r>
              <a:rPr lang="en-US" sz="3200" dirty="0">
                <a:solidFill>
                  <a:schemeClr val="tx1"/>
                </a:solidFill>
                <a:effectLst/>
              </a:rPr>
              <a:t>} </a:t>
            </a:r>
            <a:r>
              <a:rPr lang="en-US" sz="3200" dirty="0">
                <a:solidFill>
                  <a:schemeClr val="bg1"/>
                </a:solidFill>
                <a:effectLst/>
              </a:rPr>
              <a:t>catch</a:t>
            </a:r>
            <a:r>
              <a:rPr lang="en-US" sz="3200" dirty="0">
                <a:solidFill>
                  <a:schemeClr val="tx1"/>
                </a:solidFill>
                <a:effectLst/>
              </a:rPr>
              <a:t> (IOException e) {</a:t>
            </a:r>
          </a:p>
          <a:p>
            <a:r>
              <a:rPr lang="en-US" sz="3200" dirty="0">
                <a:solidFill>
                  <a:schemeClr val="tx1"/>
                </a:solidFill>
                <a:effectLst/>
              </a:rPr>
              <a:t>  // TODO: handle exception</a:t>
            </a:r>
          </a:p>
          <a:p>
            <a:r>
              <a:rPr lang="en-US" sz="3200" dirty="0">
                <a:solidFill>
                  <a:schemeClr val="tx1"/>
                </a:solidFill>
                <a:effectLst/>
              </a:rPr>
              <a:t>}</a:t>
            </a:r>
            <a:endParaRPr lang="bg-BG" dirty="0">
              <a:solidFill>
                <a:schemeClr val="tx1"/>
              </a:solidFill>
              <a:effectLst/>
            </a:endParaRPr>
          </a:p>
        </p:txBody>
      </p:sp>
      <p:pic>
        <p:nvPicPr>
          <p:cNvPr id="6146" name="Picture 2" descr="Folder, Icon, Web, Internet, Web Icons, Sign, Symbol">
            <a:extLst>
              <a:ext uri="{FF2B5EF4-FFF2-40B4-BE49-F238E27FC236}">
                <a16:creationId xmlns:a16="http://schemas.microsoft.com/office/drawing/2014/main" id="{CCB82E39-86EA-4700-AB6C-1871657AB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88611" y="1862554"/>
            <a:ext cx="1587725" cy="1502668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55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2AF99-55CF-44C7-ACF5-DD994760D6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34A0DB-8CF3-4057-92A0-BD8F1310882C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utility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methods </a:t>
            </a:r>
            <a:r>
              <a:rPr lang="en-US" dirty="0"/>
              <a:t>for easy file manipulation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4FC245F-7F4C-44D2-B31F-81A1308A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Files (2)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9E59EC0-F21A-4663-8D9D-946C0F2F66E7}"/>
              </a:ext>
            </a:extLst>
          </p:cNvPr>
          <p:cNvSpPr txBox="1">
            <a:spLocks/>
          </p:cNvSpPr>
          <p:nvPr/>
        </p:nvSpPr>
        <p:spPr>
          <a:xfrm>
            <a:off x="608012" y="1905000"/>
            <a:ext cx="10010774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Path inPath = </a:t>
            </a:r>
            <a:r>
              <a:rPr lang="en-US" sz="2800" dirty="0">
                <a:solidFill>
                  <a:schemeClr val="bg1"/>
                </a:solidFill>
                <a:effectLst/>
              </a:rPr>
              <a:t>Paths.get(</a:t>
            </a:r>
            <a:r>
              <a:rPr lang="en-US" sz="2800" dirty="0">
                <a:solidFill>
                  <a:schemeClr val="tx1"/>
                </a:solidFill>
                <a:effectLst/>
              </a:rPr>
              <a:t>"D:\\input.txt"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Path outPath = </a:t>
            </a:r>
            <a:r>
              <a:rPr lang="en-US" sz="2800" dirty="0">
                <a:solidFill>
                  <a:schemeClr val="bg1"/>
                </a:solidFill>
                <a:effectLst/>
              </a:rPr>
              <a:t>Paths.get(</a:t>
            </a:r>
            <a:r>
              <a:rPr lang="en-US" sz="2800" dirty="0">
                <a:solidFill>
                  <a:schemeClr val="tx1"/>
                </a:solidFill>
                <a:effectLst/>
              </a:rPr>
              <a:t>"D:\\output.txt"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List&lt;String&gt; lines = Files</a:t>
            </a:r>
            <a:r>
              <a:rPr lang="en-US" sz="2800" dirty="0">
                <a:solidFill>
                  <a:schemeClr val="bg1"/>
                </a:solidFill>
                <a:effectLst/>
              </a:rPr>
              <a:t>.readAllLines(</a:t>
            </a:r>
            <a:r>
              <a:rPr lang="en-US" sz="2800" dirty="0">
                <a:solidFill>
                  <a:schemeClr val="tx1"/>
                </a:solidFill>
                <a:effectLst/>
              </a:rPr>
              <a:t>inPath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Files</a:t>
            </a:r>
            <a:r>
              <a:rPr lang="en-US" sz="2800" dirty="0">
                <a:solidFill>
                  <a:schemeClr val="bg1"/>
                </a:solidFill>
                <a:effectLst/>
              </a:rPr>
              <a:t>.write(</a:t>
            </a:r>
            <a:r>
              <a:rPr lang="en-US" sz="2800" dirty="0">
                <a:solidFill>
                  <a:schemeClr val="tx1"/>
                </a:solidFill>
                <a:effectLst/>
              </a:rPr>
              <a:t>outPath, lines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// TODO: handle exceptions</a:t>
            </a:r>
          </a:p>
        </p:txBody>
      </p:sp>
      <p:pic>
        <p:nvPicPr>
          <p:cNvPr id="7172" name="Picture 4" descr="Ð ÐµÐ·ÑÐ»ÑÐ°Ñ Ñ Ð¸Ð·Ð¾Ð±ÑÐ°Ð¶ÐµÐ½Ð¸Ðµ Ð·Ð° file png">
            <a:extLst>
              <a:ext uri="{FF2B5EF4-FFF2-40B4-BE49-F238E27FC236}">
                <a16:creationId xmlns:a16="http://schemas.microsoft.com/office/drawing/2014/main" id="{B173EB16-8F6E-4D75-8B73-8126134DC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4884871"/>
            <a:ext cx="2162174" cy="216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6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Streams Basics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Opening a File Stream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Closing a File Stream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Types of Streams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Combining Streams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File</a:t>
            </a:r>
            <a:r>
              <a:rPr lang="en-GB" dirty="0"/>
              <a:t>s</a:t>
            </a:r>
            <a:r>
              <a:rPr lang="en-US" dirty="0"/>
              <a:t> and Directories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Serialization</a:t>
            </a:r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F7FAD-9DE9-4ADD-A2E6-5D8BABCAC9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5C5411-745C-4F2F-BCE6-AD9E26C4E5E5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 text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all lines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 result to another text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</a:p>
          <a:p>
            <a:pPr>
              <a:buClr>
                <a:schemeClr val="tx1"/>
              </a:buClr>
            </a:pPr>
            <a:r>
              <a:rPr lang="en-US" dirty="0"/>
              <a:t>Use Paths and Files classes </a:t>
            </a:r>
            <a:endParaRPr lang="bg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319F432-25E9-4003-848A-21634FE4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Sort Lines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EA9B84E-413D-4741-813A-CCB8B0501534}"/>
              </a:ext>
            </a:extLst>
          </p:cNvPr>
          <p:cNvSpPr txBox="1">
            <a:spLocks/>
          </p:cNvSpPr>
          <p:nvPr/>
        </p:nvSpPr>
        <p:spPr>
          <a:xfrm>
            <a:off x="2284412" y="3499935"/>
            <a:ext cx="50477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solidFill>
                  <a:schemeClr val="bg1"/>
                </a:solidFill>
                <a:effectLst/>
              </a:rPr>
              <a:t>C</a:t>
            </a:r>
          </a:p>
          <a:p>
            <a:pPr fontAlgn="t"/>
            <a:r>
              <a:rPr lang="en-US" sz="2800" dirty="0">
                <a:solidFill>
                  <a:schemeClr val="bg1"/>
                </a:solidFill>
                <a:effectLst/>
              </a:rPr>
              <a:t>A</a:t>
            </a:r>
          </a:p>
          <a:p>
            <a:pPr fontAlgn="t"/>
            <a:r>
              <a:rPr lang="en-US" sz="2800" dirty="0">
                <a:solidFill>
                  <a:schemeClr val="bg1"/>
                </a:solidFill>
                <a:effectLst/>
              </a:rPr>
              <a:t>B</a:t>
            </a:r>
          </a:p>
          <a:p>
            <a:pPr fontAlgn="t"/>
            <a:r>
              <a:rPr lang="en-US" sz="2800" dirty="0">
                <a:solidFill>
                  <a:schemeClr val="bg1"/>
                </a:solidFill>
                <a:effectLst/>
              </a:rPr>
              <a:t>D</a:t>
            </a:r>
          </a:p>
          <a:p>
            <a:pPr fontAlgn="t"/>
            <a:r>
              <a:rPr lang="en-US" sz="2800" dirty="0">
                <a:solidFill>
                  <a:schemeClr val="bg1"/>
                </a:solidFill>
                <a:effectLst/>
              </a:rPr>
              <a:t>…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60BAA98-774C-4F16-AE59-2F50383B283C}"/>
              </a:ext>
            </a:extLst>
          </p:cNvPr>
          <p:cNvSpPr/>
          <p:nvPr/>
        </p:nvSpPr>
        <p:spPr>
          <a:xfrm>
            <a:off x="2970212" y="4267200"/>
            <a:ext cx="6858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46B40CB-ADEA-4445-B971-230297E9FE55}"/>
              </a:ext>
            </a:extLst>
          </p:cNvPr>
          <p:cNvSpPr txBox="1">
            <a:spLocks/>
          </p:cNvSpPr>
          <p:nvPr/>
        </p:nvSpPr>
        <p:spPr>
          <a:xfrm>
            <a:off x="3779790" y="3494855"/>
            <a:ext cx="49876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0"/>
            <a:r>
              <a:rPr lang="en-GB" sz="2800" dirty="0">
                <a:solidFill>
                  <a:schemeClr val="bg1"/>
                </a:solidFill>
                <a:effectLst/>
              </a:rPr>
              <a:t>A</a:t>
            </a:r>
          </a:p>
          <a:p>
            <a:pPr lvl="0"/>
            <a:r>
              <a:rPr lang="en-GB" sz="2800" dirty="0">
                <a:solidFill>
                  <a:schemeClr val="bg1"/>
                </a:solidFill>
                <a:effectLst/>
              </a:rPr>
              <a:t>B</a:t>
            </a:r>
          </a:p>
          <a:p>
            <a:pPr lvl="0"/>
            <a:r>
              <a:rPr lang="en-GB" sz="2800" dirty="0">
                <a:solidFill>
                  <a:schemeClr val="bg1"/>
                </a:solidFill>
                <a:effectLst/>
              </a:rPr>
              <a:t>C</a:t>
            </a:r>
          </a:p>
          <a:p>
            <a:pPr lvl="0"/>
            <a:r>
              <a:rPr lang="en-GB" sz="2800" dirty="0">
                <a:solidFill>
                  <a:schemeClr val="bg1"/>
                </a:solidFill>
                <a:effectLst/>
              </a:rPr>
              <a:t>D</a:t>
            </a:r>
          </a:p>
          <a:p>
            <a:pPr lvl="0"/>
            <a:r>
              <a:rPr lang="en-GB" sz="2800" dirty="0">
                <a:solidFill>
                  <a:schemeClr val="bg1"/>
                </a:solidFill>
                <a:effectLst/>
              </a:rPr>
              <a:t>…</a:t>
            </a:r>
            <a:endParaRPr lang="bg-BG" sz="2800" dirty="0">
              <a:solidFill>
                <a:schemeClr val="bg1"/>
              </a:solidFill>
              <a:effectLst/>
            </a:endParaRPr>
          </a:p>
        </p:txBody>
      </p:sp>
      <p:pic>
        <p:nvPicPr>
          <p:cNvPr id="8194" name="Picture 2" descr="Sort, Increase, Alphabetically, Symbol, Icon">
            <a:extLst>
              <a:ext uri="{FF2B5EF4-FFF2-40B4-BE49-F238E27FC236}">
                <a16:creationId xmlns:a16="http://schemas.microsoft.com/office/drawing/2014/main" id="{2A3C0860-55E5-416F-AE8D-F361123D5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160" y="1981200"/>
            <a:ext cx="3100387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66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10607-63C0-4877-8A1A-0003090B44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3F705551-1573-4D18-A6BB-1E7CB542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Sort Lines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1993F0-E7B5-4D21-BD54-D59C298FAD2F}"/>
              </a:ext>
            </a:extLst>
          </p:cNvPr>
          <p:cNvSpPr txBox="1">
            <a:spLocks/>
          </p:cNvSpPr>
          <p:nvPr/>
        </p:nvSpPr>
        <p:spPr>
          <a:xfrm>
            <a:off x="423544" y="1524000"/>
            <a:ext cx="103632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Path path = Paths.</a:t>
            </a:r>
            <a:r>
              <a:rPr lang="en-GB" sz="2800" dirty="0">
                <a:solidFill>
                  <a:schemeClr val="bg1"/>
                </a:solidFill>
                <a:effectLst/>
              </a:rPr>
              <a:t>get</a:t>
            </a:r>
            <a:r>
              <a:rPr lang="en-GB" sz="2800" dirty="0">
                <a:solidFill>
                  <a:schemeClr val="tx1"/>
                </a:solidFill>
                <a:effectLst/>
              </a:rPr>
              <a:t>("D:\\input.txt");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Path output = Paths.</a:t>
            </a:r>
            <a:r>
              <a:rPr lang="en-GB" sz="2800" dirty="0">
                <a:solidFill>
                  <a:schemeClr val="bg1"/>
                </a:solidFill>
                <a:effectLst/>
              </a:rPr>
              <a:t>get</a:t>
            </a:r>
            <a:r>
              <a:rPr lang="en-GB" sz="2800" dirty="0">
                <a:solidFill>
                  <a:schemeClr val="tx1"/>
                </a:solidFill>
                <a:effectLst/>
              </a:rPr>
              <a:t>("D:\\output.txt");</a:t>
            </a:r>
          </a:p>
          <a:p>
            <a:endParaRPr lang="en-GB" sz="2800" dirty="0">
              <a:solidFill>
                <a:schemeClr val="tx1"/>
              </a:solidFill>
              <a:effectLst/>
            </a:endParaRPr>
          </a:p>
          <a:p>
            <a:r>
              <a:rPr lang="en-GB" sz="2800" dirty="0">
                <a:solidFill>
                  <a:schemeClr val="bg1"/>
                </a:solidFill>
                <a:effectLst/>
              </a:rPr>
              <a:t>try</a:t>
            </a:r>
            <a:r>
              <a:rPr lang="en-GB" sz="2800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List&lt;String&gt; lines = Files</a:t>
            </a:r>
            <a:r>
              <a:rPr lang="en-GB" sz="2800" dirty="0">
                <a:solidFill>
                  <a:schemeClr val="bg1"/>
                </a:solidFill>
                <a:effectLst/>
              </a:rPr>
              <a:t>.readAllLines</a:t>
            </a:r>
            <a:r>
              <a:rPr lang="en-GB" sz="2800" dirty="0">
                <a:solidFill>
                  <a:schemeClr val="tx1"/>
                </a:solidFill>
                <a:effectLst/>
              </a:rPr>
              <a:t>(path);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Collections.sort(lines);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Files</a:t>
            </a:r>
            <a:r>
              <a:rPr lang="en-GB" sz="2800" dirty="0">
                <a:solidFill>
                  <a:schemeClr val="bg1"/>
                </a:solidFill>
                <a:effectLst/>
              </a:rPr>
              <a:t>.write</a:t>
            </a:r>
            <a:r>
              <a:rPr lang="en-GB" sz="2800" dirty="0">
                <a:solidFill>
                  <a:schemeClr val="tx1"/>
                </a:solidFill>
                <a:effectLst/>
              </a:rPr>
              <a:t>(output, lines);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 catch (IOException e)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e.printStackTrace();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16BCAB8A-9AEB-4732-BAA0-E45C4DEC5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612" y="3886200"/>
            <a:ext cx="2590800" cy="968998"/>
          </a:xfrm>
          <a:prstGeom prst="wedgeRoundRectCallout">
            <a:avLst>
              <a:gd name="adj1" fmla="val -61516"/>
              <a:gd name="adj2" fmla="val -6141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Don't use for large files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46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267AE9-8E0F-4369-AF8C-FB41941AD64B}"/>
              </a:ext>
            </a:extLst>
          </p:cNvPr>
          <p:cNvSpPr txBox="1">
            <a:spLocks/>
          </p:cNvSpPr>
          <p:nvPr/>
        </p:nvSpPr>
        <p:spPr>
          <a:xfrm>
            <a:off x="2208212" y="5036414"/>
            <a:ext cx="7966899" cy="737185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noProof="1">
                <a:cs typeface="Consolas" panose="020B0609020204030204" pitchFamily="49" charset="0"/>
              </a:rPr>
              <a:t>File Class in Java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B9C1D5C-8CC0-42F7-B3B3-3706B2C5A2ED}"/>
              </a:ext>
            </a:extLst>
          </p:cNvPr>
          <p:cNvSpPr txBox="1">
            <a:spLocks/>
          </p:cNvSpPr>
          <p:nvPr/>
        </p:nvSpPr>
        <p:spPr>
          <a:xfrm>
            <a:off x="2208212" y="5773599"/>
            <a:ext cx="7966899" cy="61829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Easily Working With 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430849-4544-4911-9DD8-E3AE83563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1084401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2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2F937-89EE-4789-85BB-694F8DA6F8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BC1D246-950A-412D-AEED-271240FA30E1}"/>
              </a:ext>
            </a:extLst>
          </p:cNvPr>
          <p:cNvSpPr txBox="1">
            <a:spLocks/>
          </p:cNvSpPr>
          <p:nvPr/>
        </p:nvSpPr>
        <p:spPr>
          <a:xfrm>
            <a:off x="836612" y="1900251"/>
            <a:ext cx="97536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</a:rPr>
              <a:t>import java.io.File;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smtClean="0">
                <a:solidFill>
                  <a:schemeClr val="tx1"/>
                </a:solidFill>
                <a:effectLst/>
              </a:rPr>
              <a:t>File file </a:t>
            </a:r>
            <a:r>
              <a:rPr lang="en-GB" sz="3200" dirty="0">
                <a:solidFill>
                  <a:schemeClr val="tx1"/>
                </a:solidFill>
                <a:effectLst/>
              </a:rPr>
              <a:t>= </a:t>
            </a:r>
            <a:r>
              <a:rPr lang="en-GB" sz="3200" dirty="0">
                <a:solidFill>
                  <a:schemeClr val="bg1"/>
                </a:solidFill>
                <a:effectLst/>
              </a:rPr>
              <a:t>new File</a:t>
            </a:r>
            <a:r>
              <a:rPr lang="en-GB" sz="3200" dirty="0">
                <a:solidFill>
                  <a:schemeClr val="tx1"/>
                </a:solidFill>
                <a:effectLst/>
              </a:rPr>
              <a:t>("D:\\input.txt");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boolean isExisting = file</a:t>
            </a:r>
            <a:r>
              <a:rPr lang="en-GB" sz="3200" dirty="0">
                <a:solidFill>
                  <a:schemeClr val="bg1"/>
                </a:solidFill>
                <a:effectLst/>
              </a:rPr>
              <a:t>.exists</a:t>
            </a:r>
            <a:r>
              <a:rPr lang="en-GB" sz="32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long length = file</a:t>
            </a:r>
            <a:r>
              <a:rPr lang="en-GB" sz="3200" dirty="0">
                <a:solidFill>
                  <a:schemeClr val="bg1"/>
                </a:solidFill>
                <a:effectLst/>
              </a:rPr>
              <a:t>.lengt</a:t>
            </a:r>
            <a:r>
              <a:rPr lang="en-GB" sz="3200" dirty="0">
                <a:solidFill>
                  <a:schemeClr val="tx1"/>
                </a:solidFill>
                <a:effectLst/>
              </a:rPr>
              <a:t>h(); 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boolean isDirectory = file</a:t>
            </a:r>
            <a:r>
              <a:rPr lang="en-GB" sz="3200" dirty="0">
                <a:solidFill>
                  <a:schemeClr val="bg1"/>
                </a:solidFill>
                <a:effectLst/>
              </a:rPr>
              <a:t>.isDirectory</a:t>
            </a:r>
            <a:r>
              <a:rPr lang="en-GB" sz="32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File[] files = file</a:t>
            </a:r>
            <a:r>
              <a:rPr lang="en-GB" sz="3200" dirty="0">
                <a:solidFill>
                  <a:schemeClr val="bg1"/>
                </a:solidFill>
                <a:effectLst/>
              </a:rPr>
              <a:t>.listFiles</a:t>
            </a:r>
            <a:r>
              <a:rPr lang="en-GB" sz="3200" dirty="0">
                <a:solidFill>
                  <a:schemeClr val="tx1"/>
                </a:solidFill>
                <a:effectLst/>
              </a:rPr>
              <a:t>();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041BD7-9D23-4329-A6BA-3F23F0837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012" y="5294835"/>
            <a:ext cx="1600200" cy="16002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A2EF23-2C11-40A4-B2A1-F98B1EC14E97}"/>
              </a:ext>
            </a:extLst>
          </p:cNvPr>
          <p:cNvSpPr txBox="1">
            <a:spLocks/>
          </p:cNvSpPr>
          <p:nvPr/>
        </p:nvSpPr>
        <p:spPr>
          <a:xfrm>
            <a:off x="190412" y="1151124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</a:pPr>
            <a:r>
              <a:rPr lang="en-US" noProof="1">
                <a:latin typeface="Consolas" panose="020B0609020204030204" pitchFamily="49" charset="0"/>
              </a:rPr>
              <a:t>P</a:t>
            </a:r>
            <a:r>
              <a:rPr lang="en-US" noProof="1"/>
              <a:t>rovides methods for quick and easy manipulation of files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b="1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69ACED78-EF58-458E-86FB-379C2F9B29BC}"/>
              </a:ext>
            </a:extLst>
          </p:cNvPr>
          <p:cNvSpPr txBox="1">
            <a:spLocks/>
          </p:cNvSpPr>
          <p:nvPr/>
        </p:nvSpPr>
        <p:spPr>
          <a:xfrm>
            <a:off x="188814" y="40344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1">
                <a:solidFill>
                  <a:schemeClr val="bg2"/>
                </a:solidFill>
              </a:rPr>
              <a:t>File Class in Java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95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20248-7ADC-4EE6-BC0C-03B6999395B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26D986-B4F1-43DC-8813-963F9E88996F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 names and sizes </a:t>
            </a:r>
            <a:r>
              <a:rPr lang="en-US" dirty="0"/>
              <a:t>of all files in "Files-and-Streams"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/>
              <a:t>     directory</a:t>
            </a:r>
          </a:p>
          <a:p>
            <a:pPr>
              <a:buClr>
                <a:schemeClr val="tx1"/>
              </a:buClr>
            </a:pPr>
            <a:r>
              <a:rPr lang="en-US" dirty="0"/>
              <a:t>Skip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directories</a:t>
            </a:r>
            <a:endParaRPr lang="bg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A5B8803-3D4B-49EB-864B-2F435D4D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List Files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D7C6975-C6FA-41D4-AD48-D7CD7F30ECC9}"/>
              </a:ext>
            </a:extLst>
          </p:cNvPr>
          <p:cNvSpPr txBox="1">
            <a:spLocks/>
          </p:cNvSpPr>
          <p:nvPr/>
        </p:nvSpPr>
        <p:spPr>
          <a:xfrm>
            <a:off x="2736612" y="5471733"/>
            <a:ext cx="6297734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solidFill>
                  <a:schemeClr val="tx1"/>
                </a:solidFill>
                <a:effectLst/>
              </a:rPr>
              <a:t>input.txt: [size in bytes]</a:t>
            </a:r>
          </a:p>
          <a:p>
            <a:pPr fontAlgn="t"/>
            <a:r>
              <a:rPr lang="en-US" sz="2800" dirty="0">
                <a:solidFill>
                  <a:schemeClr val="tx1"/>
                </a:solidFill>
                <a:effectLst/>
              </a:rPr>
              <a:t>output.txt: [size in bytes]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4B05B2-1A21-46C1-A1B9-A4294DFA9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277" y="3429000"/>
            <a:ext cx="6306404" cy="1806891"/>
          </a:xfrm>
          <a:prstGeom prst="roundRect">
            <a:avLst>
              <a:gd name="adj" fmla="val 3946"/>
            </a:avLst>
          </a:prstGeom>
          <a:ln>
            <a:solidFill>
              <a:schemeClr val="tx1"/>
            </a:solidFill>
          </a:ln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47197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8DD5C-B82A-4E76-A690-9D4E6084A11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4792F77-9F74-4D00-89FF-A89B2C5C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List Files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37233C-B3B7-4AA5-AC77-6BBD42E591BD}"/>
              </a:ext>
            </a:extLst>
          </p:cNvPr>
          <p:cNvSpPr txBox="1">
            <a:spLocks/>
          </p:cNvSpPr>
          <p:nvPr/>
        </p:nvSpPr>
        <p:spPr>
          <a:xfrm>
            <a:off x="227012" y="1151121"/>
            <a:ext cx="11125200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>
                <a:solidFill>
                  <a:schemeClr val="tx1"/>
                </a:solidFill>
                <a:effectLst/>
              </a:rPr>
              <a:t> if (file.exists()) {</a:t>
            </a:r>
          </a:p>
          <a:p>
            <a:r>
              <a:rPr lang="en-GB" sz="3200">
                <a:solidFill>
                  <a:schemeClr val="tx1"/>
                </a:solidFill>
                <a:effectLst/>
              </a:rPr>
              <a:t>     </a:t>
            </a:r>
            <a:r>
              <a:rPr lang="en-GB" sz="3200" smtClean="0">
                <a:solidFill>
                  <a:schemeClr val="tx1"/>
                </a:solidFill>
                <a:effectLst/>
              </a:rPr>
              <a:t>if </a:t>
            </a:r>
            <a:r>
              <a:rPr lang="en-GB" sz="3200">
                <a:solidFill>
                  <a:schemeClr val="tx1"/>
                </a:solidFill>
                <a:effectLst/>
              </a:rPr>
              <a:t>(file.</a:t>
            </a:r>
            <a:r>
              <a:rPr lang="en-GB" sz="3200">
                <a:solidFill>
                  <a:schemeClr val="bg1"/>
                </a:solidFill>
                <a:effectLst/>
              </a:rPr>
              <a:t>isDirectory()</a:t>
            </a:r>
            <a:r>
              <a:rPr lang="en-GB" sz="320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GB" sz="3200">
                <a:solidFill>
                  <a:schemeClr val="tx1"/>
                </a:solidFill>
                <a:effectLst/>
              </a:rPr>
              <a:t>     </a:t>
            </a:r>
            <a:r>
              <a:rPr lang="en-GB" sz="3200" smtClean="0">
                <a:solidFill>
                  <a:schemeClr val="tx1"/>
                </a:solidFill>
                <a:effectLst/>
              </a:rPr>
              <a:t>File</a:t>
            </a:r>
            <a:r>
              <a:rPr lang="en-GB" sz="3200">
                <a:solidFill>
                  <a:schemeClr val="tx1"/>
                </a:solidFill>
                <a:effectLst/>
              </a:rPr>
              <a:t>[] files = file.</a:t>
            </a:r>
            <a:r>
              <a:rPr lang="en-GB" sz="3200">
                <a:solidFill>
                  <a:schemeClr val="bg1"/>
                </a:solidFill>
                <a:effectLst/>
              </a:rPr>
              <a:t>listFiles()</a:t>
            </a:r>
            <a:r>
              <a:rPr lang="en-GB" sz="320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>
                <a:solidFill>
                  <a:schemeClr val="tx1"/>
                </a:solidFill>
                <a:effectLst/>
              </a:rPr>
              <a:t>       </a:t>
            </a:r>
            <a:r>
              <a:rPr lang="en-GB" sz="3200" smtClean="0">
                <a:solidFill>
                  <a:schemeClr val="tx1"/>
                </a:solidFill>
                <a:effectLst/>
              </a:rPr>
              <a:t>for </a:t>
            </a:r>
            <a:r>
              <a:rPr lang="en-GB" sz="3200">
                <a:solidFill>
                  <a:schemeClr val="tx1"/>
                </a:solidFill>
                <a:effectLst/>
              </a:rPr>
              <a:t>(File f : files) {</a:t>
            </a:r>
          </a:p>
          <a:p>
            <a:r>
              <a:rPr lang="en-GB" sz="3200">
                <a:solidFill>
                  <a:schemeClr val="tx1"/>
                </a:solidFill>
                <a:effectLst/>
              </a:rPr>
              <a:t>         </a:t>
            </a:r>
            <a:r>
              <a:rPr lang="en-GB" sz="3200" smtClean="0">
                <a:solidFill>
                  <a:schemeClr val="tx1"/>
                </a:solidFill>
                <a:effectLst/>
              </a:rPr>
              <a:t>if </a:t>
            </a:r>
            <a:r>
              <a:rPr lang="en-GB" sz="3200">
                <a:solidFill>
                  <a:schemeClr val="tx1"/>
                </a:solidFill>
                <a:effectLst/>
              </a:rPr>
              <a:t>(!f.</a:t>
            </a:r>
            <a:r>
              <a:rPr lang="en-GB" sz="3200">
                <a:solidFill>
                  <a:schemeClr val="bg1"/>
                </a:solidFill>
                <a:effectLst/>
              </a:rPr>
              <a:t>isDirectory</a:t>
            </a:r>
            <a:r>
              <a:rPr lang="en-GB" sz="3200">
                <a:solidFill>
                  <a:schemeClr val="bg1"/>
                </a:solidFill>
                <a:effectLst/>
              </a:rPr>
              <a:t>()</a:t>
            </a:r>
            <a:r>
              <a:rPr lang="en-GB" sz="3200">
                <a:solidFill>
                  <a:schemeClr val="tx1"/>
                </a:solidFill>
                <a:effectLst/>
              </a:rPr>
              <a:t>) </a:t>
            </a:r>
            <a:r>
              <a:rPr lang="en-GB" sz="3200" smtClean="0">
                <a:solidFill>
                  <a:schemeClr val="tx1"/>
                </a:solidFill>
                <a:effectLst/>
              </a:rPr>
              <a:t>{		System.out.printf</a:t>
            </a:r>
            <a:r>
              <a:rPr lang="en-GB" sz="3200">
                <a:solidFill>
                  <a:schemeClr val="tx1"/>
                </a:solidFill>
                <a:effectLst/>
              </a:rPr>
              <a:t>("%s: [%s]%</a:t>
            </a:r>
            <a:r>
              <a:rPr lang="en-GB" sz="3200">
                <a:solidFill>
                  <a:schemeClr val="tx1"/>
                </a:solidFill>
                <a:effectLst/>
              </a:rPr>
              <a:t>n</a:t>
            </a:r>
            <a:r>
              <a:rPr lang="en-GB" sz="3200" smtClean="0">
                <a:solidFill>
                  <a:schemeClr val="tx1"/>
                </a:solidFill>
                <a:effectLst/>
              </a:rPr>
              <a:t>",</a:t>
            </a:r>
            <a:br>
              <a:rPr lang="en-GB" sz="3200" smtClean="0">
                <a:solidFill>
                  <a:schemeClr val="tx1"/>
                </a:solidFill>
                <a:effectLst/>
              </a:rPr>
            </a:br>
            <a:r>
              <a:rPr lang="en-GB" sz="3200" smtClean="0">
                <a:solidFill>
                  <a:schemeClr val="tx1"/>
                </a:solidFill>
                <a:effectLst/>
              </a:rPr>
              <a:t>					</a:t>
            </a:r>
            <a:r>
              <a:rPr lang="en-GB" sz="3200" smtClean="0">
                <a:solidFill>
                  <a:schemeClr val="bg1"/>
                </a:solidFill>
                <a:effectLst/>
              </a:rPr>
              <a:t>f.getName</a:t>
            </a:r>
            <a:r>
              <a:rPr lang="en-GB" sz="3200">
                <a:solidFill>
                  <a:schemeClr val="bg1"/>
                </a:solidFill>
                <a:effectLst/>
              </a:rPr>
              <a:t>()</a:t>
            </a:r>
            <a:r>
              <a:rPr lang="en-GB" sz="3200">
                <a:solidFill>
                  <a:schemeClr val="tx1"/>
                </a:solidFill>
                <a:effectLst/>
              </a:rPr>
              <a:t>, </a:t>
            </a:r>
            <a:r>
              <a:rPr lang="en-GB" sz="3200">
                <a:solidFill>
                  <a:schemeClr val="bg1"/>
                </a:solidFill>
                <a:effectLst/>
              </a:rPr>
              <a:t>f.length()</a:t>
            </a:r>
            <a:r>
              <a:rPr lang="en-GB" sz="320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GB" sz="3200">
                <a:solidFill>
                  <a:schemeClr val="tx1"/>
                </a:solidFill>
                <a:effectLst/>
              </a:rPr>
              <a:t>         </a:t>
            </a:r>
            <a:r>
              <a:rPr lang="en-GB" sz="3200" smtClean="0">
                <a:solidFill>
                  <a:schemeClr val="tx1"/>
                </a:solidFill>
                <a:effectLst/>
              </a:rPr>
              <a:t>}</a:t>
            </a:r>
            <a:endParaRPr lang="en-GB" sz="3200">
              <a:solidFill>
                <a:schemeClr val="tx1"/>
              </a:solidFill>
              <a:effectLst/>
            </a:endParaRPr>
          </a:p>
          <a:p>
            <a:r>
              <a:rPr lang="en-GB" sz="3200">
                <a:solidFill>
                  <a:schemeClr val="tx1"/>
                </a:solidFill>
                <a:effectLst/>
              </a:rPr>
              <a:t>       </a:t>
            </a:r>
            <a:r>
              <a:rPr lang="en-GB" sz="3200" smtClean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GB" sz="3200" smtClean="0">
                <a:solidFill>
                  <a:schemeClr val="tx1"/>
                </a:solidFill>
                <a:effectLst/>
              </a:rPr>
              <a:t>     }</a:t>
            </a:r>
          </a:p>
          <a:p>
            <a:r>
              <a:rPr lang="en-GB" sz="3200" smtClean="0">
                <a:solidFill>
                  <a:schemeClr val="tx1"/>
                </a:solidFill>
                <a:effectLst/>
              </a:rPr>
              <a:t>  }</a:t>
            </a:r>
            <a:endParaRPr lang="en-GB" sz="3200" dirty="0">
              <a:solidFill>
                <a:schemeClr val="tx1"/>
              </a:solidFill>
              <a:effectLst/>
            </a:endParaRPr>
          </a:p>
        </p:txBody>
      </p:sp>
      <p:pic>
        <p:nvPicPr>
          <p:cNvPr id="9218" name="Picture 2" descr="List, Icon, Symbol, Paper, Sign, Flat, Note, Form, Mark">
            <a:extLst>
              <a:ext uri="{FF2B5EF4-FFF2-40B4-BE49-F238E27FC236}">
                <a16:creationId xmlns:a16="http://schemas.microsoft.com/office/drawing/2014/main" id="{5C3D25BD-B86D-43C6-A41A-337E41EB52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28212" y="1828800"/>
            <a:ext cx="1524000" cy="1479952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06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3C12F-48B7-46BF-8472-5A34D834A50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F8E0F8-D472-473A-8779-3DAD15333A77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You are </a:t>
            </a:r>
            <a:r>
              <a:rPr lang="en-US" b="1" dirty="0">
                <a:solidFill>
                  <a:schemeClr val="bg1"/>
                </a:solidFill>
              </a:rPr>
              <a:t>given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 folder</a:t>
            </a:r>
            <a:r>
              <a:rPr lang="en-US" dirty="0"/>
              <a:t> named "Files-and-Streams"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List all folder names</a:t>
            </a:r>
            <a:r>
              <a:rPr lang="en-US" dirty="0"/>
              <a:t>, starting with the root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 folder count </a:t>
            </a:r>
            <a:r>
              <a:rPr lang="en-US" dirty="0"/>
              <a:t>on the last line (including the root)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653E340-5C1A-44C0-8E22-C669B4C5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List Nested Folders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28F1DC9-9864-4591-81A2-4724FC216E17}"/>
              </a:ext>
            </a:extLst>
          </p:cNvPr>
          <p:cNvSpPr txBox="1">
            <a:spLocks/>
          </p:cNvSpPr>
          <p:nvPr/>
        </p:nvSpPr>
        <p:spPr>
          <a:xfrm>
            <a:off x="5153812" y="3395337"/>
            <a:ext cx="5032376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</a:rPr>
              <a:t>…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Streams-and-Files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Serialization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Streams-and-Files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[count] </a:t>
            </a:r>
            <a:r>
              <a:rPr lang="en-US" sz="3200" dirty="0">
                <a:solidFill>
                  <a:schemeClr val="tx1"/>
                </a:solidFill>
                <a:effectLst/>
              </a:rPr>
              <a:t>folders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0EEADE-6D34-4475-AECC-E62302DE0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788"/>
          <a:stretch/>
        </p:blipFill>
        <p:spPr>
          <a:xfrm>
            <a:off x="2436812" y="3395337"/>
            <a:ext cx="2223581" cy="26803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733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8E38B-6202-460C-A775-F0EE0F1EEFA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4B62EBCD-5AC8-46D1-B861-9092968E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Nested Folders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92C7F2-45A7-4622-8CBF-7F74778584F3}"/>
              </a:ext>
            </a:extLst>
          </p:cNvPr>
          <p:cNvSpPr txBox="1">
            <a:spLocks/>
          </p:cNvSpPr>
          <p:nvPr/>
        </p:nvSpPr>
        <p:spPr>
          <a:xfrm>
            <a:off x="303212" y="1371600"/>
            <a:ext cx="89154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</a:rPr>
              <a:t>String path = "</a:t>
            </a:r>
            <a:r>
              <a:rPr lang="en-GB" sz="3200" dirty="0">
                <a:solidFill>
                  <a:schemeClr val="bg1"/>
                </a:solidFill>
                <a:effectLst/>
              </a:rPr>
              <a:t>D:\\Files-and-Streams</a:t>
            </a:r>
            <a:r>
              <a:rPr lang="en-GB" sz="3200" dirty="0"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File root = </a:t>
            </a:r>
            <a:r>
              <a:rPr lang="en-GB" sz="3200" dirty="0">
                <a:solidFill>
                  <a:schemeClr val="bg1"/>
                </a:solidFill>
                <a:effectLst/>
              </a:rPr>
              <a:t>new File</a:t>
            </a:r>
            <a:r>
              <a:rPr lang="en-GB" sz="3200" dirty="0">
                <a:solidFill>
                  <a:schemeClr val="tx1"/>
                </a:solidFill>
                <a:effectLst/>
              </a:rPr>
              <a:t>(path);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Deque&lt;File&gt; dirs = new ArrayDeque&lt;&gt;();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dirs.offer(root);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dirty="0">
                <a:solidFill>
                  <a:schemeClr val="bg1"/>
                </a:solidFill>
                <a:effectLst/>
              </a:rPr>
              <a:t>// continue…</a:t>
            </a:r>
          </a:p>
        </p:txBody>
      </p:sp>
      <p:pic>
        <p:nvPicPr>
          <p:cNvPr id="10244" name="Picture 4" descr="Ð ÐµÐ·ÑÐ»ÑÐ°Ñ Ñ Ð¸Ð·Ð¾Ð±ÑÐ°Ð¶ÐµÐ½Ð¸Ðµ Ð·Ð° nested files">
            <a:extLst>
              <a:ext uri="{FF2B5EF4-FFF2-40B4-BE49-F238E27FC236}">
                <a16:creationId xmlns:a16="http://schemas.microsoft.com/office/drawing/2014/main" id="{9BBD9910-59CA-4E27-BBA7-D47A60E4C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2" y="3855964"/>
            <a:ext cx="3223701" cy="23616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80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FB695-26BA-415B-8B70-63877A3870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0DDEA078-0185-4D99-8814-C772CF5A3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15" y="35560"/>
            <a:ext cx="9577597" cy="1110780"/>
          </a:xfrm>
        </p:spPr>
        <p:txBody>
          <a:bodyPr/>
          <a:lstStyle/>
          <a:p>
            <a:r>
              <a:rPr lang="en-US" dirty="0"/>
              <a:t>Solution: Nested Folders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AEA1F8-7CE4-4A84-8A78-853E3419F8C4}"/>
              </a:ext>
            </a:extLst>
          </p:cNvPr>
          <p:cNvSpPr txBox="1">
            <a:spLocks/>
          </p:cNvSpPr>
          <p:nvPr/>
        </p:nvSpPr>
        <p:spPr>
          <a:xfrm>
            <a:off x="379412" y="1295400"/>
            <a:ext cx="9906000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int count = 0;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while (!</a:t>
            </a:r>
            <a:r>
              <a:rPr lang="en-GB" sz="2800" dirty="0">
                <a:solidFill>
                  <a:schemeClr val="bg1"/>
                </a:solidFill>
                <a:effectLst/>
              </a:rPr>
              <a:t>dirs.isEmpty()</a:t>
            </a:r>
            <a:r>
              <a:rPr lang="en-GB" sz="28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	File current = dirs</a:t>
            </a:r>
            <a:r>
              <a:rPr lang="en-GB" sz="2800" dirty="0">
                <a:solidFill>
                  <a:schemeClr val="bg1"/>
                </a:solidFill>
                <a:effectLst/>
              </a:rPr>
              <a:t>.poll</a:t>
            </a:r>
            <a:r>
              <a:rPr lang="en-GB" sz="28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	File[] nestedFiles = current</a:t>
            </a:r>
            <a:r>
              <a:rPr lang="en-GB" sz="2800" dirty="0">
                <a:solidFill>
                  <a:schemeClr val="bg1"/>
                </a:solidFill>
                <a:effectLst/>
              </a:rPr>
              <a:t>.listFiles()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	for (File nestedFile : nestedFiles)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		if (nestedFile.isDirectory())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			dirs.offer(nestedFile);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               count++;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	System.out.println(current</a:t>
            </a:r>
            <a:r>
              <a:rPr lang="en-GB" sz="2800" dirty="0">
                <a:solidFill>
                  <a:schemeClr val="bg1"/>
                </a:solidFill>
                <a:effectLst/>
              </a:rPr>
              <a:t>.getName()</a:t>
            </a:r>
            <a:r>
              <a:rPr lang="en-GB" sz="28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System.out.println(count + " folders");</a:t>
            </a:r>
          </a:p>
        </p:txBody>
      </p:sp>
    </p:spTree>
    <p:extLst>
      <p:ext uri="{BB962C8B-B14F-4D97-AF65-F5344CB8AC3E}">
        <p14:creationId xmlns:p14="http://schemas.microsoft.com/office/powerpoint/2010/main" val="333282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Related image">
            <a:extLst>
              <a:ext uri="{FF2B5EF4-FFF2-40B4-BE49-F238E27FC236}">
                <a16:creationId xmlns:a16="http://schemas.microsoft.com/office/drawing/2014/main" id="{FBDD8041-397E-44CB-8367-4E8579D2E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64435" y="2286001"/>
            <a:ext cx="710977" cy="71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CAF67214-A95A-4664-9B3F-2DE344B34D94}"/>
              </a:ext>
            </a:extLst>
          </p:cNvPr>
          <p:cNvSpPr txBox="1">
            <a:spLocks noChangeArrowheads="1"/>
          </p:cNvSpPr>
          <p:nvPr/>
        </p:nvSpPr>
        <p:spPr>
          <a:xfrm>
            <a:off x="1827212" y="4832518"/>
            <a:ext cx="8938472" cy="941082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dirty="0"/>
              <a:t>Serialization</a:t>
            </a:r>
            <a:endParaRPr lang="bg-BG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8E78FC1-0234-4A05-80F6-9C51C67EACFA}"/>
              </a:ext>
            </a:extLst>
          </p:cNvPr>
          <p:cNvSpPr txBox="1">
            <a:spLocks/>
          </p:cNvSpPr>
          <p:nvPr/>
        </p:nvSpPr>
        <p:spPr>
          <a:xfrm>
            <a:off x="2284412" y="5773600"/>
            <a:ext cx="8938472" cy="68825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Serializing and Deserializing Objects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74169-AA1C-4C6E-90E8-CF87B3432A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11" b="5661"/>
          <a:stretch/>
        </p:blipFill>
        <p:spPr>
          <a:xfrm>
            <a:off x="4418012" y="2132095"/>
            <a:ext cx="1185106" cy="941082"/>
          </a:xfrm>
          <a:prstGeom prst="roundRect">
            <a:avLst>
              <a:gd name="adj" fmla="val 6008"/>
            </a:avLst>
          </a:prstGeom>
          <a:effectLst>
            <a:softEdge rad="127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39EBE6-57F2-4C53-B637-6D187D0FFC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78"/>
          <a:stretch/>
        </p:blipFill>
        <p:spPr>
          <a:xfrm>
            <a:off x="6649696" y="2132095"/>
            <a:ext cx="1121116" cy="941081"/>
          </a:xfrm>
          <a:prstGeom prst="roundRect">
            <a:avLst>
              <a:gd name="adj" fmla="val 6796"/>
            </a:avLst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48733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F39A4-72A9-49C5-8EC4-79B09168DB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F419DF2-B1C6-4D17-BF8A-09BB90C39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7612" y="10361"/>
            <a:ext cx="9577597" cy="1110780"/>
          </a:xfrm>
        </p:spPr>
        <p:txBody>
          <a:bodyPr/>
          <a:lstStyle/>
          <a:p>
            <a:r>
              <a:rPr lang="en-US" dirty="0"/>
              <a:t>What is Stream?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36E60C7-932D-4592-84C9-13E1E4638B3C}"/>
              </a:ext>
            </a:extLst>
          </p:cNvPr>
          <p:cNvSpPr txBox="1">
            <a:spLocks noChangeArrowheads="1"/>
          </p:cNvSpPr>
          <p:nvPr/>
        </p:nvSpPr>
        <p:spPr>
          <a:xfrm>
            <a:off x="2132012" y="1135685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Streams</a:t>
            </a:r>
            <a:r>
              <a:rPr lang="en-US" dirty="0"/>
              <a:t> are used to </a:t>
            </a:r>
            <a:r>
              <a:rPr lang="en-US" b="1" dirty="0">
                <a:solidFill>
                  <a:schemeClr val="bg1"/>
                </a:solidFill>
              </a:rPr>
              <a:t>transfer data</a:t>
            </a:r>
          </a:p>
          <a:p>
            <a:pPr>
              <a:lnSpc>
                <a:spcPct val="100000"/>
              </a:lnSpc>
            </a:pPr>
            <a:r>
              <a:rPr lang="en-US" dirty="0"/>
              <a:t>We </a:t>
            </a:r>
            <a:r>
              <a:rPr lang="en-US" b="1" dirty="0">
                <a:solidFill>
                  <a:schemeClr val="bg1"/>
                </a:solidFill>
              </a:rPr>
              <a:t>open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 stream </a:t>
            </a:r>
            <a:r>
              <a:rPr lang="en-US" dirty="0"/>
              <a:t>to: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a file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 to a file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381154-B30B-42EF-86AD-676CE1C9B1FE}"/>
              </a:ext>
            </a:extLst>
          </p:cNvPr>
          <p:cNvGrpSpPr/>
          <p:nvPr/>
        </p:nvGrpSpPr>
        <p:grpSpPr>
          <a:xfrm>
            <a:off x="2817812" y="4191000"/>
            <a:ext cx="7818897" cy="1668515"/>
            <a:chOff x="2092267" y="3936298"/>
            <a:chExt cx="7818897" cy="166851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14A09A4-E7CE-45AB-91A8-999AC2597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2267" y="3958979"/>
              <a:ext cx="1944745" cy="16178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4713596-C340-42A1-9A20-05B559F78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9472" y="3936298"/>
              <a:ext cx="1761692" cy="16685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2F4A5F6E-B25E-49CC-BE42-BCBED7C79C1D}"/>
                </a:ext>
              </a:extLst>
            </p:cNvPr>
            <p:cNvSpPr txBox="1">
              <a:spLocks/>
            </p:cNvSpPr>
            <p:nvPr/>
          </p:nvSpPr>
          <p:spPr>
            <a:xfrm>
              <a:off x="4426082" y="4704961"/>
              <a:ext cx="3334319" cy="854246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US" sz="3600" dirty="0">
                  <a:solidFill>
                    <a:schemeClr val="bg2"/>
                  </a:solidFill>
                  <a:effectLst/>
                </a:rPr>
                <a:t>Stream</a:t>
              </a:r>
              <a:endParaRPr lang="bg-BG" sz="3600" b="0" dirty="0"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602A38D5-5F6E-4572-831A-C47A7E6375E2}"/>
                </a:ext>
              </a:extLst>
            </p:cNvPr>
            <p:cNvSpPr/>
            <p:nvPr/>
          </p:nvSpPr>
          <p:spPr>
            <a:xfrm>
              <a:off x="4426082" y="3979299"/>
              <a:ext cx="3571497" cy="501303"/>
            </a:xfrm>
            <a:prstGeom prst="rightArrow">
              <a:avLst>
                <a:gd name="adj1" fmla="val 78290"/>
                <a:gd name="adj2" fmla="val 61316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1100 1001 1001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831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AFCFE-24F8-4CB6-B156-ED5F7B15ED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714A8A5-992F-4E24-9071-C23ABBCF4B7C}"/>
              </a:ext>
            </a:extLst>
          </p:cNvPr>
          <p:cNvSpPr txBox="1">
            <a:spLocks noChangeArrowheads="1"/>
          </p:cNvSpPr>
          <p:nvPr/>
        </p:nvSpPr>
        <p:spPr>
          <a:xfrm>
            <a:off x="176405" y="1105700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Save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objects to a file</a:t>
            </a:r>
            <a:endParaRPr lang="en-US" dirty="0">
              <a:latin typeface="+mj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0A9A9D-64CB-45AA-99E8-621E7546B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807" y="-5080"/>
            <a:ext cx="9577597" cy="1110780"/>
          </a:xfrm>
        </p:spPr>
        <p:txBody>
          <a:bodyPr/>
          <a:lstStyle/>
          <a:p>
            <a:r>
              <a:rPr lang="en-US" dirty="0"/>
              <a:t>Serialization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FCCD824-D277-4BED-A260-5A8D5A9F3921}"/>
              </a:ext>
            </a:extLst>
          </p:cNvPr>
          <p:cNvSpPr txBox="1">
            <a:spLocks/>
          </p:cNvSpPr>
          <p:nvPr/>
        </p:nvSpPr>
        <p:spPr>
          <a:xfrm>
            <a:off x="760412" y="1763788"/>
            <a:ext cx="100584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List&lt;String&gt; names = new ArrayList&lt;&gt;();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Collections.addAll(names, "Mimi", "Gosho");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FileOutputStream fos = new </a:t>
            </a:r>
            <a:r>
              <a:rPr lang="en-US" sz="2800" dirty="0">
                <a:solidFill>
                  <a:schemeClr val="bg1"/>
                </a:solidFill>
                <a:effectLst/>
              </a:rPr>
              <a:t>FileOutputStream(</a:t>
            </a:r>
            <a:r>
              <a:rPr lang="en-US" sz="2800" dirty="0">
                <a:solidFill>
                  <a:schemeClr val="tx1"/>
                </a:solidFill>
                <a:effectLst/>
              </a:rPr>
              <a:t>path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ObjectOutputStream oos = </a:t>
            </a:r>
            <a:br>
              <a:rPr lang="en-US" sz="2800" dirty="0">
                <a:solidFill>
                  <a:schemeClr val="tx1"/>
                </a:solidFill>
                <a:effectLst/>
              </a:rPr>
            </a:br>
            <a:r>
              <a:rPr lang="en-US" sz="2800" dirty="0">
                <a:solidFill>
                  <a:schemeClr val="tx1"/>
                </a:solidFill>
                <a:effectLst/>
              </a:rPr>
              <a:t>	new </a:t>
            </a:r>
            <a:r>
              <a:rPr lang="en-US" sz="2800" dirty="0">
                <a:solidFill>
                  <a:schemeClr val="bg1"/>
                </a:solidFill>
                <a:effectLst/>
              </a:rPr>
              <a:t>ObjectOutputStream(</a:t>
            </a:r>
            <a:r>
              <a:rPr lang="en-US" sz="2800" dirty="0">
                <a:solidFill>
                  <a:schemeClr val="tx1"/>
                </a:solidFill>
                <a:effectLst/>
              </a:rPr>
              <a:t>fos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oos</a:t>
            </a:r>
            <a:r>
              <a:rPr lang="en-US" sz="2800" dirty="0">
                <a:solidFill>
                  <a:schemeClr val="bg1"/>
                </a:solidFill>
                <a:effectLst/>
              </a:rPr>
              <a:t>.writeObject(</a:t>
            </a:r>
            <a:r>
              <a:rPr lang="en-US" sz="2800" dirty="0">
                <a:solidFill>
                  <a:schemeClr val="tx1"/>
                </a:solidFill>
                <a:effectLst/>
              </a:rPr>
              <a:t>names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// TODO: handle exceptions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9B53E0-6A55-4858-94B9-FC20A24534D1}"/>
              </a:ext>
            </a:extLst>
          </p:cNvPr>
          <p:cNvGrpSpPr/>
          <p:nvPr/>
        </p:nvGrpSpPr>
        <p:grpSpPr>
          <a:xfrm>
            <a:off x="6555418" y="5082195"/>
            <a:ext cx="4198941" cy="1191002"/>
            <a:chOff x="7008391" y="5334000"/>
            <a:chExt cx="4198941" cy="119100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DA54BAB-A260-4EBE-A4B2-4A3C9FE538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11" b="5661"/>
            <a:stretch/>
          </p:blipFill>
          <p:spPr>
            <a:xfrm>
              <a:off x="7008391" y="5334000"/>
              <a:ext cx="1499829" cy="1191002"/>
            </a:xfrm>
            <a:prstGeom prst="roundRect">
              <a:avLst>
                <a:gd name="adj" fmla="val 6008"/>
              </a:avLst>
            </a:prstGeom>
            <a:effectLst>
              <a:softEdge rad="12700"/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88B8B30-25C3-4FBE-8096-41255916CF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78"/>
            <a:stretch/>
          </p:blipFill>
          <p:spPr>
            <a:xfrm>
              <a:off x="9788484" y="5334000"/>
              <a:ext cx="1418848" cy="1191002"/>
            </a:xfrm>
            <a:prstGeom prst="roundRect">
              <a:avLst>
                <a:gd name="adj" fmla="val 6796"/>
              </a:avLst>
            </a:prstGeom>
            <a:effectLst>
              <a:softEdge rad="12700"/>
            </a:effectLst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AB55251-161C-4E96-AB03-F1C8CA56D688}"/>
                </a:ext>
              </a:extLst>
            </p:cNvPr>
            <p:cNvSpPr/>
            <p:nvPr/>
          </p:nvSpPr>
          <p:spPr>
            <a:xfrm>
              <a:off x="8662182" y="5757146"/>
              <a:ext cx="843519" cy="344710"/>
            </a:xfrm>
            <a:prstGeom prst="rightArrow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2" name="AutoShape 6">
            <a:extLst>
              <a:ext uri="{FF2B5EF4-FFF2-40B4-BE49-F238E27FC236}">
                <a16:creationId xmlns:a16="http://schemas.microsoft.com/office/drawing/2014/main" id="{A8244D9A-CC3E-4792-A6CB-2532DF5BE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126" y="3675728"/>
            <a:ext cx="2178233" cy="1012094"/>
          </a:xfrm>
          <a:prstGeom prst="wedgeRoundRectCallout">
            <a:avLst>
              <a:gd name="adj1" fmla="val -63073"/>
              <a:gd name="adj2" fmla="val -5325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Save objects to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.ser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file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99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F9B83-CB00-4AD3-A39D-59B16C23AF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DAAC7A1-C901-43E2-9B71-72D82BEF652E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Load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objects from a file</a:t>
            </a:r>
            <a:endParaRPr lang="en-US" dirty="0">
              <a:latin typeface="+mj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17E91E2-851F-4980-8CDA-8EF8A0600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Deserialization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338C636-5B63-4290-AB48-E6B77727A108}"/>
              </a:ext>
            </a:extLst>
          </p:cNvPr>
          <p:cNvSpPr txBox="1">
            <a:spLocks/>
          </p:cNvSpPr>
          <p:nvPr/>
        </p:nvSpPr>
        <p:spPr>
          <a:xfrm>
            <a:off x="1008484" y="1868224"/>
            <a:ext cx="7938258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FileInputStream fis =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	new </a:t>
            </a:r>
            <a:r>
              <a:rPr lang="en-US" sz="2800" dirty="0">
                <a:solidFill>
                  <a:schemeClr val="bg1"/>
                </a:solidFill>
                <a:effectLst/>
              </a:rPr>
              <a:t>FileOutputStream</a:t>
            </a:r>
            <a:r>
              <a:rPr lang="en-US" sz="2800" dirty="0">
                <a:solidFill>
                  <a:schemeClr val="tx1"/>
                </a:solidFill>
                <a:effectLst/>
              </a:rPr>
              <a:t>(path);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ObjectInputStream oos =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	new </a:t>
            </a:r>
            <a:r>
              <a:rPr lang="en-US" sz="2800" dirty="0">
                <a:solidFill>
                  <a:schemeClr val="bg1"/>
                </a:solidFill>
                <a:effectLst/>
              </a:rPr>
              <a:t>ObjectInputStream</a:t>
            </a:r>
            <a:r>
              <a:rPr lang="en-US" sz="2800" dirty="0">
                <a:solidFill>
                  <a:schemeClr val="tx1"/>
                </a:solidFill>
                <a:effectLst/>
              </a:rPr>
              <a:t>(fis);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List&lt;String&gt; names =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	</a:t>
            </a:r>
            <a:r>
              <a:rPr lang="en-US" sz="2800" dirty="0">
                <a:solidFill>
                  <a:schemeClr val="bg1"/>
                </a:solidFill>
                <a:effectLst/>
              </a:rPr>
              <a:t>(List&lt;String&gt;) </a:t>
            </a:r>
            <a:r>
              <a:rPr lang="en-US" sz="2800" dirty="0">
                <a:solidFill>
                  <a:schemeClr val="tx1"/>
                </a:solidFill>
                <a:effectLst/>
              </a:rPr>
              <a:t>oos</a:t>
            </a:r>
            <a:r>
              <a:rPr lang="en-US" sz="2800" dirty="0">
                <a:solidFill>
                  <a:schemeClr val="bg1"/>
                </a:solidFill>
                <a:effectLst/>
              </a:rPr>
              <a:t>.readObject()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// TODO: handle exceptions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093119-00FD-40F3-AAD5-ED70CCB536D7}"/>
              </a:ext>
            </a:extLst>
          </p:cNvPr>
          <p:cNvGrpSpPr/>
          <p:nvPr/>
        </p:nvGrpSpPr>
        <p:grpSpPr>
          <a:xfrm>
            <a:off x="9828212" y="2009220"/>
            <a:ext cx="1486725" cy="3735839"/>
            <a:chOff x="8727638" y="2193295"/>
            <a:chExt cx="1486725" cy="37358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0B94683-243C-4D44-B9C3-DC12493148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11" b="5661"/>
            <a:stretch/>
          </p:blipFill>
          <p:spPr>
            <a:xfrm>
              <a:off x="8727639" y="4738132"/>
              <a:ext cx="1486724" cy="1191002"/>
            </a:xfrm>
            <a:prstGeom prst="roundRect">
              <a:avLst>
                <a:gd name="adj" fmla="val 6008"/>
              </a:avLst>
            </a:prstGeom>
            <a:ln w="28575">
              <a:solidFill>
                <a:schemeClr val="tx1"/>
              </a:solidFill>
            </a:ln>
            <a:effectLst>
              <a:softEdge rad="12700"/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D57FA29-2E17-49C4-A0E9-9A25C59DF0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78"/>
            <a:stretch/>
          </p:blipFill>
          <p:spPr>
            <a:xfrm>
              <a:off x="8727638" y="2193295"/>
              <a:ext cx="1486724" cy="1055868"/>
            </a:xfrm>
            <a:prstGeom prst="roundRect">
              <a:avLst>
                <a:gd name="adj" fmla="val 6796"/>
              </a:avLst>
            </a:prstGeom>
            <a:ln w="28575">
              <a:solidFill>
                <a:schemeClr val="tx1"/>
              </a:solidFill>
              <a:prstDash val="solid"/>
            </a:ln>
            <a:effectLst>
              <a:softEdge rad="12700"/>
            </a:effectLst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7EA266BB-F0A8-44DA-95C7-0AF959433E34}"/>
                </a:ext>
              </a:extLst>
            </p:cNvPr>
            <p:cNvSpPr/>
            <p:nvPr/>
          </p:nvSpPr>
          <p:spPr>
            <a:xfrm rot="16200000" flipH="1">
              <a:off x="9052010" y="3842966"/>
              <a:ext cx="837980" cy="492159"/>
            </a:xfrm>
            <a:prstGeom prst="rightArrow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043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90220-5F53-4E55-8F01-6BCC525485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ED18FF9-35D1-44F6-9233-F2E23F73F67C}"/>
              </a:ext>
            </a:extLst>
          </p:cNvPr>
          <p:cNvSpPr txBox="1">
            <a:spLocks noChangeArrowheads="1"/>
          </p:cNvSpPr>
          <p:nvPr/>
        </p:nvSpPr>
        <p:spPr>
          <a:xfrm>
            <a:off x="155220" y="1100125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noProof="1">
                <a:latin typeface="+mj-lt"/>
              </a:rPr>
              <a:t>Custom objects should </a:t>
            </a:r>
            <a:r>
              <a:rPr lang="en-US" b="1" noProof="1">
                <a:solidFill>
                  <a:schemeClr val="bg1"/>
                </a:solidFill>
                <a:latin typeface="+mj-lt"/>
              </a:rPr>
              <a:t>implement</a:t>
            </a:r>
            <a:r>
              <a:rPr lang="en-US" noProof="1">
                <a:latin typeface="+mj-lt"/>
              </a:rPr>
              <a:t> the</a:t>
            </a:r>
            <a:r>
              <a:rPr lang="en-US" b="1" noProof="1">
                <a:latin typeface="+mj-lt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+mj-lt"/>
              </a:rPr>
              <a:t>Serializable</a:t>
            </a:r>
            <a:r>
              <a:rPr lang="en-US" b="1" noProof="1">
                <a:latin typeface="+mj-lt"/>
              </a:rPr>
              <a:t> </a:t>
            </a:r>
            <a:r>
              <a:rPr lang="en-US" noProof="1">
                <a:latin typeface="+mj-lt"/>
              </a:rPr>
              <a:t>interface</a:t>
            </a:r>
            <a:endParaRPr lang="en-US" dirty="0">
              <a:latin typeface="+mj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66FE9E-B141-49DC-947C-3AFC37464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622" y="-10655"/>
            <a:ext cx="9577597" cy="1110780"/>
          </a:xfrm>
        </p:spPr>
        <p:txBody>
          <a:bodyPr/>
          <a:lstStyle/>
          <a:p>
            <a:r>
              <a:rPr lang="en-US" dirty="0"/>
              <a:t>Serialization of Custom Objects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9EA113A-0C66-4B57-A8DA-62CE2A1F48AC}"/>
              </a:ext>
            </a:extLst>
          </p:cNvPr>
          <p:cNvSpPr txBox="1">
            <a:spLocks/>
          </p:cNvSpPr>
          <p:nvPr/>
        </p:nvSpPr>
        <p:spPr>
          <a:xfrm>
            <a:off x="760412" y="1835556"/>
            <a:ext cx="933294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600" dirty="0">
                <a:solidFill>
                  <a:schemeClr val="tx1"/>
                </a:solidFill>
                <a:effectLst/>
              </a:rPr>
              <a:t>class Cube </a:t>
            </a:r>
            <a:r>
              <a:rPr lang="en-GB" sz="3600" dirty="0">
                <a:solidFill>
                  <a:schemeClr val="bg1"/>
                </a:solidFill>
                <a:effectLst/>
              </a:rPr>
              <a:t>implements Serializable </a:t>
            </a:r>
            <a:r>
              <a:rPr lang="en-GB" sz="36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GB" sz="3600" dirty="0">
                <a:solidFill>
                  <a:schemeClr val="tx1"/>
                </a:solidFill>
                <a:effectLst/>
              </a:rPr>
              <a:t>  String color;</a:t>
            </a:r>
          </a:p>
          <a:p>
            <a:r>
              <a:rPr lang="en-GB" sz="3600" dirty="0">
                <a:solidFill>
                  <a:schemeClr val="tx1"/>
                </a:solidFill>
                <a:effectLst/>
              </a:rPr>
              <a:t>  double width;</a:t>
            </a:r>
          </a:p>
          <a:p>
            <a:r>
              <a:rPr lang="en-GB" sz="3600" dirty="0">
                <a:solidFill>
                  <a:schemeClr val="tx1"/>
                </a:solidFill>
                <a:effectLst/>
              </a:rPr>
              <a:t>  double height;</a:t>
            </a:r>
          </a:p>
          <a:p>
            <a:r>
              <a:rPr lang="en-GB" sz="3600" dirty="0">
                <a:solidFill>
                  <a:schemeClr val="tx1"/>
                </a:solidFill>
                <a:effectLst/>
              </a:rPr>
              <a:t>  double depth;</a:t>
            </a:r>
          </a:p>
          <a:p>
            <a:r>
              <a:rPr lang="en-GB" sz="3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8" name="Picture 2" descr="Image result for object icon">
            <a:extLst>
              <a:ext uri="{FF2B5EF4-FFF2-40B4-BE49-F238E27FC236}">
                <a16:creationId xmlns:a16="http://schemas.microsoft.com/office/drawing/2014/main" id="{9523CD03-B5F1-45F8-935F-140A1AEE7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052" y="3352800"/>
            <a:ext cx="1787793" cy="1787793"/>
          </a:xfrm>
          <a:prstGeom prst="roundRect">
            <a:avLst>
              <a:gd name="adj" fmla="val 3329"/>
            </a:avLst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33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1D66A-A465-4665-A970-C731149F258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CD7471-7E24-4B81-B6DF-4E27CC40BCB0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Cube class </a:t>
            </a:r>
            <a:r>
              <a:rPr lang="en-US" dirty="0"/>
              <a:t>with color, width, height and depth</a:t>
            </a:r>
          </a:p>
          <a:p>
            <a:r>
              <a:rPr lang="en-US" dirty="0"/>
              <a:t>Create a cube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color: "green", w: 15.3, h: 12.4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d: 3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5D8CED4-2FB8-46E0-93BD-5A082902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Serialize Custom Object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36F58C-BB69-498E-854D-CAB72A6779A9}"/>
              </a:ext>
            </a:extLst>
          </p:cNvPr>
          <p:cNvGrpSpPr/>
          <p:nvPr/>
        </p:nvGrpSpPr>
        <p:grpSpPr>
          <a:xfrm>
            <a:off x="989012" y="3124200"/>
            <a:ext cx="8001000" cy="2819400"/>
            <a:chOff x="455612" y="3505200"/>
            <a:chExt cx="8001000" cy="28194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3818117-00B3-4AED-8C5B-1D624710477B}"/>
                </a:ext>
              </a:extLst>
            </p:cNvPr>
            <p:cNvSpPr/>
            <p:nvPr/>
          </p:nvSpPr>
          <p:spPr>
            <a:xfrm>
              <a:off x="5878407" y="3781196"/>
              <a:ext cx="2578205" cy="2306683"/>
            </a:xfrm>
            <a:prstGeom prst="roundRect">
              <a:avLst>
                <a:gd name="adj" fmla="val 5385"/>
              </a:avLst>
            </a:prstGeom>
            <a:solidFill>
              <a:schemeClr val="tx1"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686AE2-CA24-47E8-881F-83EEF9B01D32}"/>
                </a:ext>
              </a:extLst>
            </p:cNvPr>
            <p:cNvGrpSpPr/>
            <p:nvPr/>
          </p:nvGrpSpPr>
          <p:grpSpPr>
            <a:xfrm>
              <a:off x="455612" y="3505200"/>
              <a:ext cx="7411584" cy="2819400"/>
              <a:chOff x="455612" y="3505200"/>
              <a:chExt cx="7411584" cy="2819400"/>
            </a:xfrm>
          </p:grpSpPr>
          <p:pic>
            <p:nvPicPr>
              <p:cNvPr id="10" name="Picture 2" descr="Image result for object icon">
                <a:extLst>
                  <a:ext uri="{FF2B5EF4-FFF2-40B4-BE49-F238E27FC236}">
                    <a16:creationId xmlns:a16="http://schemas.microsoft.com/office/drawing/2014/main" id="{5EB4F250-A1E1-4852-BD53-EB1D511D0E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612" y="3505200"/>
                <a:ext cx="2819400" cy="2819400"/>
              </a:xfrm>
              <a:prstGeom prst="roundRect">
                <a:avLst>
                  <a:gd name="adj" fmla="val 3329"/>
                </a:avLst>
              </a:prstGeom>
              <a:noFill/>
              <a:effectLst>
                <a:softEdge rad="127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7FBB9CB-F244-49AE-81AE-3B1E5F94C8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1778"/>
              <a:stretch/>
            </p:blipFill>
            <p:spPr>
              <a:xfrm>
                <a:off x="6467821" y="4370908"/>
                <a:ext cx="1399375" cy="1174656"/>
              </a:xfrm>
              <a:prstGeom prst="roundRect">
                <a:avLst>
                  <a:gd name="adj" fmla="val 6796"/>
                </a:avLst>
              </a:prstGeom>
              <a:effectLst>
                <a:softEdge rad="12700"/>
              </a:effectLst>
            </p:spPr>
          </p:pic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568403BF-6BC0-4045-93C4-8B018AB18585}"/>
                  </a:ext>
                </a:extLst>
              </p:cNvPr>
              <p:cNvSpPr/>
              <p:nvPr/>
            </p:nvSpPr>
            <p:spPr>
              <a:xfrm rot="10800000" flipH="1">
                <a:off x="3897269" y="4582341"/>
                <a:ext cx="1282680" cy="751789"/>
              </a:xfrm>
              <a:prstGeom prst="rightArrow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193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38E25-170F-4812-AC10-C4D2DC402C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4CA83936-0117-4863-A516-4ED25644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2" y="-22041"/>
            <a:ext cx="9577597" cy="1110780"/>
          </a:xfrm>
        </p:spPr>
        <p:txBody>
          <a:bodyPr/>
          <a:lstStyle/>
          <a:p>
            <a:r>
              <a:rPr lang="en-US" dirty="0"/>
              <a:t>Solution: Serialize Custom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DF5719-F671-486B-BF55-CE2CD58F0CE4}"/>
              </a:ext>
            </a:extLst>
          </p:cNvPr>
          <p:cNvSpPr txBox="1">
            <a:spLocks/>
          </p:cNvSpPr>
          <p:nvPr/>
        </p:nvSpPr>
        <p:spPr>
          <a:xfrm>
            <a:off x="303212" y="1270810"/>
            <a:ext cx="853440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</a:rPr>
              <a:t>class Cube implements Serializable {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String color;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double width;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double height;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double depth;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0" name="Picture 2" descr="Image result for object icon">
            <a:extLst>
              <a:ext uri="{FF2B5EF4-FFF2-40B4-BE49-F238E27FC236}">
                <a16:creationId xmlns:a16="http://schemas.microsoft.com/office/drawing/2014/main" id="{7E08AB4F-BCE6-4350-8DE6-629788F9E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4729022"/>
            <a:ext cx="1955057" cy="1955057"/>
          </a:xfrm>
          <a:prstGeom prst="roundRect">
            <a:avLst>
              <a:gd name="adj" fmla="val 3329"/>
            </a:avLst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16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8C919F-E3C7-4676-A36B-58E29F57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Serialize Custom Object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FDF2A-1528-46AE-A075-3F7EA689FC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768744B-7D4B-41D4-B351-4A65F2A8F465}"/>
              </a:ext>
            </a:extLst>
          </p:cNvPr>
          <p:cNvSpPr txBox="1">
            <a:spLocks/>
          </p:cNvSpPr>
          <p:nvPr/>
        </p:nvSpPr>
        <p:spPr>
          <a:xfrm>
            <a:off x="608012" y="1350175"/>
            <a:ext cx="85344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</a:rPr>
              <a:t>String path = "D:\\save.ser";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try (</a:t>
            </a:r>
            <a:r>
              <a:rPr lang="en-GB" sz="3200" dirty="0">
                <a:solidFill>
                  <a:schemeClr val="bg1"/>
                </a:solidFill>
                <a:effectLst/>
              </a:rPr>
              <a:t>ObjectOutputStream</a:t>
            </a:r>
            <a:r>
              <a:rPr lang="en-GB" sz="3200" dirty="0">
                <a:solidFill>
                  <a:schemeClr val="tx1"/>
                </a:solidFill>
                <a:effectLst/>
              </a:rPr>
              <a:t> oos = </a:t>
            </a:r>
            <a:r>
              <a:rPr lang="en-GB" sz="3200">
                <a:solidFill>
                  <a:schemeClr val="tx1"/>
                </a:solidFill>
                <a:effectLst/>
              </a:rPr>
              <a:t/>
            </a:r>
            <a:br>
              <a:rPr lang="en-GB" sz="3200">
                <a:solidFill>
                  <a:schemeClr val="tx1"/>
                </a:solidFill>
                <a:effectLst/>
              </a:rPr>
            </a:br>
            <a:r>
              <a:rPr lang="en-GB" sz="3200" smtClean="0">
                <a:solidFill>
                  <a:schemeClr val="tx1"/>
                </a:solidFill>
                <a:effectLst/>
              </a:rPr>
              <a:t>	new </a:t>
            </a:r>
            <a:r>
              <a:rPr lang="en-GB" sz="3200" dirty="0">
                <a:solidFill>
                  <a:schemeClr val="tx1"/>
                </a:solidFill>
                <a:effectLst/>
              </a:rPr>
              <a:t>ObjectOutputStream(</a:t>
            </a:r>
            <a:r>
              <a:rPr lang="en-GB" sz="3200">
                <a:solidFill>
                  <a:schemeClr val="tx1"/>
                </a:solidFill>
                <a:effectLst/>
              </a:rPr>
              <a:t/>
            </a:r>
            <a:br>
              <a:rPr lang="en-GB" sz="3200">
                <a:solidFill>
                  <a:schemeClr val="tx1"/>
                </a:solidFill>
                <a:effectLst/>
              </a:rPr>
            </a:br>
            <a:r>
              <a:rPr lang="en-GB" sz="3200" smtClean="0">
                <a:solidFill>
                  <a:schemeClr val="tx1"/>
                </a:solidFill>
                <a:effectLst/>
              </a:rPr>
              <a:t>	 new </a:t>
            </a:r>
            <a:r>
              <a:rPr lang="en-GB" sz="3200" dirty="0">
                <a:solidFill>
                  <a:schemeClr val="bg1"/>
                </a:solidFill>
                <a:effectLst/>
              </a:rPr>
              <a:t>FileOutputStream</a:t>
            </a:r>
            <a:r>
              <a:rPr lang="en-GB" sz="3200" dirty="0">
                <a:solidFill>
                  <a:schemeClr val="tx1"/>
                </a:solidFill>
                <a:effectLst/>
              </a:rPr>
              <a:t>(path))) {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oos</a:t>
            </a:r>
            <a:r>
              <a:rPr lang="en-GB" sz="3200" dirty="0">
                <a:solidFill>
                  <a:schemeClr val="bg1"/>
                </a:solidFill>
                <a:effectLst/>
              </a:rPr>
              <a:t>.writeObject(</a:t>
            </a:r>
            <a:r>
              <a:rPr lang="en-GB" sz="3200" dirty="0">
                <a:solidFill>
                  <a:schemeClr val="tx1"/>
                </a:solidFill>
                <a:effectLst/>
              </a:rPr>
              <a:t>cube</a:t>
            </a:r>
            <a:r>
              <a:rPr lang="en-GB" sz="3200" dirty="0">
                <a:solidFill>
                  <a:schemeClr val="bg1"/>
                </a:solidFill>
                <a:effectLst/>
              </a:rPr>
              <a:t>)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} catch (IOException e) {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e.printStackTrace();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9EBA14-2580-4F73-88BD-BF0B5BB3C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8"/>
          <a:stretch/>
        </p:blipFill>
        <p:spPr>
          <a:xfrm>
            <a:off x="10125059" y="2133600"/>
            <a:ext cx="998553" cy="838200"/>
          </a:xfrm>
          <a:prstGeom prst="roundRect">
            <a:avLst>
              <a:gd name="adj" fmla="val 6796"/>
            </a:avLst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2129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/>
              <a:t>46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6218" y="1724211"/>
            <a:ext cx="8065426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599" dirty="0">
                <a:solidFill>
                  <a:schemeClr val="bg1"/>
                </a:solidFill>
              </a:rPr>
              <a:t>Streams </a:t>
            </a:r>
            <a:r>
              <a:rPr lang="en-US" sz="3599" dirty="0">
                <a:solidFill>
                  <a:schemeClr val="bg2"/>
                </a:solidFill>
              </a:rPr>
              <a:t>are used to </a:t>
            </a:r>
            <a:r>
              <a:rPr lang="en-US" sz="3599" dirty="0">
                <a:solidFill>
                  <a:schemeClr val="bg1"/>
                </a:solidFill>
              </a:rPr>
              <a:t>transfer data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599" dirty="0">
                <a:solidFill>
                  <a:schemeClr val="bg1"/>
                </a:solidFill>
              </a:rPr>
              <a:t>Two</a:t>
            </a:r>
            <a:r>
              <a:rPr lang="en-US" sz="3599" dirty="0">
                <a:solidFill>
                  <a:schemeClr val="bg2"/>
                </a:solidFill>
              </a:rPr>
              <a:t> main </a:t>
            </a:r>
            <a:r>
              <a:rPr lang="en-US" sz="3599" dirty="0">
                <a:solidFill>
                  <a:schemeClr val="bg1"/>
                </a:solidFill>
              </a:rPr>
              <a:t>types </a:t>
            </a:r>
            <a:r>
              <a:rPr lang="en-US" sz="3599" dirty="0">
                <a:solidFill>
                  <a:schemeClr val="bg2"/>
                </a:solidFill>
              </a:rPr>
              <a:t>of streams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399" dirty="0">
                <a:solidFill>
                  <a:schemeClr val="bg1"/>
                </a:solidFill>
              </a:rPr>
              <a:t>Input</a:t>
            </a:r>
            <a:r>
              <a:rPr lang="en-US" sz="3399" dirty="0">
                <a:solidFill>
                  <a:schemeClr val="bg2"/>
                </a:solidFill>
              </a:rPr>
              <a:t> Streams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399" dirty="0">
                <a:solidFill>
                  <a:schemeClr val="bg1"/>
                </a:solidFill>
              </a:rPr>
              <a:t>Output</a:t>
            </a:r>
            <a:r>
              <a:rPr lang="en-US" sz="3399" dirty="0">
                <a:solidFill>
                  <a:schemeClr val="bg2"/>
                </a:solidFill>
              </a:rPr>
              <a:t> Streams</a:t>
            </a:r>
            <a:endParaRPr lang="en-US" sz="3599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599" dirty="0">
                <a:solidFill>
                  <a:schemeClr val="bg1"/>
                </a:solidFill>
              </a:rPr>
              <a:t>Buffered</a:t>
            </a:r>
            <a:r>
              <a:rPr lang="en-US" sz="3599" dirty="0">
                <a:solidFill>
                  <a:schemeClr val="bg2"/>
                </a:solidFill>
              </a:rPr>
              <a:t> streams boost </a:t>
            </a:r>
            <a:r>
              <a:rPr lang="en-US" sz="3599" dirty="0">
                <a:solidFill>
                  <a:schemeClr val="bg1"/>
                </a:solidFill>
              </a:rPr>
              <a:t>performance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599" dirty="0">
                <a:solidFill>
                  <a:schemeClr val="bg2"/>
                </a:solidFill>
              </a:rPr>
              <a:t>Streams </a:t>
            </a:r>
            <a:r>
              <a:rPr lang="en-US" sz="3599" dirty="0">
                <a:solidFill>
                  <a:schemeClr val="bg1"/>
                </a:solidFill>
              </a:rPr>
              <a:t>can be chained together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599" dirty="0">
                <a:solidFill>
                  <a:schemeClr val="bg2"/>
                </a:solidFill>
              </a:rPr>
              <a:t>You can </a:t>
            </a:r>
            <a:r>
              <a:rPr lang="en-US" sz="3599" dirty="0">
                <a:solidFill>
                  <a:schemeClr val="bg1"/>
                </a:solidFill>
              </a:rPr>
              <a:t>save objects </a:t>
            </a:r>
            <a:r>
              <a:rPr lang="en-US" sz="3599" dirty="0">
                <a:solidFill>
                  <a:schemeClr val="bg2"/>
                </a:solidFill>
              </a:rPr>
              <a:t>state into a file</a:t>
            </a:r>
          </a:p>
          <a:p>
            <a:pPr>
              <a:lnSpc>
                <a:spcPct val="100000"/>
              </a:lnSpc>
            </a:pPr>
            <a:endParaRPr lang="en-US" sz="3199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711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5799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28768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699083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6927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79612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5AB74-7332-4C01-AFA4-C9F4AB3A19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FA5E421-EE4F-4604-83E1-641065ABD5BC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Two fundamental types</a:t>
            </a:r>
            <a:r>
              <a:rPr lang="en-US" dirty="0"/>
              <a:t> of streams: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338FF65-EA39-4868-8E40-61B4045E08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Streams Basics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F40B90-7AE9-4E7C-A7C9-0730E72BC134}"/>
              </a:ext>
            </a:extLst>
          </p:cNvPr>
          <p:cNvGrpSpPr/>
          <p:nvPr/>
        </p:nvGrpSpPr>
        <p:grpSpPr>
          <a:xfrm>
            <a:off x="907786" y="2366578"/>
            <a:ext cx="6639190" cy="1219200"/>
            <a:chOff x="1827212" y="2492681"/>
            <a:chExt cx="6639190" cy="12192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4C1631-4F0F-4B35-B85F-500BFFB3D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12" y="2492681"/>
              <a:ext cx="1427634" cy="11821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007EA92-6E9B-4F8A-95B3-F330B1B2F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147" y="2492681"/>
              <a:ext cx="1293255" cy="1219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6CDBB315-A305-4FD9-8512-AA54A35CA5D3}"/>
                </a:ext>
              </a:extLst>
            </p:cNvPr>
            <p:cNvSpPr txBox="1">
              <a:spLocks/>
            </p:cNvSpPr>
            <p:nvPr/>
          </p:nvSpPr>
          <p:spPr>
            <a:xfrm>
              <a:off x="3594121" y="3037777"/>
              <a:ext cx="3239751" cy="547779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US" dirty="0">
                  <a:solidFill>
                    <a:schemeClr val="bg2"/>
                  </a:solidFill>
                  <a:effectLst/>
                </a:rPr>
                <a:t>Input Stream</a:t>
              </a:r>
              <a:endParaRPr lang="bg-BG" b="0" dirty="0"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7E65BF7-0CAB-4258-BAD1-3F7CDBFB8C42}"/>
                </a:ext>
              </a:extLst>
            </p:cNvPr>
            <p:cNvSpPr/>
            <p:nvPr/>
          </p:nvSpPr>
          <p:spPr>
            <a:xfrm>
              <a:off x="3594121" y="2543535"/>
              <a:ext cx="3239751" cy="429314"/>
            </a:xfrm>
            <a:prstGeom prst="rightArrow">
              <a:avLst>
                <a:gd name="adj1" fmla="val 52555"/>
                <a:gd name="adj2" fmla="val 97345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1100 1001 1001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0DA064-1BF9-4B4C-B8C1-BA59DE7DE4B0}"/>
              </a:ext>
            </a:extLst>
          </p:cNvPr>
          <p:cNvGrpSpPr/>
          <p:nvPr/>
        </p:nvGrpSpPr>
        <p:grpSpPr>
          <a:xfrm>
            <a:off x="907786" y="4347778"/>
            <a:ext cx="6639190" cy="1219200"/>
            <a:chOff x="1827212" y="2492681"/>
            <a:chExt cx="6639190" cy="12192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EC9E82E-171C-421D-B2D9-D83A29612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12" y="2492681"/>
              <a:ext cx="1427634" cy="11821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5EBF4DF-F16C-4C8F-AEF5-732757F54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147" y="2492681"/>
              <a:ext cx="1293255" cy="1219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15" name="Text Placeholder 5">
              <a:extLst>
                <a:ext uri="{FF2B5EF4-FFF2-40B4-BE49-F238E27FC236}">
                  <a16:creationId xmlns:a16="http://schemas.microsoft.com/office/drawing/2014/main" id="{860A8A4F-E44C-48D8-8A65-99D72EAE7BAE}"/>
                </a:ext>
              </a:extLst>
            </p:cNvPr>
            <p:cNvSpPr txBox="1">
              <a:spLocks/>
            </p:cNvSpPr>
            <p:nvPr/>
          </p:nvSpPr>
          <p:spPr>
            <a:xfrm>
              <a:off x="3594121" y="3037777"/>
              <a:ext cx="3239751" cy="547779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GB" dirty="0">
                  <a:solidFill>
                    <a:schemeClr val="bg2"/>
                  </a:solidFill>
                  <a:effectLst/>
                </a:rPr>
                <a:t>Output</a:t>
              </a:r>
              <a:r>
                <a:rPr lang="en-US" dirty="0">
                  <a:solidFill>
                    <a:schemeClr val="bg2"/>
                  </a:solidFill>
                  <a:effectLst/>
                </a:rPr>
                <a:t> Stream</a:t>
              </a:r>
              <a:endParaRPr lang="bg-BG" b="0" dirty="0"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1A3999A5-70E5-486C-ADEC-1B55CB345FCA}"/>
                </a:ext>
              </a:extLst>
            </p:cNvPr>
            <p:cNvSpPr/>
            <p:nvPr/>
          </p:nvSpPr>
          <p:spPr>
            <a:xfrm flipH="1">
              <a:off x="3594120" y="2505555"/>
              <a:ext cx="3239752" cy="467293"/>
            </a:xfrm>
            <a:prstGeom prst="rightArrow">
              <a:avLst>
                <a:gd name="adj1" fmla="val 52555"/>
                <a:gd name="adj2" fmla="val 97345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1100 1001 1001</a:t>
              </a:r>
            </a:p>
          </p:txBody>
        </p:sp>
      </p:grpSp>
      <p:sp>
        <p:nvSpPr>
          <p:cNvPr id="17" name="AutoShape 6">
            <a:extLst>
              <a:ext uri="{FF2B5EF4-FFF2-40B4-BE49-F238E27FC236}">
                <a16:creationId xmlns:a16="http://schemas.microsoft.com/office/drawing/2014/main" id="{C28480C7-C7EF-404A-9D83-1469829FB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5823" y="3408582"/>
            <a:ext cx="3333847" cy="1163418"/>
          </a:xfrm>
          <a:prstGeom prst="wedgeRoundRectCallout">
            <a:avLst>
              <a:gd name="adj1" fmla="val -62792"/>
              <a:gd name="adj2" fmla="val -4757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Streams are unidirectional!</a:t>
            </a:r>
            <a:endParaRPr lang="bg-BG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30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82029-976F-415F-BA13-D84DD4E53CC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5FBC7F1-6959-461B-AA6C-DB720ECFB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Opening a File Stream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6DE1AD-10B1-4D46-B522-DA70A23597E1}"/>
              </a:ext>
            </a:extLst>
          </p:cNvPr>
          <p:cNvSpPr txBox="1">
            <a:spLocks/>
          </p:cNvSpPr>
          <p:nvPr/>
        </p:nvSpPr>
        <p:spPr>
          <a:xfrm>
            <a:off x="455612" y="1295400"/>
            <a:ext cx="10121255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</a:rPr>
              <a:t>String path = </a:t>
            </a:r>
            <a:r>
              <a:rPr lang="en-GB" sz="3200" dirty="0">
                <a:solidFill>
                  <a:schemeClr val="bg1"/>
                </a:solidFill>
                <a:effectLst/>
              </a:rPr>
              <a:t>"C:\\input.txt"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dirty="0">
                <a:solidFill>
                  <a:schemeClr val="bg1"/>
                </a:solidFill>
                <a:effectLst/>
              </a:rPr>
              <a:t>FileInputStream</a:t>
            </a:r>
            <a:r>
              <a:rPr lang="en-GB" sz="3200" dirty="0">
                <a:solidFill>
                  <a:schemeClr val="tx1"/>
                </a:solidFill>
                <a:effectLst/>
              </a:rPr>
              <a:t> fileStream = </a:t>
            </a:r>
            <a:br>
              <a:rPr lang="en-GB" sz="3200" dirty="0">
                <a:solidFill>
                  <a:schemeClr val="tx1"/>
                </a:solidFill>
                <a:effectLst/>
              </a:rPr>
            </a:br>
            <a:r>
              <a:rPr lang="en-GB" sz="3200" dirty="0">
                <a:solidFill>
                  <a:schemeClr val="tx1"/>
                </a:solidFill>
                <a:effectLst/>
              </a:rPr>
              <a:t>          </a:t>
            </a:r>
            <a:r>
              <a:rPr lang="en-GB" sz="3200" dirty="0">
                <a:solidFill>
                  <a:schemeClr val="bg1"/>
                </a:solidFill>
                <a:effectLst/>
              </a:rPr>
              <a:t>new FileInputStream</a:t>
            </a:r>
            <a:r>
              <a:rPr lang="en-GB" sz="3200" dirty="0">
                <a:solidFill>
                  <a:schemeClr val="tx1"/>
                </a:solidFill>
                <a:effectLst/>
              </a:rPr>
              <a:t>(path);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int oneByte = fileStream</a:t>
            </a:r>
            <a:r>
              <a:rPr lang="en-GB" sz="3200" dirty="0">
                <a:solidFill>
                  <a:schemeClr val="bg1"/>
                </a:solidFill>
                <a:effectLst/>
              </a:rPr>
              <a:t>.read()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while (oneByte </a:t>
            </a:r>
            <a:r>
              <a:rPr lang="en-GB" sz="3200" dirty="0">
                <a:solidFill>
                  <a:schemeClr val="bg1"/>
                </a:solidFill>
                <a:effectLst/>
              </a:rPr>
              <a:t>&gt;=</a:t>
            </a:r>
            <a:r>
              <a:rPr lang="en-GB" sz="3200" dirty="0">
                <a:solidFill>
                  <a:schemeClr val="tx1"/>
                </a:solidFill>
                <a:effectLst/>
              </a:rPr>
              <a:t> 0) {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System.out.print(oneByte);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oneByte = fileStream</a:t>
            </a:r>
            <a:r>
              <a:rPr lang="en-GB" sz="3200" dirty="0">
                <a:solidFill>
                  <a:schemeClr val="bg1"/>
                </a:solidFill>
                <a:effectLst/>
              </a:rPr>
              <a:t>.read()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124174AA-4F1C-41D9-B74F-59A87E16F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2" y="4572000"/>
            <a:ext cx="2071652" cy="1163418"/>
          </a:xfrm>
          <a:prstGeom prst="wedgeRoundRectCallout">
            <a:avLst>
              <a:gd name="adj1" fmla="val -60363"/>
              <a:gd name="adj2" fmla="val 40687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Returns -1 if empty</a:t>
            </a: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59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49D64-6481-40B8-BD17-5EF2D1239FF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E98BA4-545C-4D6C-83CF-30A3F9A21730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240220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try-catch-finally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B2D703-BD28-4091-9DA1-36E250B93E0A}"/>
              </a:ext>
            </a:extLst>
          </p:cNvPr>
          <p:cNvSpPr txBox="1">
            <a:spLocks/>
          </p:cNvSpPr>
          <p:nvPr/>
        </p:nvSpPr>
        <p:spPr>
          <a:xfrm>
            <a:off x="735679" y="1977350"/>
            <a:ext cx="10121255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bg1"/>
                </a:solidFill>
                <a:effectLst/>
              </a:rPr>
              <a:t>try</a:t>
            </a:r>
            <a:r>
              <a:rPr lang="en-GB" sz="2800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InputStream in = new FileInputStream(path)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 </a:t>
            </a:r>
            <a:r>
              <a:rPr lang="en-GB" sz="2800" dirty="0">
                <a:solidFill>
                  <a:schemeClr val="bg1"/>
                </a:solidFill>
                <a:effectLst/>
              </a:rPr>
              <a:t>catch</a:t>
            </a:r>
            <a:r>
              <a:rPr lang="en-GB" sz="2800" dirty="0">
                <a:solidFill>
                  <a:schemeClr val="tx1"/>
                </a:solidFill>
                <a:effectLst/>
              </a:rPr>
              <a:t> (IOException e)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// TODO: handle exception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 </a:t>
            </a:r>
            <a:r>
              <a:rPr lang="en-GB" sz="2800" dirty="0">
                <a:solidFill>
                  <a:schemeClr val="bg1"/>
                </a:solidFill>
                <a:effectLst/>
              </a:rPr>
              <a:t>finally</a:t>
            </a:r>
            <a:r>
              <a:rPr lang="en-GB" sz="2800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if (in != null)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in.</a:t>
            </a:r>
            <a:r>
              <a:rPr lang="en-GB" sz="2800" dirty="0">
                <a:solidFill>
                  <a:schemeClr val="bg1"/>
                </a:solidFill>
                <a:effectLst/>
              </a:rPr>
              <a:t>close</a:t>
            </a:r>
            <a:r>
              <a:rPr lang="en-GB" sz="28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6833EEC-A4EA-4B74-9183-A0A057870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Closing a File Stream</a:t>
            </a:r>
            <a:endParaRPr lang="bg-B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8D2F1A-48D2-4F18-B15B-8B2DA4F6625D}"/>
              </a:ext>
            </a:extLst>
          </p:cNvPr>
          <p:cNvGrpSpPr/>
          <p:nvPr/>
        </p:nvGrpSpPr>
        <p:grpSpPr>
          <a:xfrm>
            <a:off x="7999412" y="5138928"/>
            <a:ext cx="2781322" cy="868721"/>
            <a:chOff x="7214637" y="4913155"/>
            <a:chExt cx="3604175" cy="1081245"/>
          </a:xfrm>
        </p:grpSpPr>
        <p:pic>
          <p:nvPicPr>
            <p:cNvPr id="9" name="Picture 2" descr="http://educhoices.org/cimages/multimages/1/free_technology_courses.jpg">
              <a:extLst>
                <a:ext uri="{FF2B5EF4-FFF2-40B4-BE49-F238E27FC236}">
                  <a16:creationId xmlns:a16="http://schemas.microsoft.com/office/drawing/2014/main" id="{A70F52AD-547F-40C8-B0F1-0ACA167A4E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lum brigh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4044" y="4971499"/>
              <a:ext cx="1947499" cy="96455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4CF3A41-790C-4738-AA94-BDF2973CD5E3}"/>
                </a:ext>
              </a:extLst>
            </p:cNvPr>
            <p:cNvGrpSpPr/>
            <p:nvPr/>
          </p:nvGrpSpPr>
          <p:grpSpPr>
            <a:xfrm>
              <a:off x="7214637" y="4913155"/>
              <a:ext cx="3604175" cy="1081245"/>
              <a:chOff x="7694612" y="4836955"/>
              <a:chExt cx="3604175" cy="108124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52A814D-1CFA-4FD8-8C98-C2B174100486}"/>
                  </a:ext>
                </a:extLst>
              </p:cNvPr>
              <p:cNvGrpSpPr/>
              <p:nvPr/>
            </p:nvGrpSpPr>
            <p:grpSpPr>
              <a:xfrm>
                <a:off x="7694612" y="4836955"/>
                <a:ext cx="3604175" cy="1081245"/>
                <a:chOff x="4026626" y="4872991"/>
                <a:chExt cx="3604175" cy="1081245"/>
              </a:xfrm>
            </p:grpSpPr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B71B098F-8E6B-4865-9967-00FC223B5F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6626" y="4872991"/>
                  <a:ext cx="1080000" cy="1081245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</p:pic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4CC7E13-B512-459D-9C42-6D2D2DAB4B04}"/>
                    </a:ext>
                  </a:extLst>
                </p:cNvPr>
                <p:cNvSpPr/>
                <p:nvPr/>
              </p:nvSpPr>
              <p:spPr>
                <a:xfrm>
                  <a:off x="6550801" y="4874236"/>
                  <a:ext cx="1080000" cy="1080000"/>
                </a:xfrm>
                <a:prstGeom prst="ellipse">
                  <a:avLst/>
                </a:prstGeom>
                <a:ln/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wrap="none" lIns="0" rIns="0" rtlCol="0" anchor="ctr">
                  <a:noAutofit/>
                </a:bodyPr>
                <a:lstStyle/>
                <a:p>
                  <a:pPr algn="ctr"/>
                  <a:r>
                    <a:rPr lang="en-GB" sz="1800" b="1" dirty="0">
                      <a:solidFill>
                        <a:schemeClr val="bg2"/>
                      </a:solidFill>
                      <a:latin typeface="Consolas" panose="020B0609020204030204" pitchFamily="49" charset="0"/>
                    </a:rPr>
                    <a:t>10101</a:t>
                  </a:r>
                  <a:endParaRPr lang="en-GB" b="1" dirty="0">
                    <a:solidFill>
                      <a:schemeClr val="bg2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12" name="Multiplication Sign 11">
                <a:extLst>
                  <a:ext uri="{FF2B5EF4-FFF2-40B4-BE49-F238E27FC236}">
                    <a16:creationId xmlns:a16="http://schemas.microsoft.com/office/drawing/2014/main" id="{42B7D789-7BF5-44A2-A29C-5058E9B2FAD2}"/>
                  </a:ext>
                </a:extLst>
              </p:cNvPr>
              <p:cNvSpPr/>
              <p:nvPr/>
            </p:nvSpPr>
            <p:spPr>
              <a:xfrm>
                <a:off x="8774612" y="4945029"/>
                <a:ext cx="1500846" cy="919876"/>
              </a:xfrm>
              <a:prstGeom prst="mathMultiply">
                <a:avLst>
                  <a:gd name="adj1" fmla="val 30118"/>
                </a:avLst>
              </a:pr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  <p:sp>
        <p:nvSpPr>
          <p:cNvPr id="15" name="AutoShape 6">
            <a:extLst>
              <a:ext uri="{FF2B5EF4-FFF2-40B4-BE49-F238E27FC236}">
                <a16:creationId xmlns:a16="http://schemas.microsoft.com/office/drawing/2014/main" id="{BC64D814-0FFD-4135-A955-1C15839D2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168" y="5379062"/>
            <a:ext cx="2071652" cy="1163418"/>
          </a:xfrm>
          <a:prstGeom prst="wedgeRoundRectCallout">
            <a:avLst>
              <a:gd name="adj1" fmla="val 40555"/>
              <a:gd name="adj2" fmla="val -67141"/>
              <a:gd name="adj3" fmla="val 16667"/>
            </a:avLst>
          </a:prstGeom>
          <a:solidFill>
            <a:srgbClr val="234465">
              <a:alpha val="94902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Always free resources!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id="{1D2FDC1A-1257-4436-9891-F8B7FF444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054" y="5155740"/>
            <a:ext cx="2781322" cy="1397457"/>
          </a:xfrm>
          <a:prstGeom prst="wedgeRoundRectCallout">
            <a:avLst>
              <a:gd name="adj1" fmla="val -65772"/>
              <a:gd name="adj2" fmla="val -48461"/>
              <a:gd name="adj3" fmla="val 16667"/>
            </a:avLst>
          </a:prstGeom>
          <a:solidFill>
            <a:srgbClr val="234465">
              <a:alpha val="94902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close()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chemeClr val="bg2"/>
                </a:solidFill>
              </a:rPr>
              <a:t>can also throw an exception</a:t>
            </a: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57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714E9-6B2B-4AC9-B20D-B79ABB512C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E8B36D9-AD61-4728-842B-F9F03FFF1954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240220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try-with-resources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698ABE-3685-4088-A506-CC1B1C69E42D}"/>
              </a:ext>
            </a:extLst>
          </p:cNvPr>
          <p:cNvSpPr txBox="1">
            <a:spLocks/>
          </p:cNvSpPr>
          <p:nvPr/>
        </p:nvSpPr>
        <p:spPr>
          <a:xfrm>
            <a:off x="531812" y="2133600"/>
            <a:ext cx="10121255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bg1"/>
                </a:solidFill>
                <a:effectLst/>
              </a:rPr>
              <a:t>try (</a:t>
            </a:r>
            <a:r>
              <a:rPr lang="en-GB" sz="2800" dirty="0">
                <a:solidFill>
                  <a:schemeClr val="tx1"/>
                </a:solidFill>
                <a:effectLst/>
              </a:rPr>
              <a:t>InputStream in = new FileInputStream(path)</a:t>
            </a:r>
            <a:r>
              <a:rPr lang="en-GB" sz="2800" dirty="0">
                <a:solidFill>
                  <a:schemeClr val="bg1"/>
                </a:solidFill>
                <a:effectLst/>
              </a:rPr>
              <a:t>)</a:t>
            </a:r>
            <a:r>
              <a:rPr lang="en-GB" sz="2800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int oneByte = fileStream</a:t>
            </a:r>
            <a:r>
              <a:rPr lang="en-GB" sz="2800" dirty="0">
                <a:solidFill>
                  <a:schemeClr val="bg1"/>
                </a:solidFill>
                <a:effectLst/>
              </a:rPr>
              <a:t>.read()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</a:t>
            </a:r>
            <a:r>
              <a:rPr lang="en-GB" sz="2800" dirty="0">
                <a:solidFill>
                  <a:schemeClr val="bg1"/>
                </a:solidFill>
                <a:effectLst/>
              </a:rPr>
              <a:t>while</a:t>
            </a:r>
            <a:r>
              <a:rPr lang="en-GB" sz="2800" dirty="0">
                <a:solidFill>
                  <a:schemeClr val="tx1"/>
                </a:solidFill>
                <a:effectLst/>
              </a:rPr>
              <a:t> (oneByte &gt;= 0)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System.out.print(oneByte);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oneByte = fileStream</a:t>
            </a:r>
            <a:r>
              <a:rPr lang="en-GB" sz="2800" dirty="0">
                <a:solidFill>
                  <a:schemeClr val="bg1"/>
                </a:solidFill>
                <a:effectLst/>
              </a:rPr>
              <a:t>.read()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 </a:t>
            </a:r>
            <a:r>
              <a:rPr lang="en-GB" sz="2800" dirty="0">
                <a:solidFill>
                  <a:schemeClr val="bg1"/>
                </a:solidFill>
                <a:effectLst/>
              </a:rPr>
              <a:t>catch</a:t>
            </a:r>
            <a:r>
              <a:rPr lang="en-GB" sz="2800" dirty="0">
                <a:solidFill>
                  <a:schemeClr val="tx1"/>
                </a:solidFill>
                <a:effectLst/>
              </a:rPr>
              <a:t> (IOException e)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// TODO: handle exception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F861348-EE3C-4228-B601-93D7BA5C8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Closing a File Stream (2)</a:t>
            </a:r>
            <a:endParaRPr lang="bg-B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FCD572-44BC-4B9A-9BA5-040298C0E023}"/>
              </a:ext>
            </a:extLst>
          </p:cNvPr>
          <p:cNvGrpSpPr/>
          <p:nvPr/>
        </p:nvGrpSpPr>
        <p:grpSpPr>
          <a:xfrm>
            <a:off x="7694612" y="5183419"/>
            <a:ext cx="2781322" cy="868721"/>
            <a:chOff x="7214637" y="4913155"/>
            <a:chExt cx="3604175" cy="1081245"/>
          </a:xfrm>
        </p:grpSpPr>
        <p:pic>
          <p:nvPicPr>
            <p:cNvPr id="9" name="Picture 2" descr="http://educhoices.org/cimages/multimages/1/free_technology_courses.jpg">
              <a:extLst>
                <a:ext uri="{FF2B5EF4-FFF2-40B4-BE49-F238E27FC236}">
                  <a16:creationId xmlns:a16="http://schemas.microsoft.com/office/drawing/2014/main" id="{3C6BB98C-EDC2-4C68-9E8C-3FD34F641B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lum brigh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4044" y="4971499"/>
              <a:ext cx="1947499" cy="96455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81565CF-7404-46DE-B8CF-8BE92AE178FB}"/>
                </a:ext>
              </a:extLst>
            </p:cNvPr>
            <p:cNvGrpSpPr/>
            <p:nvPr/>
          </p:nvGrpSpPr>
          <p:grpSpPr>
            <a:xfrm>
              <a:off x="7214637" y="4913155"/>
              <a:ext cx="3604175" cy="1081245"/>
              <a:chOff x="7694612" y="4836955"/>
              <a:chExt cx="3604175" cy="108124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4FB2F8F-C8E5-47F1-9305-3FFB94C8DEB2}"/>
                  </a:ext>
                </a:extLst>
              </p:cNvPr>
              <p:cNvGrpSpPr/>
              <p:nvPr/>
            </p:nvGrpSpPr>
            <p:grpSpPr>
              <a:xfrm>
                <a:off x="7694612" y="4836955"/>
                <a:ext cx="3604175" cy="1081245"/>
                <a:chOff x="4026626" y="4872991"/>
                <a:chExt cx="3604175" cy="1081245"/>
              </a:xfrm>
            </p:grpSpPr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3410C6ED-C12F-406E-87B0-D238661176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6626" y="4872991"/>
                  <a:ext cx="1080000" cy="1081245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</p:pic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2A23AD6B-9ED6-44C7-AF14-9351FA84D82B}"/>
                    </a:ext>
                  </a:extLst>
                </p:cNvPr>
                <p:cNvSpPr/>
                <p:nvPr/>
              </p:nvSpPr>
              <p:spPr>
                <a:xfrm>
                  <a:off x="6550801" y="4874236"/>
                  <a:ext cx="1080000" cy="1080000"/>
                </a:xfrm>
                <a:prstGeom prst="ellipse">
                  <a:avLst/>
                </a:prstGeom>
                <a:ln/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wrap="none" lIns="0" rIns="0" rtlCol="0" anchor="ctr">
                  <a:noAutofit/>
                </a:bodyPr>
                <a:lstStyle/>
                <a:p>
                  <a:pPr algn="ctr"/>
                  <a:r>
                    <a:rPr lang="en-GB" sz="1800" b="1" dirty="0">
                      <a:solidFill>
                        <a:schemeClr val="bg2"/>
                      </a:solidFill>
                      <a:latin typeface="Consolas" panose="020B0609020204030204" pitchFamily="49" charset="0"/>
                    </a:rPr>
                    <a:t>10101</a:t>
                  </a:r>
                  <a:endParaRPr lang="en-GB" b="1" dirty="0">
                    <a:solidFill>
                      <a:schemeClr val="bg2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12" name="Multiplication Sign 11">
                <a:extLst>
                  <a:ext uri="{FF2B5EF4-FFF2-40B4-BE49-F238E27FC236}">
                    <a16:creationId xmlns:a16="http://schemas.microsoft.com/office/drawing/2014/main" id="{C43A6592-2E11-4A79-B9DF-DF6C7083EBD9}"/>
                  </a:ext>
                </a:extLst>
              </p:cNvPr>
              <p:cNvSpPr/>
              <p:nvPr/>
            </p:nvSpPr>
            <p:spPr>
              <a:xfrm>
                <a:off x="8774612" y="4945029"/>
                <a:ext cx="1500846" cy="919876"/>
              </a:xfrm>
              <a:prstGeom prst="mathMultiply">
                <a:avLst>
                  <a:gd name="adj1" fmla="val 30118"/>
                </a:avLst>
              </a:pr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876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89C1F-8750-49AC-8E2D-6FB023E01B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1732BD-F364-448E-9ABB-65D899C5619F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file</a:t>
            </a:r>
          </a:p>
          <a:p>
            <a:r>
              <a:rPr lang="en-US" dirty="0"/>
              <a:t>Read and print all of its </a:t>
            </a:r>
            <a:r>
              <a:rPr lang="en-US"/>
              <a:t>contents </a:t>
            </a:r>
            <a:r>
              <a:rPr lang="en-US" b="1" smtClean="0">
                <a:solidFill>
                  <a:schemeClr val="bg1"/>
                </a:solidFill>
              </a:rPr>
              <a:t>as a sequence of bytes 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GB" dirty="0"/>
              <a:t>Submit in Judge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only the output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of the program</a:t>
            </a:r>
            <a:endParaRPr lang="bg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8E83DEE-D433-4209-BF8D-AB118F4F6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Read File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CA71508-7A75-4413-8FBA-30F8CE6252AD}"/>
              </a:ext>
            </a:extLst>
          </p:cNvPr>
          <p:cNvSpPr txBox="1">
            <a:spLocks/>
          </p:cNvSpPr>
          <p:nvPr/>
        </p:nvSpPr>
        <p:spPr>
          <a:xfrm>
            <a:off x="413537" y="4039386"/>
            <a:ext cx="5029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solidFill>
                  <a:schemeClr val="tx1"/>
                </a:solidFill>
                <a:effectLst/>
              </a:rPr>
              <a:t>Two households, both alike in dignity,</a:t>
            </a:r>
            <a:br>
              <a:rPr lang="en-US" sz="2800" dirty="0">
                <a:solidFill>
                  <a:schemeClr val="tx1"/>
                </a:solidFill>
                <a:effectLst/>
              </a:rPr>
            </a:br>
            <a:r>
              <a:rPr lang="en-US" sz="2800" dirty="0">
                <a:solidFill>
                  <a:schemeClr val="tx1"/>
                </a:solidFill>
                <a:effectLst/>
              </a:rPr>
              <a:t>In fair Verona, where we lay our scene,</a:t>
            </a:r>
            <a:endParaRPr lang="bg-BG" sz="28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C1F6601-8BA3-4206-A55A-9C69F60548C2}"/>
              </a:ext>
            </a:extLst>
          </p:cNvPr>
          <p:cNvSpPr/>
          <p:nvPr/>
        </p:nvSpPr>
        <p:spPr>
          <a:xfrm>
            <a:off x="5637212" y="4648200"/>
            <a:ext cx="685800" cy="609600"/>
          </a:xfrm>
          <a:prstGeom prst="rightArrow">
            <a:avLst/>
          </a:prstGeom>
          <a:solidFill>
            <a:srgbClr val="2344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C02BE7D-4931-4FC0-9D70-F5F3A281FC76}"/>
              </a:ext>
            </a:extLst>
          </p:cNvPr>
          <p:cNvSpPr txBox="1">
            <a:spLocks/>
          </p:cNvSpPr>
          <p:nvPr/>
        </p:nvSpPr>
        <p:spPr>
          <a:xfrm>
            <a:off x="6534200" y="4038600"/>
            <a:ext cx="5029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solidFill>
                  <a:schemeClr val="tx1"/>
                </a:solidFill>
                <a:effectLst/>
              </a:rPr>
              <a:t>1010100 1110111 1101111 100000 1101000 1101111 1110101 1110011 1100101 1101000…</a:t>
            </a:r>
            <a:endParaRPr lang="bg-BG" sz="2800" b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91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1711</Words>
  <Application>Microsoft Office PowerPoint</Application>
  <PresentationFormat>Custom</PresentationFormat>
  <Paragraphs>485</Paragraphs>
  <Slides>51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Malgun Gothic</vt:lpstr>
      <vt:lpstr>Arial</vt:lpstr>
      <vt:lpstr>Calibri</vt:lpstr>
      <vt:lpstr>Consolas</vt:lpstr>
      <vt:lpstr>Wingdings</vt:lpstr>
      <vt:lpstr>Wingdings 2</vt:lpstr>
      <vt:lpstr>SoftUni3_1</vt:lpstr>
      <vt:lpstr>Files and Streams</vt:lpstr>
      <vt:lpstr>Questions?</vt:lpstr>
      <vt:lpstr>Table of Content</vt:lpstr>
      <vt:lpstr>What is Stream?</vt:lpstr>
      <vt:lpstr>Streams Basics</vt:lpstr>
      <vt:lpstr>Opening a File Stream</vt:lpstr>
      <vt:lpstr>Closing a File Stream</vt:lpstr>
      <vt:lpstr>Closing a File Stream (2)</vt:lpstr>
      <vt:lpstr>Problem: Read File</vt:lpstr>
      <vt:lpstr>Solution: Read File</vt:lpstr>
      <vt:lpstr>Problem: Write to File</vt:lpstr>
      <vt:lpstr>Solution: Write to File</vt:lpstr>
      <vt:lpstr>Solution: Write to a File (2)</vt:lpstr>
      <vt:lpstr>PowerPoint Presentation</vt:lpstr>
      <vt:lpstr>Byte Stream</vt:lpstr>
      <vt:lpstr>Problem: Copy Bytes</vt:lpstr>
      <vt:lpstr>Solution: Copy Bytes</vt:lpstr>
      <vt:lpstr>Character Streams</vt:lpstr>
      <vt:lpstr>Combining Streams</vt:lpstr>
      <vt:lpstr>Problem: Extract Integers</vt:lpstr>
      <vt:lpstr>Solution: Extract Integers</vt:lpstr>
      <vt:lpstr>Buffered Streams</vt:lpstr>
      <vt:lpstr>Problem: Write Every Third Line</vt:lpstr>
      <vt:lpstr>Solution: Write Every Third Line</vt:lpstr>
      <vt:lpstr>Command Line I/O</vt:lpstr>
      <vt:lpstr>PowerPoint Presentation</vt:lpstr>
      <vt:lpstr>Paths</vt:lpstr>
      <vt:lpstr>Files</vt:lpstr>
      <vt:lpstr>Files (2)</vt:lpstr>
      <vt:lpstr>Problem: Sort Lines</vt:lpstr>
      <vt:lpstr>Solution: Sort Lines</vt:lpstr>
      <vt:lpstr>PowerPoint Presentation</vt:lpstr>
      <vt:lpstr>PowerPoint Presentation</vt:lpstr>
      <vt:lpstr>Problem: List Files</vt:lpstr>
      <vt:lpstr>Solution: List Files</vt:lpstr>
      <vt:lpstr>Problem: List Nested Folders</vt:lpstr>
      <vt:lpstr>Solution: Nested Folders</vt:lpstr>
      <vt:lpstr>Solution: Nested Folders (2)</vt:lpstr>
      <vt:lpstr>PowerPoint Presentation</vt:lpstr>
      <vt:lpstr>Serialization</vt:lpstr>
      <vt:lpstr>Deserialization</vt:lpstr>
      <vt:lpstr>Serialization of Custom Objects</vt:lpstr>
      <vt:lpstr>Problem: Serialize Custom Object</vt:lpstr>
      <vt:lpstr>Solution: Serialize Custom Object</vt:lpstr>
      <vt:lpstr>Solution: Serialize Custom Object 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2019-01-24T15:27:09Z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