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82" r:id="rId3"/>
    <p:sldMasterId id="2147483697" r:id="rId4"/>
  </p:sldMasterIdLst>
  <p:notesMasterIdLst>
    <p:notesMasterId r:id="rId37"/>
  </p:notesMasterIdLst>
  <p:handoutMasterIdLst>
    <p:handoutMasterId r:id="rId38"/>
  </p:handoutMasterIdLst>
  <p:sldIdLst>
    <p:sldId id="494" r:id="rId5"/>
    <p:sldId id="488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543" r:id="rId31"/>
    <p:sldId id="538" r:id="rId32"/>
    <p:sldId id="539" r:id="rId33"/>
    <p:sldId id="540" r:id="rId34"/>
    <p:sldId id="541" r:id="rId35"/>
    <p:sldId id="542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494"/>
            <p14:sldId id="488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43"/>
            <p14:sldId id="538"/>
            <p14:sldId id="539"/>
            <p14:sldId id="540"/>
            <p14:sldId id="541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0097CC"/>
    <a:srgbClr val="FFF0D9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9" autoAdjust="0"/>
    <p:restoredTop sz="94533" autoAdjust="0"/>
  </p:normalViewPr>
  <p:slideViewPr>
    <p:cSldViewPr>
      <p:cViewPr varScale="1">
        <p:scale>
          <a:sx n="107" d="100"/>
          <a:sy n="107" d="100"/>
        </p:scale>
        <p:origin x="132" y="22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29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51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872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227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13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7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6" Type="http://schemas.openxmlformats.org/officeDocument/2006/relationships/image" Target="../media/image3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34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33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7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41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3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4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5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0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5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0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18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384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376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4639D-1815-4484-BAA7-FB231BCD28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5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74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7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7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7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5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66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2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0295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50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08-Feb-19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68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5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6.png"/><Relationship Id="rId10" Type="http://schemas.openxmlformats.org/officeDocument/2006/relationships/image" Target="../media/image5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64.png"/><Relationship Id="rId27" Type="http://schemas.openxmlformats.org/officeDocument/2006/relationships/hyperlink" Target="http://smartit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0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FFF61668-D4F7-437F-B827-D08D87CF38D3}"/>
              </a:ext>
            </a:extLst>
          </p:cNvPr>
          <p:cNvSpPr>
            <a:spLocks noGrp="1"/>
          </p:cNvSpPr>
          <p:nvPr/>
        </p:nvSpPr>
        <p:spPr>
          <a:xfrm>
            <a:off x="3617912" y="394319"/>
            <a:ext cx="7834099" cy="98766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Generics</a:t>
            </a:r>
          </a:p>
        </p:txBody>
      </p:sp>
      <p:sp>
        <p:nvSpPr>
          <p:cNvPr id="13" name="Subtitle 5">
            <a:extLst>
              <a:ext uri="{FF2B5EF4-FFF2-40B4-BE49-F238E27FC236}">
                <a16:creationId xmlns:a16="http://schemas.microsoft.com/office/drawing/2014/main" id="{D6BF142F-3044-443F-88DD-AB6F555CAEDB}"/>
              </a:ext>
            </a:extLst>
          </p:cNvPr>
          <p:cNvSpPr>
            <a:spLocks noGrp="1"/>
          </p:cNvSpPr>
          <p:nvPr/>
        </p:nvSpPr>
        <p:spPr>
          <a:xfrm>
            <a:off x="3579812" y="1384677"/>
            <a:ext cx="7910300" cy="778736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Adding Type Safety and Code Reusability</a:t>
            </a:r>
            <a:r>
              <a:rPr lang="en-US" dirty="0">
                <a:solidFill>
                  <a:srgbClr val="FFA72A"/>
                </a:solidFill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4F232B-4C47-409D-B10D-CE7CFCE9CB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412" y="2447483"/>
            <a:ext cx="2926080" cy="1647915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BBD201D-6565-47F5-B57D-A64718EE9D69}"/>
              </a:ext>
            </a:extLst>
          </p:cNvPr>
          <p:cNvSpPr>
            <a:spLocks noGrp="1"/>
          </p:cNvSpPr>
          <p:nvPr/>
        </p:nvSpPr>
        <p:spPr bwMode="auto">
          <a:xfrm>
            <a:off x="760412" y="4800600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SoftUni Team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6E64143-2621-4142-AEAA-D95B71C5F7EF}"/>
              </a:ext>
            </a:extLst>
          </p:cNvPr>
          <p:cNvSpPr>
            <a:spLocks noGrp="1"/>
          </p:cNvSpPr>
          <p:nvPr/>
        </p:nvSpPr>
        <p:spPr bwMode="auto">
          <a:xfrm>
            <a:off x="747349" y="5324581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Technical Trainers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8F659F5-E2F8-4DB3-ADF6-95C4DD064EA3}"/>
              </a:ext>
            </a:extLst>
          </p:cNvPr>
          <p:cNvSpPr>
            <a:spLocks noGrp="1"/>
          </p:cNvSpPr>
          <p:nvPr/>
        </p:nvSpPr>
        <p:spPr bwMode="auto">
          <a:xfrm>
            <a:off x="9371012" y="5942324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D814F689-3575-4A0F-9ADF-C374C8AAA42C}"/>
              </a:ext>
            </a:extLst>
          </p:cNvPr>
          <p:cNvSpPr>
            <a:spLocks noGrp="1"/>
          </p:cNvSpPr>
          <p:nvPr/>
        </p:nvSpPr>
        <p:spPr bwMode="auto">
          <a:xfrm>
            <a:off x="9384664" y="6220377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91F2D-1165-411B-AD3B-DD8F59FCD9D2}"/>
              </a:ext>
            </a:extLst>
          </p:cNvPr>
          <p:cNvSpPr txBox="1"/>
          <p:nvPr/>
        </p:nvSpPr>
        <p:spPr>
          <a:xfrm rot="20368003">
            <a:off x="7618258" y="2194375"/>
            <a:ext cx="1307474" cy="670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73D2F-2BBB-4BA0-BDF1-5B0E4E4354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A5882FA-3705-4AB5-862A-C75581A79F6E}"/>
              </a:ext>
            </a:extLst>
          </p:cNvPr>
          <p:cNvSpPr>
            <a:spLocks noGrp="1"/>
          </p:cNvSpPr>
          <p:nvPr/>
        </p:nvSpPr>
        <p:spPr>
          <a:xfrm>
            <a:off x="225695" y="25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Jar of 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A9FE1-A3B8-429F-BC14-AF2F1E393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96" y="1328144"/>
            <a:ext cx="10840496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Jar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Deque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content;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Jar() { this.content = new ArrayDeque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add(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entity)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this.content.push(entity);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remove() { return this.content.pop();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876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95E6F-9739-46E3-9DE7-BD0CD8A720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60FF00-F171-4337-B271-051ABC3A5F7A}"/>
              </a:ext>
            </a:extLst>
          </p:cNvPr>
          <p:cNvSpPr>
            <a:spLocks noGrp="1"/>
          </p:cNvSpPr>
          <p:nvPr/>
        </p:nvSpPr>
        <p:spPr>
          <a:xfrm>
            <a:off x="192800" y="119921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Can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extend</a:t>
            </a:r>
            <a:r>
              <a:rPr lang="en-GB" dirty="0"/>
              <a:t> to a concrete 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A61AC67-CCE2-430D-A6E5-4508D1D6F22E}"/>
              </a:ext>
            </a:extLst>
          </p:cNvPr>
          <p:cNvSpPr>
            <a:spLocks noGrp="1"/>
          </p:cNvSpPr>
          <p:nvPr/>
        </p:nvSpPr>
        <p:spPr>
          <a:xfrm>
            <a:off x="191202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Subclassing Generic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80C2DD-B1C2-4B0D-A292-FC501324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03" y="2188418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JarOfPickles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Jar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Pickle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E8C680-48B5-4D28-8F79-E47BDB63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63" y="4237916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JarOfPickles jar = new JarOfPickles();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Pickle()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Vegetable()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351300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D9D8-C788-43D5-8CFA-EE6B78EF02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C739BF-C10E-45A6-95CE-C151F8D7DAE7}"/>
              </a:ext>
            </a:extLst>
          </p:cNvPr>
          <p:cNvSpPr>
            <a:spLocks noGrp="1"/>
          </p:cNvSpPr>
          <p:nvPr/>
        </p:nvSpPr>
        <p:spPr>
          <a:xfrm>
            <a:off x="192800" y="119921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Generic interfaces </a:t>
            </a:r>
            <a:r>
              <a:rPr lang="en-US" dirty="0"/>
              <a:t>are similar to </a:t>
            </a:r>
            <a:r>
              <a:rPr lang="en-US" b="1" dirty="0">
                <a:solidFill>
                  <a:schemeClr val="bg1"/>
                </a:solidFill>
              </a:rPr>
              <a:t>generic classes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7C5CE9F-87BE-4586-9369-C2A77CD7D7EF}"/>
              </a:ext>
            </a:extLst>
          </p:cNvPr>
          <p:cNvSpPr>
            <a:spLocks noGrp="1"/>
          </p:cNvSpPr>
          <p:nvPr/>
        </p:nvSpPr>
        <p:spPr>
          <a:xfrm>
            <a:off x="191202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 Interfaces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224B0-6F59-4B76-93B2-290C90D5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03" y="2105491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interface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 (int index);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16D789-5DCB-4C1C-B45F-6D86C2FA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03" y="537938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MyList implements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05648-D705-49A9-A582-CFD9EE6D3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03" y="6066100"/>
            <a:ext cx="1084049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implements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67DDA-90F4-4DBC-8A40-2364B6F536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44FA60-3206-434F-B234-A191C1FBC1A2}"/>
              </a:ext>
            </a:extLst>
          </p:cNvPr>
          <p:cNvSpPr>
            <a:spLocks noGrp="1"/>
          </p:cNvSpPr>
          <p:nvPr/>
        </p:nvSpPr>
        <p:spPr>
          <a:xfrm>
            <a:off x="192800" y="119921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with a single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T[] create(int length, T item)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Add a single overload: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T[]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create(Class&lt;T</a:t>
            </a:r>
            <a:r>
              <a:rPr lang="en-US" b="1" smtClean="0">
                <a:solidFill>
                  <a:schemeClr val="bg1"/>
                </a:solidFill>
                <a:latin typeface="Consolas" panose="020B0609020204030204" pitchFamily="49" charset="0"/>
              </a:rPr>
              <a:t>&gt; class,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b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br>
              <a:rPr lang="en-US" b="1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item)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It should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return an array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with the given length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every element should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set to the given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B802E3B-7A3E-49DD-9154-414D475698BB}"/>
              </a:ext>
            </a:extLst>
          </p:cNvPr>
          <p:cNvSpPr>
            <a:spLocks noGrp="1"/>
          </p:cNvSpPr>
          <p:nvPr/>
        </p:nvSpPr>
        <p:spPr>
          <a:xfrm>
            <a:off x="191202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Problem: Generic </a:t>
            </a:r>
            <a:r>
              <a:rPr lang="en-GB" dirty="0">
                <a:solidFill>
                  <a:schemeClr val="bg2"/>
                </a:solidFill>
              </a:rPr>
              <a:t>Array Creator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E9329-6632-4EA8-87C7-A377EC73A2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08AF657-6E26-4963-B4E1-AF3BDA7EECE1}"/>
              </a:ext>
            </a:extLst>
          </p:cNvPr>
          <p:cNvSpPr>
            <a:spLocks noGrp="1"/>
          </p:cNvSpPr>
          <p:nvPr/>
        </p:nvSpPr>
        <p:spPr>
          <a:xfrm>
            <a:off x="284227" y="203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Generic Array Creator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7E3CB-E596-4BB5-9EB3-F678B23F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76" y="1427779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T[]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create(int length,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Object[length];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2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491BE-B8B1-41C8-AA8D-23DDD6E21B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5DCE004-4F42-45C1-8D0A-6648BCD1C311}"/>
              </a:ext>
            </a:extLst>
          </p:cNvPr>
          <p:cNvSpPr>
            <a:spLocks noGrp="1"/>
          </p:cNvSpPr>
          <p:nvPr/>
        </p:nvSpPr>
        <p:spPr>
          <a:xfrm>
            <a:off x="284227" y="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Generic Array Creator (2)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3B193-558D-4A51-A55E-3BD1373A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76" y="1387707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T[]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create(</a:t>
            </a:r>
            <a:b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Class&lt;T&gt;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cl, int length,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array = (T[]) Array.newInstance(cl, length);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6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C4580-9C66-42A2-800F-30D1B063C6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F7C446-058B-4C13-9016-C4769D23C05A}"/>
              </a:ext>
            </a:extLst>
          </p:cNvPr>
          <p:cNvSpPr>
            <a:spLocks noGrp="1"/>
          </p:cNvSpPr>
          <p:nvPr/>
        </p:nvSpPr>
        <p:spPr>
          <a:xfrm>
            <a:off x="192800" y="119921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Generics are </a:t>
            </a:r>
            <a:r>
              <a:rPr lang="en-US" b="1" dirty="0">
                <a:solidFill>
                  <a:schemeClr val="bg1"/>
                </a:solidFill>
              </a:rPr>
              <a:t>compile time illusion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Compiler </a:t>
            </a:r>
            <a:r>
              <a:rPr lang="en-US" b="1" dirty="0">
                <a:solidFill>
                  <a:schemeClr val="bg1"/>
                </a:solidFill>
              </a:rPr>
              <a:t>deletes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all angle bracket syntax</a:t>
            </a:r>
          </a:p>
          <a:p>
            <a:pPr>
              <a:buClr>
                <a:schemeClr val="tx1"/>
              </a:buClr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type casts </a:t>
            </a:r>
            <a:r>
              <a:rPr lang="en-US" dirty="0"/>
              <a:t>for us (presented in byte-code)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85906F-ED4A-4ABE-8AF1-0B4A74AAC7B0}"/>
              </a:ext>
            </a:extLst>
          </p:cNvPr>
          <p:cNvSpPr>
            <a:spLocks noGrp="1"/>
          </p:cNvSpPr>
          <p:nvPr/>
        </p:nvSpPr>
        <p:spPr>
          <a:xfrm>
            <a:off x="191202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Erasure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EA2BF-8CF5-4038-AACC-5D535C0D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84395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System.out.println(strings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List&lt;String&gt;);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CTE</a:t>
            </a:r>
          </a:p>
        </p:txBody>
      </p:sp>
    </p:spTree>
    <p:extLst>
      <p:ext uri="{BB962C8B-B14F-4D97-AF65-F5344CB8AC3E}">
        <p14:creationId xmlns:p14="http://schemas.microsoft.com/office/powerpoint/2010/main" val="14589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59C5F-643F-4A38-B5D9-D6DA7AC8BA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918776E-586D-4A03-89A2-5B35B849BE4E}"/>
              </a:ext>
            </a:extLst>
          </p:cNvPr>
          <p:cNvSpPr>
            <a:spLocks noGrp="1"/>
          </p:cNvSpPr>
          <p:nvPr/>
        </p:nvSpPr>
        <p:spPr>
          <a:xfrm>
            <a:off x="432284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Erasure –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35B09-1CD1-49CA-9775-F38276D0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67" y="1106974"/>
            <a:ext cx="10287000" cy="57554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Illusion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function(Object obj)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 (obj instanceof T) {}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T[] array = new T[1];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T newInstance = new T();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Error</a:t>
            </a:r>
            <a:endParaRPr lang="bg-BG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T.class;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9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DE3C13-FA92-4DFB-BFD3-70B04C07AE35}"/>
              </a:ext>
            </a:extLst>
          </p:cNvPr>
          <p:cNvSpPr txBox="1">
            <a:spLocks/>
          </p:cNvSpPr>
          <p:nvPr/>
        </p:nvSpPr>
        <p:spPr>
          <a:xfrm>
            <a:off x="912813" y="4858190"/>
            <a:ext cx="10363200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Type Parameter Bounds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39626EA-AE74-4566-930C-703265983E67}"/>
              </a:ext>
            </a:extLst>
          </p:cNvPr>
          <p:cNvSpPr txBox="1">
            <a:spLocks/>
          </p:cNvSpPr>
          <p:nvPr/>
        </p:nvSpPr>
        <p:spPr>
          <a:xfrm>
            <a:off x="912813" y="5757966"/>
            <a:ext cx="10363200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Upper and Lower Bounds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33BBA5-4826-4599-AC5C-1340BB846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838200"/>
            <a:ext cx="3657600" cy="35814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47434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E9577-6431-4C70-B938-928A377FC7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E5FE0F-0D75-4F6B-94F2-8259A1E7D3E3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 extends Class&gt;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specifies an </a:t>
            </a:r>
            <a:r>
              <a:rPr lang="en-US" b="1" dirty="0">
                <a:solidFill>
                  <a:schemeClr val="bg1"/>
                </a:solidFill>
              </a:rPr>
              <a:t>"Upper bound"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E6F1641-EA95-4904-AAEA-B8A0D6FC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Type Parameter Bounds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D121D1-D85F-480A-96CD-E9BF6382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748909"/>
            <a:ext cx="10840496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extends Animal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List&lt;T&gt; animals;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add (T animal)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putAnimalsToSleep()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(Animal a : this.animals)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a.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sleep()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254A9BF3-5732-4386-937C-518BF6B08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2362200"/>
            <a:ext cx="2939012" cy="914400"/>
          </a:xfrm>
          <a:prstGeom prst="wedgeRoundRectCallout">
            <a:avLst>
              <a:gd name="adj1" fmla="val -57810"/>
              <a:gd name="adj2" fmla="val -540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 will be a subclass of Animal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EB76067-267D-4D78-BDFB-E74E31FB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5606197"/>
            <a:ext cx="2743200" cy="958635"/>
          </a:xfrm>
          <a:prstGeom prst="wedgeRoundRectCallout">
            <a:avLst>
              <a:gd name="adj1" fmla="val -58177"/>
              <a:gd name="adj2" fmla="val -4887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We can now use methods of 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5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96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#java-fund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487D-C307-42D0-85B8-73A25FFD12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B56395-DF77-4DDB-A498-D44FE299159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Holds two elements: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left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right</a:t>
            </a:r>
          </a:p>
          <a:p>
            <a:pPr lvl="1"/>
            <a:r>
              <a:rPr lang="en-US" dirty="0">
                <a:latin typeface="+mj-lt"/>
              </a:rPr>
              <a:t>Receives the elements through its single constructor:</a:t>
            </a:r>
          </a:p>
          <a:p>
            <a:pPr lvl="2"/>
            <a:r>
              <a:rPr lang="en-US" dirty="0">
                <a:latin typeface="+mj-lt"/>
              </a:rPr>
              <a:t>Scale(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left,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right)</a:t>
            </a:r>
          </a:p>
          <a:p>
            <a:pPr lvl="1"/>
            <a:r>
              <a:rPr lang="en-US" dirty="0">
                <a:latin typeface="+mj-lt"/>
              </a:rPr>
              <a:t>Has a method: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getHeavier()</a:t>
            </a:r>
          </a:p>
          <a:p>
            <a:r>
              <a:rPr lang="en-US" dirty="0">
                <a:latin typeface="+mj-lt"/>
              </a:rPr>
              <a:t>The greater of the two elements is heavier</a:t>
            </a:r>
          </a:p>
          <a:p>
            <a:r>
              <a:rPr lang="en-US" dirty="0">
                <a:latin typeface="+mj-lt"/>
              </a:rPr>
              <a:t>Should return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+mj-lt"/>
              </a:rPr>
              <a:t> if the elements are equal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312EB8F-1242-4EE5-9A02-115F1DF8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pic>
        <p:nvPicPr>
          <p:cNvPr id="7" name="Picture 2" descr="Image result for scale icon">
            <a:extLst>
              <a:ext uri="{FF2B5EF4-FFF2-40B4-BE49-F238E27FC236}">
                <a16:creationId xmlns:a16="http://schemas.microsoft.com/office/drawing/2014/main" id="{4E553F0B-54E1-4FA1-B47A-3A0BF2A7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4267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4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5E59-76F1-4A6E-9797-C0B9F42BF8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AA3A575-2066-44E0-AA5B-229FF53E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860D3-AF14-40D2-9F1C-1C170A22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16" y="1447800"/>
            <a:ext cx="10840496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Scale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 extends Comparable&lt;T&gt;&gt;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Scale(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left,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right)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this.left =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this.right =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getHeavier() { /* next slide */ }     }</a:t>
            </a:r>
          </a:p>
        </p:txBody>
      </p:sp>
    </p:spTree>
    <p:extLst>
      <p:ext uri="{BB962C8B-B14F-4D97-AF65-F5344CB8AC3E}">
        <p14:creationId xmlns:p14="http://schemas.microsoft.com/office/powerpoint/2010/main" val="21338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70B80-D217-4BBE-8AD0-D011D8E4B7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712C9BB-9FE2-4308-86F9-F42FEEE7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718DC-DE0D-4C0A-9023-94A3D3BD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371600"/>
            <a:ext cx="10840496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getHeavier()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(left.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== 0)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null;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(left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 0)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left; }</a:t>
            </a:r>
          </a:p>
        </p:txBody>
      </p:sp>
    </p:spTree>
    <p:extLst>
      <p:ext uri="{BB962C8B-B14F-4D97-AF65-F5344CB8AC3E}">
        <p14:creationId xmlns:p14="http://schemas.microsoft.com/office/powerpoint/2010/main" val="247867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5B51-A21B-4228-B8F3-39B5B77E09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F71A59-B0F7-4D78-8EEF-5589A1F0DCC7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Has two static methods: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getMin(List&lt;T&gt; list)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getMax(List&lt;T&gt; list)</a:t>
            </a:r>
          </a:p>
          <a:p>
            <a:pPr lvl="1"/>
            <a:r>
              <a:rPr lang="en-US" dirty="0">
                <a:latin typeface="+mj-lt"/>
              </a:rPr>
              <a:t>Should throw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dirty="0">
                <a:latin typeface="+mj-lt"/>
              </a:rPr>
              <a:t> if an empty list is passed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47BC03-60EC-430E-86A9-F20DA155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List Utilities</a:t>
            </a:r>
            <a:endParaRPr lang="en-US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31D03066-2105-495A-B23B-5879A660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5040397"/>
            <a:ext cx="1671935" cy="167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81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8014F-381A-4EC6-BF02-2CA54C2174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999606-EB38-455E-A306-89732E2F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List Utilities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D6CA1-A516-4BCD-8F32-ECD53948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1447800"/>
            <a:ext cx="10952704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 extends Comparable&lt;T&gt;&gt; T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getMax(List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(list.size() == 0) throw new IllegalArgumentException();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max = list.get(0);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list.size();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(max.compareTo(list.get(i)) &lt; 0)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max = list.get(i);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max;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519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9B2CF-6C4C-4778-8960-4DF3702907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DB8AB-2469-41A7-A506-581767801DEF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Generics are </a:t>
            </a:r>
            <a:r>
              <a:rPr lang="en-US" b="1" dirty="0">
                <a:solidFill>
                  <a:schemeClr val="bg1"/>
                </a:solidFill>
              </a:rPr>
              <a:t>invariant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above was possible</a:t>
            </a:r>
            <a:r>
              <a:rPr lang="bg-BG" dirty="0"/>
              <a:t>, </a:t>
            </a:r>
            <a:r>
              <a:rPr lang="en-GB" dirty="0"/>
              <a:t>then why not: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7A768E2-377B-4818-AB55-6DDF38B9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Type Parameters Relationships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6A959D-3B55-45A8-8B13-8DEBE517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16" y="1752600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objects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Animal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animals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animals;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Compile Time Error!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5E9E95-8C4F-4059-9587-2B1ABE53B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16" y="4713982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 = animals;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Impossible! </a:t>
            </a:r>
          </a:p>
        </p:txBody>
      </p:sp>
    </p:spTree>
    <p:extLst>
      <p:ext uri="{BB962C8B-B14F-4D97-AF65-F5344CB8AC3E}">
        <p14:creationId xmlns:p14="http://schemas.microsoft.com/office/powerpoint/2010/main" val="61791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4C397-BBC2-466C-A877-A9025FC1A5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74C3E6-05C2-46C6-9FBB-406C8B394A9E}"/>
              </a:ext>
            </a:extLst>
          </p:cNvPr>
          <p:cNvSpPr txBox="1">
            <a:spLocks/>
          </p:cNvSpPr>
          <p:nvPr/>
        </p:nvSpPr>
        <p:spPr>
          <a:xfrm>
            <a:off x="190413" y="5492332"/>
            <a:ext cx="11804822" cy="75606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87" lvl="1" indent="0"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	 </a:t>
            </a:r>
            <a:r>
              <a:rPr lang="en-US" b="1" dirty="0">
                <a:latin typeface="Consolas" panose="020B0609020204030204" pitchFamily="49" charset="0"/>
              </a:rPr>
              <a:t>List&lt;Object&gt; ≠ List&lt;Animal&gt;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AD76F40-B1AB-48AB-A38C-C9FE7FDD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126"/>
            <a:ext cx="9577597" cy="111078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Type Parameters Relationships (2)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2CF407-ED35-4591-AE12-F4B8723FB168}"/>
              </a:ext>
            </a:extLst>
          </p:cNvPr>
          <p:cNvSpPr/>
          <p:nvPr/>
        </p:nvSpPr>
        <p:spPr>
          <a:xfrm>
            <a:off x="4584872" y="1795729"/>
            <a:ext cx="1800000" cy="4131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117E6CDB-4B11-42BA-BC7E-4FE05675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413" y="1617465"/>
            <a:ext cx="3339348" cy="992240"/>
          </a:xfrm>
          <a:prstGeom prst="wedgeRoundRectCallout">
            <a:avLst>
              <a:gd name="adj1" fmla="val -56798"/>
              <a:gd name="adj2" fmla="val -14802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List&lt;Object&gt;</a:t>
            </a:r>
            <a:r>
              <a:rPr lang="en-US" sz="2800" dirty="0">
                <a:solidFill>
                  <a:schemeClr val="bg2"/>
                </a:solidFill>
              </a:rPr>
              <a:t> can hold any Object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071D1B-4FAA-4D32-839A-1B0FE20504BD}"/>
              </a:ext>
            </a:extLst>
          </p:cNvPr>
          <p:cNvSpPr/>
          <p:nvPr/>
        </p:nvSpPr>
        <p:spPr>
          <a:xfrm>
            <a:off x="5999596" y="3488380"/>
            <a:ext cx="1800000" cy="4131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D3F77981-37AF-4E13-BCE9-AD9D186C8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2" y="3359812"/>
            <a:ext cx="3276600" cy="942598"/>
          </a:xfrm>
          <a:prstGeom prst="wedgeRoundRectCallout">
            <a:avLst>
              <a:gd name="adj1" fmla="val -55478"/>
              <a:gd name="adj2" fmla="val -1955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List&lt;Animal&gt;</a:t>
            </a:r>
            <a:r>
              <a:rPr lang="en-US" sz="2800" dirty="0">
                <a:solidFill>
                  <a:schemeClr val="bg2"/>
                </a:solidFill>
              </a:rPr>
              <a:t> can hold any Animal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6870D1-0141-4D17-8C34-4E6DFDF51F2C}"/>
              </a:ext>
            </a:extLst>
          </p:cNvPr>
          <p:cNvSpPr/>
          <p:nvPr/>
        </p:nvSpPr>
        <p:spPr>
          <a:xfrm>
            <a:off x="3074381" y="3488380"/>
            <a:ext cx="1800000" cy="4131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2FBDB3-605F-4F20-B36A-802C857263C2}"/>
              </a:ext>
            </a:extLst>
          </p:cNvPr>
          <p:cNvSpPr/>
          <p:nvPr/>
        </p:nvSpPr>
        <p:spPr>
          <a:xfrm>
            <a:off x="5106506" y="4561342"/>
            <a:ext cx="1800000" cy="4131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Cat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409CBE-C2B0-40F2-B847-6FCCE2D49053}"/>
              </a:ext>
            </a:extLst>
          </p:cNvPr>
          <p:cNvSpPr/>
          <p:nvPr/>
        </p:nvSpPr>
        <p:spPr>
          <a:xfrm>
            <a:off x="7044471" y="4561342"/>
            <a:ext cx="1800000" cy="4131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Dog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524E77-9CD1-4472-ABE3-955BDB2862ED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3974381" y="2208855"/>
            <a:ext cx="1510491" cy="1279525"/>
          </a:xfrm>
          <a:prstGeom prst="straightConnector1">
            <a:avLst/>
          </a:prstGeom>
          <a:ln w="25400">
            <a:solidFill>
              <a:srgbClr val="FFA7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6FFA5-80F8-414C-8EF5-2834650DB9C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5484872" y="2208855"/>
            <a:ext cx="1414724" cy="1279525"/>
          </a:xfrm>
          <a:prstGeom prst="straightConnector1">
            <a:avLst/>
          </a:prstGeom>
          <a:ln w="25400">
            <a:solidFill>
              <a:srgbClr val="FFA7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3D32BD-F310-447B-9295-F1ED88A16358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006506" y="3901506"/>
            <a:ext cx="893090" cy="659836"/>
          </a:xfrm>
          <a:prstGeom prst="straightConnector1">
            <a:avLst/>
          </a:prstGeom>
          <a:ln w="25400">
            <a:solidFill>
              <a:srgbClr val="FFA7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8EE40-5C7C-4F50-82EC-6AB56CBE0D2A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6899596" y="3901506"/>
            <a:ext cx="1044875" cy="659836"/>
          </a:xfrm>
          <a:prstGeom prst="straightConnector1">
            <a:avLst/>
          </a:prstGeom>
          <a:ln w="25400">
            <a:solidFill>
              <a:srgbClr val="FFA7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6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0863" y="1407081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6404" y="1877051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>
                <a:solidFill>
                  <a:srgbClr val="FFFFFF"/>
                </a:solidFill>
              </a:rPr>
              <a:t>Generics add </a:t>
            </a:r>
            <a:r>
              <a:rPr lang="en-US" sz="3200" b="1">
                <a:solidFill>
                  <a:schemeClr val="bg1"/>
                </a:solidFill>
              </a:rPr>
              <a:t>type safety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599">
                <a:solidFill>
                  <a:srgbClr val="FFFFFF"/>
                </a:solidFill>
              </a:rPr>
              <a:t>Generic code is </a:t>
            </a:r>
            <a:r>
              <a:rPr lang="en-US" sz="3599" b="1">
                <a:solidFill>
                  <a:schemeClr val="bg1"/>
                </a:solidFill>
              </a:rPr>
              <a:t>more </a:t>
            </a:r>
            <a:r>
              <a:rPr lang="en-US" sz="3599" b="1" smtClean="0">
                <a:solidFill>
                  <a:schemeClr val="bg1"/>
                </a:solidFill>
              </a:rPr>
              <a:t>reusable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599" b="1">
                <a:solidFill>
                  <a:schemeClr val="bg1"/>
                </a:solidFill>
              </a:rPr>
              <a:t>Classes, interfaces and methods </a:t>
            </a:r>
            <a:r>
              <a:rPr lang="en-US" sz="3599" b="1" smtClean="0">
                <a:solidFill>
                  <a:schemeClr val="bg1"/>
                </a:solidFill>
              </a:rPr>
              <a:t>can</a:t>
            </a:r>
            <a:br>
              <a:rPr lang="en-US" sz="3599" b="1" smtClean="0">
                <a:solidFill>
                  <a:schemeClr val="bg1"/>
                </a:solidFill>
              </a:rPr>
            </a:br>
            <a:r>
              <a:rPr lang="en-US" sz="3599" b="1" smtClean="0">
                <a:solidFill>
                  <a:schemeClr val="bg1"/>
                </a:solidFill>
              </a:rPr>
              <a:t> be generic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599">
                <a:solidFill>
                  <a:schemeClr val="bg2"/>
                </a:solidFill>
              </a:rPr>
              <a:t>Runtime information about </a:t>
            </a:r>
            <a:r>
              <a:rPr lang="en-US" sz="3599" b="1">
                <a:solidFill>
                  <a:schemeClr val="bg1"/>
                </a:solidFill>
              </a:rPr>
              <a:t>type</a:t>
            </a:r>
            <a:r>
              <a:rPr lang="en-US" sz="3599">
                <a:solidFill>
                  <a:schemeClr val="bg2"/>
                </a:solidFill>
              </a:rPr>
              <a:t> </a:t>
            </a:r>
            <a:r>
              <a:rPr lang="en-US" sz="3599" b="1">
                <a:solidFill>
                  <a:schemeClr val="bg1"/>
                </a:solidFill>
              </a:rPr>
              <a:t>parameters</a:t>
            </a:r>
            <a:r>
              <a:rPr lang="en-US" sz="3599">
                <a:solidFill>
                  <a:schemeClr val="bg2"/>
                </a:solidFill>
              </a:rPr>
              <a:t> is lost due to </a:t>
            </a:r>
            <a:r>
              <a:rPr lang="en-US" sz="3599" b="1" smtClean="0">
                <a:solidFill>
                  <a:schemeClr val="bg1"/>
                </a:solidFill>
              </a:rPr>
              <a:t>erasure</a:t>
            </a:r>
            <a:endParaRPr lang="en-US" sz="3599" b="1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b="1">
              <a:solidFill>
                <a:schemeClr val="bg1"/>
              </a:solidFill>
            </a:endParaRPr>
          </a:p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599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9981" marR="0" lvl="1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999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9981" marR="0" lvl="1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9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4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3683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Problem </a:t>
            </a:r>
            <a:r>
              <a:rPr lang="en-US" dirty="0"/>
              <a:t>before Java 5.0 </a:t>
            </a:r>
          </a:p>
          <a:p>
            <a:pPr marL="447675" indent="-447675">
              <a:lnSpc>
                <a:spcPct val="110000"/>
              </a:lnSpc>
            </a:pPr>
            <a:r>
              <a:rPr lang="en-US" dirty="0">
                <a:cs typeface="Consolas" panose="020B0609020204030204" pitchFamily="49" charset="0"/>
              </a:rPr>
              <a:t>Generics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Syntax</a:t>
            </a:r>
          </a:p>
          <a:p>
            <a:pPr marL="447675" indent="-447675">
              <a:lnSpc>
                <a:spcPct val="110000"/>
              </a:lnSpc>
            </a:pPr>
            <a:r>
              <a:rPr lang="en-US">
                <a:cs typeface="Consolas" panose="020B0609020204030204" pitchFamily="49" charset="0"/>
              </a:rPr>
              <a:t>Generic </a:t>
            </a:r>
            <a:r>
              <a:rPr lang="en-US" b="1" smtClean="0">
                <a:solidFill>
                  <a:schemeClr val="bg1"/>
                </a:solidFill>
                <a:cs typeface="Consolas" panose="020B0609020204030204" pitchFamily="49" charset="0"/>
              </a:rPr>
              <a:t>Classes</a:t>
            </a:r>
            <a:r>
              <a:rPr lang="en-US" smtClean="0">
                <a:cs typeface="Consolas" panose="020B0609020204030204" pitchFamily="49" charset="0"/>
              </a:rPr>
              <a:t> and </a:t>
            </a:r>
            <a:r>
              <a:rPr lang="en-US" b="1" smtClean="0">
                <a:solidFill>
                  <a:schemeClr val="bg1"/>
                </a:solidFill>
                <a:cs typeface="Consolas" panose="020B0609020204030204" pitchFamily="49" charset="0"/>
              </a:rPr>
              <a:t>Interfaces</a:t>
            </a:r>
            <a:endParaRPr lang="en-US" b="1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Type Erasure</a:t>
            </a:r>
            <a:r>
              <a:rPr lang="en-US" dirty="0">
                <a:cs typeface="Consolas" panose="020B0609020204030204" pitchFamily="49" charset="0"/>
              </a:rPr>
              <a:t>, Type Parameter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Bounds</a:t>
            </a:r>
          </a:p>
          <a:p>
            <a:pPr marL="447675" indent="-447675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Wildcards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7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1954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78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963ED6-4BC9-4D8F-B84E-61D4301DD5DB}"/>
              </a:ext>
            </a:extLst>
          </p:cNvPr>
          <p:cNvSpPr>
            <a:spLocks noGrp="1"/>
          </p:cNvSpPr>
          <p:nvPr/>
        </p:nvSpPr>
        <p:spPr>
          <a:xfrm>
            <a:off x="912812" y="4876800"/>
            <a:ext cx="10363200" cy="820600"/>
          </a:xfrm>
          <a:prstGeom prst="rect">
            <a:avLst/>
          </a:prstGeom>
        </p:spPr>
        <p:txBody>
          <a:bodyPr vert="horz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Generics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7FB820-773B-4772-9396-258DB4EC8DE0}"/>
              </a:ext>
            </a:extLst>
          </p:cNvPr>
          <p:cNvSpPr>
            <a:spLocks noGrp="1"/>
          </p:cNvSpPr>
          <p:nvPr/>
        </p:nvSpPr>
        <p:spPr>
          <a:xfrm>
            <a:off x="912812" y="5776576"/>
            <a:ext cx="10363200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Problem, The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8CD4B-A18D-436D-8CE5-D9D9FB0DF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838200"/>
            <a:ext cx="3657600" cy="35814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9495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50598-DDA5-47F3-BAD4-A89530E01F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E763B-E1AC-4D26-8879-EB8FFD2033FC}"/>
              </a:ext>
            </a:extLst>
          </p:cNvPr>
          <p:cNvSpPr>
            <a:spLocks noGrp="1"/>
          </p:cNvSpPr>
          <p:nvPr/>
        </p:nvSpPr>
        <p:spPr>
          <a:xfrm>
            <a:off x="192800" y="119921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bg1"/>
                </a:solidFill>
              </a:rPr>
              <a:t>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E433CEA-3D45-4033-9C61-1F4F3686E6C6}"/>
              </a:ext>
            </a:extLst>
          </p:cNvPr>
          <p:cNvSpPr>
            <a:spLocks noGrp="1"/>
          </p:cNvSpPr>
          <p:nvPr/>
        </p:nvSpPr>
        <p:spPr>
          <a:xfrm>
            <a:off x="191202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The Problem before Java 5.0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3B148-EA5D-4B95-BA4B-24C00F144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63" y="1876891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 strings = new ArrayList();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//Is this correct?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e1 = (String) strings.get(0);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e2 = (String) strings.get(1);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e3 = (String) strings.get(2);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</p:spTree>
    <p:extLst>
      <p:ext uri="{BB962C8B-B14F-4D97-AF65-F5344CB8AC3E}">
        <p14:creationId xmlns:p14="http://schemas.microsoft.com/office/powerpoint/2010/main" val="272115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97A10-3FA2-40D9-9EB7-778715CD96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F4E3E-7A53-40AB-9E5E-90C4F4E1F27E}"/>
              </a:ext>
            </a:extLst>
          </p:cNvPr>
          <p:cNvSpPr>
            <a:spLocks noGrp="1"/>
          </p:cNvSpPr>
          <p:nvPr/>
        </p:nvSpPr>
        <p:spPr>
          <a:xfrm>
            <a:off x="111922" y="119921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bg1"/>
                </a:solidFill>
              </a:rPr>
              <a:t>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type safety </a:t>
            </a:r>
            <a:r>
              <a:rPr lang="en-US" dirty="0"/>
              <a:t>and provides powerful way for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0B0D67E-6E04-4FB6-BFC6-2BD53D864F10}"/>
              </a:ext>
            </a:extLst>
          </p:cNvPr>
          <p:cNvSpPr>
            <a:spLocks noGrp="1"/>
          </p:cNvSpPr>
          <p:nvPr/>
        </p:nvSpPr>
        <p:spPr>
          <a:xfrm>
            <a:off x="110324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Generics – Type Safety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19D24-E458-4259-B0D1-D9D4EFF5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5" y="1872188"/>
            <a:ext cx="10840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3F7A7-30D6-429F-8A7D-CD947D531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5" y="5382091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&lt;Integer&gt;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strings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people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DC111786-887C-4146-A13F-9E3719EA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921" y="5966672"/>
            <a:ext cx="2390580" cy="483140"/>
          </a:xfrm>
          <a:prstGeom prst="wedgeRoundRectCallout">
            <a:avLst>
              <a:gd name="adj1" fmla="val -65813"/>
              <a:gd name="adj2" fmla="val -650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Type Inference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1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DF0A8-4FAC-4C5A-AC29-274A857E6B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7C9F3B-9D76-4661-86CE-3AE202C66AF6}"/>
              </a:ext>
            </a:extLst>
          </p:cNvPr>
          <p:cNvSpPr>
            <a:spLocks noGrp="1"/>
          </p:cNvSpPr>
          <p:nvPr/>
        </p:nvSpPr>
        <p:spPr>
          <a:xfrm>
            <a:off x="192800" y="119921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Defined with &lt;</a:t>
            </a:r>
            <a:r>
              <a:rPr lang="en-US" b="1" dirty="0">
                <a:solidFill>
                  <a:schemeClr val="bg1"/>
                </a:solidFill>
              </a:rPr>
              <a:t>Type Parameter 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Type Parameter 2 </a:t>
            </a:r>
            <a:r>
              <a:rPr lang="en-US" dirty="0"/>
              <a:t>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Type Parameters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309E1AB-E050-4ED3-8CD9-E25456E9777A}"/>
              </a:ext>
            </a:extLst>
          </p:cNvPr>
          <p:cNvSpPr>
            <a:spLocks noGrp="1"/>
          </p:cNvSpPr>
          <p:nvPr/>
        </p:nvSpPr>
        <p:spPr>
          <a:xfrm>
            <a:off x="191202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968D9-987A-4D08-BC51-F23F345F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03" y="1953091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/* voodoo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2BD863-67FE-4A1B-BDCB-B67141C6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03" y="4772491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HashMap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K, V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/* voodoo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299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577C3-6659-4F5B-AD83-B8E088F486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9C8DE9-AD3F-472B-8E7C-7E426C21F812}"/>
              </a:ext>
            </a:extLst>
          </p:cNvPr>
          <p:cNvSpPr>
            <a:spLocks noGrp="1"/>
          </p:cNvSpPr>
          <p:nvPr/>
        </p:nvSpPr>
        <p:spPr>
          <a:xfrm>
            <a:off x="192800" y="119921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You can use it anywhere inside the </a:t>
            </a:r>
            <a:r>
              <a:rPr lang="en-US" b="1" dirty="0">
                <a:solidFill>
                  <a:schemeClr val="bg1"/>
                </a:solidFill>
              </a:rPr>
              <a:t>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512C77F-D10B-4EF6-B80E-CEC8BE867167}"/>
              </a:ext>
            </a:extLst>
          </p:cNvPr>
          <p:cNvSpPr>
            <a:spLocks noGrp="1"/>
          </p:cNvSpPr>
          <p:nvPr/>
        </p:nvSpPr>
        <p:spPr>
          <a:xfrm>
            <a:off x="191202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Parameter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7F250-7217-4702-93B8-3B4B6B6E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63" y="2385291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add 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 ()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get(int index)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EEE94-22B7-4487-9A88-2D6EC2E927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206FEA-5F7E-4A64-8ACC-75C018BF6985}"/>
              </a:ext>
            </a:extLst>
          </p:cNvPr>
          <p:cNvSpPr>
            <a:spLocks noGrp="1"/>
          </p:cNvSpPr>
          <p:nvPr/>
        </p:nvSpPr>
        <p:spPr>
          <a:xfrm>
            <a:off x="192800" y="119921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Jar&lt;&gt;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can store </a:t>
            </a:r>
            <a:r>
              <a:rPr lang="en-US" b="1" dirty="0">
                <a:solidFill>
                  <a:schemeClr val="bg1"/>
                </a:solidFill>
              </a:rPr>
              <a:t>anything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should add </a:t>
            </a:r>
            <a:r>
              <a:rPr lang="en-US" b="1" dirty="0">
                <a:solidFill>
                  <a:schemeClr val="bg1"/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Remove should get the </a:t>
            </a:r>
            <a:r>
              <a:rPr lang="en-US" b="1" dirty="0">
                <a:solidFill>
                  <a:schemeClr val="bg1"/>
                </a:solidFill>
              </a:rPr>
              <a:t>topmost</a:t>
            </a:r>
            <a:r>
              <a:rPr lang="en-US" dirty="0"/>
              <a:t>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should have two public methods:</a:t>
            </a:r>
          </a:p>
          <a:p>
            <a:pPr lvl="1"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add(element)</a:t>
            </a:r>
          </a:p>
          <a:p>
            <a:pPr lvl="1"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element remove()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48F25E1-291A-4F14-8D12-D21BB95D4CFE}"/>
              </a:ext>
            </a:extLst>
          </p:cNvPr>
          <p:cNvSpPr>
            <a:spLocks noGrp="1"/>
          </p:cNvSpPr>
          <p:nvPr/>
        </p:nvSpPr>
        <p:spPr>
          <a:xfrm>
            <a:off x="191202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Jar of 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 descr="Ð ÐµÐ·ÑÐ»ÑÐ°Ñ Ñ Ð¸Ð·Ð¾Ð±ÑÐ°Ð¶ÐµÐ½Ð¸Ðµ Ð·Ð° java jar">
            <a:extLst>
              <a:ext uri="{FF2B5EF4-FFF2-40B4-BE49-F238E27FC236}">
                <a16:creationId xmlns:a16="http://schemas.microsoft.com/office/drawing/2014/main" id="{6388AAAD-2F9E-4F63-A457-1D8F1D5E7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0412" y="4671527"/>
            <a:ext cx="1828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17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3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1203</Words>
  <Application>Microsoft Office PowerPoint</Application>
  <PresentationFormat>Custom</PresentationFormat>
  <Paragraphs>291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1_SoftUni3_1</vt:lpstr>
      <vt:lpstr>3_SoftUni3_1</vt:lpstr>
      <vt:lpstr>PowerPoint Presentation</vt:lpstr>
      <vt:lpstr>Questions?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Parameter Bounds</vt:lpstr>
      <vt:lpstr>Problem: Generic Scale</vt:lpstr>
      <vt:lpstr>Solution: Generic Scale</vt:lpstr>
      <vt:lpstr>Solution: Generic Scale (2)</vt:lpstr>
      <vt:lpstr>Problem: List Utilities</vt:lpstr>
      <vt:lpstr>Solution: List Utilities</vt:lpstr>
      <vt:lpstr>Type Parameters Relationships</vt:lpstr>
      <vt:lpstr>Type Parameters Relationships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Generics</dc:title>
  <dc:subject>Java Advanced – Practical Training Course @ SoftUni</dc:subject>
  <dc:creator/>
  <cp:keywords>Java Advanced, Java, Advanced, Software University, SoftUni, programming, coding, software development, education, training,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2019-02-08T15:54:50Z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