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38"/>
  </p:notesMasterIdLst>
  <p:handoutMasterIdLst>
    <p:handoutMasterId r:id="rId39"/>
  </p:handoutMasterIdLst>
  <p:sldIdLst>
    <p:sldId id="494" r:id="rId3"/>
    <p:sldId id="488" r:id="rId4"/>
    <p:sldId id="495" r:id="rId5"/>
    <p:sldId id="496" r:id="rId6"/>
    <p:sldId id="498" r:id="rId7"/>
    <p:sldId id="499" r:id="rId8"/>
    <p:sldId id="500" r:id="rId9"/>
    <p:sldId id="501" r:id="rId10"/>
    <p:sldId id="502" r:id="rId11"/>
    <p:sldId id="503" r:id="rId12"/>
    <p:sldId id="504" r:id="rId13"/>
    <p:sldId id="451" r:id="rId14"/>
    <p:sldId id="506" r:id="rId15"/>
    <p:sldId id="544" r:id="rId16"/>
    <p:sldId id="509" r:id="rId17"/>
    <p:sldId id="510" r:id="rId18"/>
    <p:sldId id="511" r:id="rId19"/>
    <p:sldId id="513" r:id="rId20"/>
    <p:sldId id="514" r:id="rId21"/>
    <p:sldId id="515" r:id="rId22"/>
    <p:sldId id="516" r:id="rId23"/>
    <p:sldId id="517" r:id="rId24"/>
    <p:sldId id="512" r:id="rId25"/>
    <p:sldId id="518" r:id="rId26"/>
    <p:sldId id="519" r:id="rId27"/>
    <p:sldId id="520" r:id="rId28"/>
    <p:sldId id="521" r:id="rId29"/>
    <p:sldId id="522" r:id="rId30"/>
    <p:sldId id="523" r:id="rId31"/>
    <p:sldId id="543" r:id="rId32"/>
    <p:sldId id="545" r:id="rId33"/>
    <p:sldId id="546" r:id="rId34"/>
    <p:sldId id="547" r:id="rId35"/>
    <p:sldId id="548" r:id="rId36"/>
    <p:sldId id="549" r:id="rId3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34298657-51AB-41AC-8479-B41D5E09D71C}">
          <p14:sldIdLst>
            <p14:sldId id="494"/>
            <p14:sldId id="488"/>
            <p14:sldId id="495"/>
          </p14:sldIdLst>
        </p14:section>
        <p14:section name="Логически изрази и проверки" id="{DE145E72-6F2E-4C7D-AB67-ED53E5ADFDA7}">
          <p14:sldIdLst>
            <p14:sldId id="496"/>
            <p14:sldId id="498"/>
            <p14:sldId id="499"/>
            <p14:sldId id="500"/>
            <p14:sldId id="501"/>
            <p14:sldId id="502"/>
            <p14:sldId id="503"/>
            <p14:sldId id="504"/>
            <p14:sldId id="451"/>
            <p14:sldId id="506"/>
            <p14:sldId id="544"/>
            <p14:sldId id="509"/>
            <p14:sldId id="510"/>
            <p14:sldId id="511"/>
            <p14:sldId id="513"/>
            <p14:sldId id="514"/>
            <p14:sldId id="515"/>
            <p14:sldId id="516"/>
            <p14:sldId id="517"/>
            <p14:sldId id="512"/>
            <p14:sldId id="518"/>
            <p14:sldId id="519"/>
            <p14:sldId id="520"/>
            <p14:sldId id="521"/>
            <p14:sldId id="522"/>
            <p14:sldId id="523"/>
            <p14:sldId id="543"/>
            <p14:sldId id="545"/>
            <p14:sldId id="546"/>
            <p14:sldId id="547"/>
            <p14:sldId id="548"/>
            <p14:sldId id="5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99" autoAdjust="0"/>
    <p:restoredTop sz="94533" autoAdjust="0"/>
  </p:normalViewPr>
  <p:slideViewPr>
    <p:cSldViewPr>
      <p:cViewPr varScale="1">
        <p:scale>
          <a:sx n="72" d="100"/>
          <a:sy n="72" d="100"/>
        </p:scale>
        <p:origin x="90" y="12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12-Feb-19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12-Feb-19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298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93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12161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1853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680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4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12-Feb-19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12-Feb-19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12-Feb-19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12-Feb-19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12-Feb-19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12-Feb-19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12-Feb-19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12-Feb-19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12-Feb-19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4.png"/><Relationship Id="rId26" Type="http://schemas.openxmlformats.org/officeDocument/2006/relationships/image" Target="../media/image4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41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9.png"/><Relationship Id="rId10" Type="http://schemas.openxmlformats.org/officeDocument/2006/relationships/image" Target="../media/image40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7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2.png"/><Relationship Id="rId22" Type="http://schemas.openxmlformats.org/officeDocument/2006/relationships/image" Target="../media/image46.png"/><Relationship Id="rId27" Type="http://schemas.openxmlformats.org/officeDocument/2006/relationships/hyperlink" Target="http://smartit.bg/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0.jpe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3.gi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2238" y="5368739"/>
            <a:ext cx="2950749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CD0D9-AE62-4D5B-982B-3F0619AFAA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4" name="Shape 54">
            <a:extLst>
              <a:ext uri="{FF2B5EF4-FFF2-40B4-BE49-F238E27FC236}">
                <a16:creationId xmlns:a16="http://schemas.microsoft.com/office/drawing/2014/main" id="{28136E31-31F7-48EF-8616-966696FFCFD4}"/>
              </a:ext>
            </a:extLst>
          </p:cNvPr>
          <p:cNvSpPr txBox="1">
            <a:spLocks/>
          </p:cNvSpPr>
          <p:nvPr/>
        </p:nvSpPr>
        <p:spPr>
          <a:xfrm>
            <a:off x="1446212" y="85138"/>
            <a:ext cx="8215099" cy="11715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ctr" defTabSz="1218438" rtl="0" eaLnBrk="1" latinLnBrk="1" hangingPunct="1">
              <a:spcBef>
                <a:spcPct val="0"/>
              </a:spcBef>
              <a:buNone/>
              <a:defRPr sz="47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rgbClr val="F6D18E"/>
              </a:buClr>
              <a:buSzPct val="25000"/>
              <a:buFont typeface="Calibri"/>
              <a:buNone/>
            </a:pPr>
            <a:r>
              <a:rPr lang="en-US" sz="5400" dirty="0">
                <a:latin typeface="Calibri"/>
                <a:ea typeface="Calibri"/>
                <a:cs typeface="Calibri"/>
                <a:sym typeface="Calibri"/>
              </a:rPr>
              <a:t>Iterators and Comparators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C645132-9A0E-4CD0-AAD2-6A5B7DC76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20" y="2154411"/>
            <a:ext cx="1746538" cy="17465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EA612DB-4B55-48BE-9472-9D2E3C9C2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874804"/>
            <a:ext cx="4419600" cy="4419600"/>
          </a:xfrm>
          <a:prstGeom prst="rect">
            <a:avLst/>
          </a:prstGeom>
        </p:spPr>
      </p:pic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92D0C768-10AE-4473-8D3A-AE8EA066F067}"/>
              </a:ext>
            </a:extLst>
          </p:cNvPr>
          <p:cNvSpPr txBox="1">
            <a:spLocks/>
          </p:cNvSpPr>
          <p:nvPr/>
        </p:nvSpPr>
        <p:spPr>
          <a:xfrm>
            <a:off x="303212" y="4843604"/>
            <a:ext cx="3187613" cy="52513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SoftUni Team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0F8EB04-FD9F-4533-88DA-EE55C4F7B7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2626" y="5934110"/>
            <a:ext cx="3187613" cy="38253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Software University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2E4E13FE-551D-4AEC-9CE2-5564F75A15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02626" y="6274631"/>
            <a:ext cx="3187613" cy="35149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http://softuni.bg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BDC366-EAAF-461E-A999-93B217671272}"/>
              </a:ext>
            </a:extLst>
          </p:cNvPr>
          <p:cNvSpPr txBox="1">
            <a:spLocks/>
          </p:cNvSpPr>
          <p:nvPr/>
        </p:nvSpPr>
        <p:spPr>
          <a:xfrm>
            <a:off x="1625176" y="5275400"/>
            <a:ext cx="8938472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noProof="1">
                <a:cs typeface="Consolas" panose="020B0609020204030204" pitchFamily="49" charset="0"/>
              </a:rPr>
              <a:t>Iterable&lt;T&gt; and Iterator&lt;T&gt;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957" y="1378856"/>
            <a:ext cx="2529114" cy="252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2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7695A-5A0A-4FF9-A328-1031AEBC1B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EB78728-4BE0-4E1C-AA33-42D4464FAED1}"/>
              </a:ext>
            </a:extLst>
          </p:cNvPr>
          <p:cNvSpPr txBox="1">
            <a:spLocks noChangeArrowheads="1"/>
          </p:cNvSpPr>
          <p:nvPr/>
        </p:nvSpPr>
        <p:spPr>
          <a:xfrm>
            <a:off x="196715" y="1056078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Inheritance</a:t>
            </a:r>
            <a:r>
              <a:rPr lang="en-US" dirty="0"/>
              <a:t> leads to </a:t>
            </a:r>
            <a:r>
              <a:rPr lang="en-US" b="1" dirty="0">
                <a:solidFill>
                  <a:schemeClr val="bg1"/>
                </a:solidFill>
              </a:rPr>
              <a:t>hierarchies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classes and/or interfaces in an application:</a:t>
            </a:r>
            <a:endParaRPr lang="bg-BG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B77DE3B-E531-4472-A58B-DB8EA5FE83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63197" cy="989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Collections Hierarchy</a:t>
            </a:r>
            <a:endParaRPr lang="bg-BG" sz="4000" dirty="0"/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564FDC06-ED6C-47A2-BC38-E91570CC0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8155" y="2817482"/>
            <a:ext cx="2289222" cy="432062"/>
          </a:xfrm>
          <a:prstGeom prst="roundRect">
            <a:avLst/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Iterable</a:t>
            </a: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06E62B3F-AE6D-49DD-8C0D-914FC61C4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138" y="4671419"/>
            <a:ext cx="1801603" cy="432062"/>
          </a:xfrm>
          <a:prstGeom prst="roundRect">
            <a:avLst/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Queue</a:t>
            </a:r>
          </a:p>
        </p:txBody>
      </p:sp>
      <p:sp>
        <p:nvSpPr>
          <p:cNvPr id="9" name="Text Box 19">
            <a:extLst>
              <a:ext uri="{FF2B5EF4-FFF2-40B4-BE49-F238E27FC236}">
                <a16:creationId xmlns:a16="http://schemas.microsoft.com/office/drawing/2014/main" id="{30797CB2-3241-4176-BE6C-81B86E76A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8154" y="5585820"/>
            <a:ext cx="2336190" cy="432062"/>
          </a:xfrm>
          <a:prstGeom prst="roundRect">
            <a:avLst/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SortedSet</a:t>
            </a:r>
          </a:p>
        </p:txBody>
      </p:sp>
      <p:sp>
        <p:nvSpPr>
          <p:cNvPr id="10" name="Text Box 21">
            <a:extLst>
              <a:ext uri="{FF2B5EF4-FFF2-40B4-BE49-F238E27FC236}">
                <a16:creationId xmlns:a16="http://schemas.microsoft.com/office/drawing/2014/main" id="{6D2A6148-FDFE-40BE-8898-D5D9D4EBD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8154" y="3756437"/>
            <a:ext cx="2336190" cy="432062"/>
          </a:xfrm>
          <a:prstGeom prst="roundRect">
            <a:avLst/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Collection</a:t>
            </a:r>
          </a:p>
        </p:txBody>
      </p:sp>
      <p:sp>
        <p:nvSpPr>
          <p:cNvPr id="11" name="Text Box 18">
            <a:extLst>
              <a:ext uri="{FF2B5EF4-FFF2-40B4-BE49-F238E27FC236}">
                <a16:creationId xmlns:a16="http://schemas.microsoft.com/office/drawing/2014/main" id="{42D54137-9852-42B7-B6AD-7F130B270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8155" y="4671419"/>
            <a:ext cx="2317542" cy="432062"/>
          </a:xfrm>
          <a:prstGeom prst="roundRect">
            <a:avLst/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Set</a:t>
            </a:r>
          </a:p>
        </p:txBody>
      </p:sp>
      <p:sp>
        <p:nvSpPr>
          <p:cNvPr id="12" name="Text Box 18">
            <a:extLst>
              <a:ext uri="{FF2B5EF4-FFF2-40B4-BE49-F238E27FC236}">
                <a16:creationId xmlns:a16="http://schemas.microsoft.com/office/drawing/2014/main" id="{B755AE03-64B8-4F1F-AF87-76E3F320C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2" y="4671419"/>
            <a:ext cx="1792576" cy="432062"/>
          </a:xfrm>
          <a:prstGeom prst="roundRect">
            <a:avLst/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List</a:t>
            </a:r>
          </a:p>
        </p:txBody>
      </p:sp>
      <p:sp>
        <p:nvSpPr>
          <p:cNvPr id="13" name="Up Arrow 1">
            <a:extLst>
              <a:ext uri="{FF2B5EF4-FFF2-40B4-BE49-F238E27FC236}">
                <a16:creationId xmlns:a16="http://schemas.microsoft.com/office/drawing/2014/main" id="{8418BC2C-CFD0-4B9B-8966-E8B3A67A0D56}"/>
              </a:ext>
            </a:extLst>
          </p:cNvPr>
          <p:cNvSpPr/>
          <p:nvPr/>
        </p:nvSpPr>
        <p:spPr>
          <a:xfrm>
            <a:off x="3855074" y="3271422"/>
            <a:ext cx="305703" cy="473243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1"/>
              </a:solidFill>
            </a:endParaRPr>
          </a:p>
        </p:txBody>
      </p:sp>
      <p:sp>
        <p:nvSpPr>
          <p:cNvPr id="14" name="Up Arrow 38">
            <a:extLst>
              <a:ext uri="{FF2B5EF4-FFF2-40B4-BE49-F238E27FC236}">
                <a16:creationId xmlns:a16="http://schemas.microsoft.com/office/drawing/2014/main" id="{C338C108-FCEC-4E2D-A2AC-07CB25456118}"/>
              </a:ext>
            </a:extLst>
          </p:cNvPr>
          <p:cNvSpPr/>
          <p:nvPr/>
        </p:nvSpPr>
        <p:spPr>
          <a:xfrm>
            <a:off x="3859292" y="4189082"/>
            <a:ext cx="305703" cy="473243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15" name="Text Box 18">
            <a:extLst>
              <a:ext uri="{FF2B5EF4-FFF2-40B4-BE49-F238E27FC236}">
                <a16:creationId xmlns:a16="http://schemas.microsoft.com/office/drawing/2014/main" id="{13B48630-BA28-4F2F-9DE1-19CB365B6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8550" y="5585820"/>
            <a:ext cx="1801603" cy="432062"/>
          </a:xfrm>
          <a:prstGeom prst="roundRect">
            <a:avLst/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Deque</a:t>
            </a:r>
          </a:p>
        </p:txBody>
      </p:sp>
      <p:sp>
        <p:nvSpPr>
          <p:cNvPr id="16" name="Up Arrow 60">
            <a:extLst>
              <a:ext uri="{FF2B5EF4-FFF2-40B4-BE49-F238E27FC236}">
                <a16:creationId xmlns:a16="http://schemas.microsoft.com/office/drawing/2014/main" id="{C80A8EE9-5A47-4EDB-8B4D-2866D99CBEC8}"/>
              </a:ext>
            </a:extLst>
          </p:cNvPr>
          <p:cNvSpPr/>
          <p:nvPr/>
        </p:nvSpPr>
        <p:spPr>
          <a:xfrm>
            <a:off x="6398087" y="5101469"/>
            <a:ext cx="305703" cy="473243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1"/>
              </a:solidFill>
            </a:endParaRPr>
          </a:p>
        </p:txBody>
      </p:sp>
      <p:sp>
        <p:nvSpPr>
          <p:cNvPr id="17" name="Bent Arrow 5">
            <a:extLst>
              <a:ext uri="{FF2B5EF4-FFF2-40B4-BE49-F238E27FC236}">
                <a16:creationId xmlns:a16="http://schemas.microsoft.com/office/drawing/2014/main" id="{481CC8B4-5E91-4395-9B23-C49C65C2AB2B}"/>
              </a:ext>
            </a:extLst>
          </p:cNvPr>
          <p:cNvSpPr/>
          <p:nvPr/>
        </p:nvSpPr>
        <p:spPr>
          <a:xfrm>
            <a:off x="1454408" y="3804622"/>
            <a:ext cx="1413746" cy="854243"/>
          </a:xfrm>
          <a:prstGeom prst="bentArrow">
            <a:avLst>
              <a:gd name="adj1" fmla="val 11759"/>
              <a:gd name="adj2" fmla="val 16310"/>
              <a:gd name="adj3" fmla="val 25000"/>
              <a:gd name="adj4" fmla="val 454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18" name="Bent Arrow 61">
            <a:extLst>
              <a:ext uri="{FF2B5EF4-FFF2-40B4-BE49-F238E27FC236}">
                <a16:creationId xmlns:a16="http://schemas.microsoft.com/office/drawing/2014/main" id="{F05162C1-4F99-458F-9BF6-28E62A88FF32}"/>
              </a:ext>
            </a:extLst>
          </p:cNvPr>
          <p:cNvSpPr/>
          <p:nvPr/>
        </p:nvSpPr>
        <p:spPr>
          <a:xfrm flipH="1">
            <a:off x="5204344" y="3794086"/>
            <a:ext cx="1380932" cy="854243"/>
          </a:xfrm>
          <a:prstGeom prst="bentArrow">
            <a:avLst>
              <a:gd name="adj1" fmla="val 10208"/>
              <a:gd name="adj2" fmla="val 16310"/>
              <a:gd name="adj3" fmla="val 25000"/>
              <a:gd name="adj4" fmla="val 454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1"/>
              </a:solidFill>
            </a:endParaRP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F6D3455D-B71B-46E9-96B9-C68A4BA6F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9534" y="3046503"/>
            <a:ext cx="2754271" cy="521347"/>
          </a:xfrm>
          <a:prstGeom prst="roundRect">
            <a:avLst/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Map</a:t>
            </a:r>
          </a:p>
        </p:txBody>
      </p:sp>
      <p:sp>
        <p:nvSpPr>
          <p:cNvPr id="20" name="Text Box 21">
            <a:extLst>
              <a:ext uri="{FF2B5EF4-FFF2-40B4-BE49-F238E27FC236}">
                <a16:creationId xmlns:a16="http://schemas.microsoft.com/office/drawing/2014/main" id="{B162FEF2-75A4-4C32-875C-9D0F193C7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9531" y="4179494"/>
            <a:ext cx="2810780" cy="521347"/>
          </a:xfrm>
          <a:prstGeom prst="roundRect">
            <a:avLst/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SortedMap</a:t>
            </a:r>
          </a:p>
        </p:txBody>
      </p:sp>
      <p:sp>
        <p:nvSpPr>
          <p:cNvPr id="21" name="Text Box 18">
            <a:extLst>
              <a:ext uri="{FF2B5EF4-FFF2-40B4-BE49-F238E27FC236}">
                <a16:creationId xmlns:a16="http://schemas.microsoft.com/office/drawing/2014/main" id="{1F5C642F-B9B1-4F2E-AFF6-532CD106E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9533" y="5283556"/>
            <a:ext cx="2788343" cy="521347"/>
          </a:xfrm>
          <a:prstGeom prst="roundRect">
            <a:avLst/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NavigableMap</a:t>
            </a:r>
          </a:p>
        </p:txBody>
      </p:sp>
      <p:sp>
        <p:nvSpPr>
          <p:cNvPr id="22" name="Up Arrow 72">
            <a:extLst>
              <a:ext uri="{FF2B5EF4-FFF2-40B4-BE49-F238E27FC236}">
                <a16:creationId xmlns:a16="http://schemas.microsoft.com/office/drawing/2014/main" id="{FD694A96-9531-4F5B-B36A-781ACED5D567}"/>
              </a:ext>
            </a:extLst>
          </p:cNvPr>
          <p:cNvSpPr/>
          <p:nvPr/>
        </p:nvSpPr>
        <p:spPr>
          <a:xfrm>
            <a:off x="9656941" y="3594251"/>
            <a:ext cx="367806" cy="571038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3" name="Up Arrow 68">
            <a:extLst>
              <a:ext uri="{FF2B5EF4-FFF2-40B4-BE49-F238E27FC236}">
                <a16:creationId xmlns:a16="http://schemas.microsoft.com/office/drawing/2014/main" id="{7AA367C9-F5EA-4BA4-9963-B1A31DB9CD9B}"/>
              </a:ext>
            </a:extLst>
          </p:cNvPr>
          <p:cNvSpPr/>
          <p:nvPr/>
        </p:nvSpPr>
        <p:spPr>
          <a:xfrm>
            <a:off x="9662016" y="4701544"/>
            <a:ext cx="367806" cy="571038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1"/>
              </a:solidFill>
            </a:endParaRPr>
          </a:p>
        </p:txBody>
      </p:sp>
      <p:sp>
        <p:nvSpPr>
          <p:cNvPr id="44" name="Up Arrow 59">
            <a:extLst>
              <a:ext uri="{FF2B5EF4-FFF2-40B4-BE49-F238E27FC236}">
                <a16:creationId xmlns:a16="http://schemas.microsoft.com/office/drawing/2014/main" id="{D839EE18-2C90-4E72-9EC1-9835B2073921}"/>
              </a:ext>
            </a:extLst>
          </p:cNvPr>
          <p:cNvSpPr/>
          <p:nvPr/>
        </p:nvSpPr>
        <p:spPr>
          <a:xfrm>
            <a:off x="3839871" y="5112577"/>
            <a:ext cx="305703" cy="473243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6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D9DB656A-9F95-4F73-971B-3C72548DD169}"/>
              </a:ext>
            </a:extLst>
          </p:cNvPr>
          <p:cNvSpPr txBox="1">
            <a:spLocks/>
          </p:cNvSpPr>
          <p:nvPr/>
        </p:nvSpPr>
        <p:spPr>
          <a:xfrm>
            <a:off x="2055812" y="1275919"/>
            <a:ext cx="9067801" cy="5121276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Root interface of the Java collection classes</a:t>
            </a:r>
          </a:p>
          <a:p>
            <a:r>
              <a:rPr lang="en-US" dirty="0"/>
              <a:t>A class that implements the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Iterable&lt;T&gt;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can be used </a:t>
            </a:r>
            <a:r>
              <a:rPr lang="en-US"/>
              <a:t>with </a:t>
            </a:r>
            <a:r>
              <a:rPr lang="en-US" smtClean="0"/>
              <a:t>the </a:t>
            </a:r>
            <a:r>
              <a:rPr lang="en-US" dirty="0"/>
              <a:t>new </a:t>
            </a:r>
            <a:r>
              <a:rPr lang="en-US" b="1" dirty="0">
                <a:solidFill>
                  <a:schemeClr val="bg1"/>
                </a:solidFill>
              </a:rPr>
              <a:t>for loop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FDB58F4-51B2-4CD6-ABB1-F560AD375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2413" y="40341"/>
            <a:ext cx="8229600" cy="1110780"/>
          </a:xfrm>
        </p:spPr>
        <p:txBody>
          <a:bodyPr/>
          <a:lstStyle/>
          <a:p>
            <a:r>
              <a:rPr lang="en-US" dirty="0"/>
              <a:t>Iterable&lt;T&gt;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ABBF60-DC57-494B-A325-96DFE827A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2" y="3429000"/>
            <a:ext cx="6657989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List list = new ArrayList();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for(Object o : list)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//do something o;    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FAF34-5A93-4184-BAFC-D18788C3904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DDD3252A-E584-4EAF-955F-ACF9496207F5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Abstract methods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iterator()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dirty="0"/>
              <a:t>Default methods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noProof="1">
                <a:latin typeface="Consolas" panose="020B0609020204030204" pitchFamily="49" charset="0"/>
              </a:rPr>
              <a:t>(Consumer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? super T</a:t>
            </a:r>
            <a:r>
              <a:rPr lang="en-US" dirty="0">
                <a:latin typeface="Consolas" panose="020B0609020204030204" pitchFamily="49" charset="0"/>
              </a:rPr>
              <a:t>&gt; action)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spliterator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400" dirty="0"/>
              <a:t>- used for parallel programming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F5E6816-C4DF-40F5-8619-0BC5A0E5B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Iterable&lt;T&gt; Methods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505C8E-519E-4292-A0B3-B335BFA3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29" y="2667000"/>
            <a:ext cx="665798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Iterable&lt;T&gt;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Iterator&lt;T&gt;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iterator();  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84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46FDB0A5-B980-4E77-B71D-D332DE980ED1}"/>
              </a:ext>
            </a:extLst>
          </p:cNvPr>
          <p:cNvSpPr txBox="1">
            <a:spLocks/>
          </p:cNvSpPr>
          <p:nvPr/>
        </p:nvSpPr>
        <p:spPr>
          <a:xfrm>
            <a:off x="1827212" y="1135685"/>
            <a:ext cx="10164898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Enables you to cycle through a collection</a:t>
            </a:r>
          </a:p>
          <a:p>
            <a:r>
              <a:rPr lang="en-US" dirty="0"/>
              <a:t>Nested class for </a:t>
            </a:r>
            <a:r>
              <a:rPr lang="en-US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Iterator&lt;T&gt;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Don't implement both </a:t>
            </a:r>
            <a:r>
              <a:rPr lang="en-US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Iterable&lt;T&gt;</a:t>
            </a:r>
            <a:r>
              <a:rPr lang="en-US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Iterator&lt;T&gt;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24978B8-5A93-4E7D-9E19-E69FA36F2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7612" y="40341"/>
            <a:ext cx="5257800" cy="1110780"/>
          </a:xfrm>
        </p:spPr>
        <p:txBody>
          <a:bodyPr/>
          <a:lstStyle/>
          <a:p>
            <a:r>
              <a:rPr lang="en-US" dirty="0"/>
              <a:t>Iterator&lt;T&gt;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BB6DD4-FB7B-4D5F-BF7B-8C90FB636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205" y="2706803"/>
            <a:ext cx="8780413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000" b="1" noProof="1">
                <a:latin typeface="Consolas" pitchFamily="49" charset="0"/>
              </a:rPr>
              <a:t>public class Library&lt;T&gt; implements </a:t>
            </a:r>
            <a:r>
              <a:rPr lang="en-US" sz="2000" b="1" noProof="1">
                <a:latin typeface="+mj-lt"/>
                <a:ea typeface="+mj-ea"/>
                <a:cs typeface="+mj-cs"/>
              </a:rPr>
              <a:t>Iterable&lt;T&gt; </a:t>
            </a: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000" b="1" noProof="1">
                <a:latin typeface="Consolas" pitchFamily="49" charset="0"/>
              </a:rPr>
              <a:t>  private final class LibIterator implements </a:t>
            </a:r>
            <a:r>
              <a:rPr lang="en-US" sz="2000" b="1" noProof="1">
                <a:latin typeface="+mj-lt"/>
                <a:ea typeface="+mj-ea"/>
                <a:cs typeface="+mj-cs"/>
              </a:rPr>
              <a:t>Iterator&lt;T&gt; </a:t>
            </a:r>
            <a:r>
              <a:rPr lang="en-US" sz="2000" b="1" noProof="1">
                <a:latin typeface="Consolas" pitchFamily="49" charset="0"/>
              </a:rPr>
              <a:t>{}</a:t>
            </a:r>
          </a:p>
          <a:p>
            <a:pPr fontAlgn="base">
              <a:spcBef>
                <a:spcPts val="1200"/>
              </a:spcBef>
            </a:pPr>
            <a:r>
              <a:rPr lang="en-US" sz="2000" b="1" noProof="1">
                <a:latin typeface="Consolas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163BC2-F1A7-49D7-BE8E-299761E86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205" y="5715000"/>
            <a:ext cx="878041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000" b="1" noProof="1" smtClean="0">
                <a:latin typeface="Consolas" pitchFamily="49" charset="0"/>
              </a:rPr>
              <a:t>class MyClass implements Iterable&lt;T&gt;, Iterator&lt;T&gt; {}</a:t>
            </a:r>
            <a:endParaRPr lang="en-US" sz="2000" b="1" noProof="1">
              <a:latin typeface="Consolas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08C15A-35FA-4651-A4B0-73836D6988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875" y="5395765"/>
            <a:ext cx="815880" cy="8158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E089E6-27FE-4A13-AAD1-C730DBEF01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819" y="2590800"/>
            <a:ext cx="787948" cy="9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8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08519-192F-466B-9963-9EB6524997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6946912B-6730-4C1F-8A25-A2A423D41598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class Library, which implements </a:t>
            </a:r>
            <a:r>
              <a:rPr lang="en-US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Iterable&lt;Book&gt;</a:t>
            </a:r>
          </a:p>
          <a:p>
            <a:r>
              <a:rPr lang="en-US" dirty="0"/>
              <a:t>Create nested class LibIterator,</a:t>
            </a:r>
            <a:br>
              <a:rPr lang="en-US" dirty="0"/>
            </a:br>
            <a:r>
              <a:rPr lang="en-US" dirty="0"/>
              <a:t>which implements </a:t>
            </a:r>
            <a:r>
              <a:rPr lang="en-US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Iterator&lt;Book&gt;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BEF7076-AAB0-44FD-AC25-7477B4EC53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Library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1F19FE4-E074-4458-B503-E4D7B3C0DBD5}"/>
              </a:ext>
            </a:extLst>
          </p:cNvPr>
          <p:cNvGrpSpPr/>
          <p:nvPr/>
        </p:nvGrpSpPr>
        <p:grpSpPr>
          <a:xfrm>
            <a:off x="1217612" y="3477663"/>
            <a:ext cx="4018284" cy="2868105"/>
            <a:chOff x="7770812" y="1876139"/>
            <a:chExt cx="3124200" cy="286810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45D474B-A772-49DF-934A-2F7EF3AEABE0}"/>
                </a:ext>
              </a:extLst>
            </p:cNvPr>
            <p:cNvGrpSpPr/>
            <p:nvPr/>
          </p:nvGrpSpPr>
          <p:grpSpPr>
            <a:xfrm>
              <a:off x="7770812" y="1876139"/>
              <a:ext cx="3124200" cy="1528673"/>
              <a:chOff x="5226904" y="1466400"/>
              <a:chExt cx="3124200" cy="1528673"/>
            </a:xfrm>
          </p:grpSpPr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86C8D419-C7C8-430D-A9E6-2FB0D5161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9190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&lt;&lt;Iterator&lt;Book&gt;&gt;&gt;</a:t>
                </a:r>
              </a:p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LibIterator</a:t>
                </a:r>
                <a:endParaRPr lang="en-US" sz="1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0B740603-13DD-4E50-BFD0-483D834C4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396471"/>
                <a:ext cx="3124200" cy="5986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-counter: int</a:t>
                </a:r>
              </a:p>
            </p:txBody>
          </p:sp>
        </p:grp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1C8FFAC3-12F3-4108-9F65-4628E3685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3404812"/>
              <a:ext cx="3124200" cy="13394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+hasNext(): Boolean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+next(): Book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8B9463-0B07-4E85-A95F-006C02488992}"/>
              </a:ext>
            </a:extLst>
          </p:cNvPr>
          <p:cNvGrpSpPr/>
          <p:nvPr/>
        </p:nvGrpSpPr>
        <p:grpSpPr>
          <a:xfrm>
            <a:off x="5955406" y="3507248"/>
            <a:ext cx="5825417" cy="2138272"/>
            <a:chOff x="7770812" y="1876139"/>
            <a:chExt cx="3124200" cy="213827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1E5198E-B457-4BEA-BFAC-D2BED2C8C0BF}"/>
                </a:ext>
              </a:extLst>
            </p:cNvPr>
            <p:cNvGrpSpPr/>
            <p:nvPr/>
          </p:nvGrpSpPr>
          <p:grpSpPr>
            <a:xfrm>
              <a:off x="7770812" y="1876139"/>
              <a:ext cx="3124200" cy="1528673"/>
              <a:chOff x="5226904" y="1466400"/>
              <a:chExt cx="3124200" cy="1528673"/>
            </a:xfrm>
          </p:grpSpPr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A75F5A15-156D-4E4C-81E0-131BCF4F1A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9190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&lt;&lt;Iterable&lt;Book&gt;&gt;&gt;</a:t>
                </a:r>
              </a:p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Library</a:t>
                </a:r>
                <a:endParaRPr lang="en-US" sz="1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Rectangle 4">
                <a:extLst>
                  <a:ext uri="{FF2B5EF4-FFF2-40B4-BE49-F238E27FC236}">
                    <a16:creationId xmlns:a16="http://schemas.microsoft.com/office/drawing/2014/main" id="{BC59B10E-34A6-404F-92F4-DF3B0DBBE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396471"/>
                <a:ext cx="3124200" cy="5986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-books: Book[]</a:t>
                </a:r>
              </a:p>
            </p:txBody>
          </p:sp>
        </p:grp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B64C971C-30DE-4CDB-90FD-DC2F3E4A9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3404812"/>
              <a:ext cx="3124200" cy="60959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+iterator(): Iterator&lt;Book&gt;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628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11479-BBE9-4837-813B-3D6214008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53C6DED-7EBE-46F5-B6C2-5B95280343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Library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324360-1CC1-41A5-9B6C-567F8E90D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" y="1143000"/>
            <a:ext cx="11692022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class Library&lt;Book&gt;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implements Iterable&lt;Book&gt;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private Book[] books;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public Library(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Book... </a:t>
            </a:r>
            <a:r>
              <a:rPr lang="en-US" sz="2800" b="1" noProof="1">
                <a:latin typeface="Consolas" pitchFamily="49" charset="0"/>
              </a:rPr>
              <a:t>books)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this.books = books;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}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Iterator&lt;Book&gt; </a:t>
            </a:r>
            <a:r>
              <a:rPr lang="en-US" sz="2800" b="1" noProof="1">
                <a:latin typeface="Consolas" pitchFamily="49" charset="0"/>
              </a:rPr>
              <a:t>iterator()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return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LibIterator()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  <a:r>
              <a:rPr lang="bg-BG" sz="2800" b="1" noProof="1">
                <a:latin typeface="Consolas" pitchFamily="49" charset="0"/>
              </a:rPr>
              <a:t> //</a:t>
            </a:r>
            <a:r>
              <a:rPr lang="en-US" sz="2800" b="1" noProof="1">
                <a:latin typeface="Consolas" pitchFamily="49" charset="0"/>
              </a:rPr>
              <a:t>TODO: Add nested iterator, look for it on next slide</a:t>
            </a:r>
          </a:p>
        </p:txBody>
      </p:sp>
      <p:pic>
        <p:nvPicPr>
          <p:cNvPr id="2050" name="Picture 2" descr="Book, Rack, Shelf, Furniture, Design, Wooden, Library">
            <a:extLst>
              <a:ext uri="{FF2B5EF4-FFF2-40B4-BE49-F238E27FC236}">
                <a16:creationId xmlns:a16="http://schemas.microsoft.com/office/drawing/2014/main" id="{1EB86BF4-7B53-40FE-9557-9B964834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166" y="4038600"/>
            <a:ext cx="33528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14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7F8F6-EC83-4493-AE6B-EC59F93B0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E9FD91C-9DE7-45F6-A8C5-DF47546D7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Library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C4FF4B-3DF9-4AD5-AFAB-0828BA274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939" y="1524000"/>
            <a:ext cx="11692022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private final class</a:t>
            </a:r>
            <a:r>
              <a:rPr lang="en-US" sz="16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LibIterator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implements Iterator&lt;Book&gt;</a:t>
            </a:r>
            <a:r>
              <a:rPr lang="en-US" sz="2800" b="1" noProof="1">
                <a:latin typeface="Consolas" pitchFamily="49" charset="0"/>
              </a:rPr>
              <a:t>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private int counter = 0;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public boolean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hasNext()</a:t>
            </a:r>
            <a:r>
              <a:rPr lang="en-US" sz="2800" b="1" noProof="1">
                <a:latin typeface="Consolas" pitchFamily="49" charset="0"/>
              </a:rPr>
              <a:t>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if(this.counter &lt; books.length) { return true;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return false;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fontAlgn="base">
              <a:spcBef>
                <a:spcPts val="1200"/>
              </a:spcBef>
            </a:pPr>
            <a:endParaRPr lang="en-US" sz="2800" b="1" noProof="1">
              <a:latin typeface="Consolas" pitchFamily="49" charset="0"/>
            </a:endParaRPr>
          </a:p>
        </p:txBody>
      </p:sp>
      <p:pic>
        <p:nvPicPr>
          <p:cNvPr id="7" name="Picture 2" descr="Book, Rack, Shelf, Furniture, Design, Wooden, Library">
            <a:extLst>
              <a:ext uri="{FF2B5EF4-FFF2-40B4-BE49-F238E27FC236}">
                <a16:creationId xmlns:a16="http://schemas.microsoft.com/office/drawing/2014/main" id="{F433527C-9D2B-41C7-8AD9-8DB39FA1A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086" y="4464248"/>
            <a:ext cx="33528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32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7D1CC-642A-43EB-A2B4-AD72640D05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7ED025A-A763-46FB-8EBA-A003D2A657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Library (3)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D96AAF-0E6E-443D-AEBB-C6CF0D5CD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" y="1828800"/>
            <a:ext cx="11692022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Book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next()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	return books[counter++];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pic>
        <p:nvPicPr>
          <p:cNvPr id="8" name="Picture 2" descr="Book, Rack, Shelf, Furniture, Design, Wooden, Library">
            <a:extLst>
              <a:ext uri="{FF2B5EF4-FFF2-40B4-BE49-F238E27FC236}">
                <a16:creationId xmlns:a16="http://schemas.microsoft.com/office/drawing/2014/main" id="{910C4C8F-8019-4B2B-A257-B01E33B40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5120939"/>
            <a:ext cx="33528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99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D48B5F-0A7C-421C-B6CC-73390077D80A}"/>
              </a:ext>
            </a:extLst>
          </p:cNvPr>
          <p:cNvSpPr txBox="1">
            <a:spLocks/>
          </p:cNvSpPr>
          <p:nvPr/>
        </p:nvSpPr>
        <p:spPr>
          <a:xfrm>
            <a:off x="1316116" y="5486400"/>
            <a:ext cx="9658192" cy="582977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noProof="1">
                <a:cs typeface="Consolas" panose="020B0609020204030204" pitchFamily="49" charset="0"/>
              </a:rPr>
              <a:t>Comparable&lt;T&gt; </a:t>
            </a:r>
            <a:r>
              <a:rPr lang="en-US" sz="4800" noProof="1" smtClean="0">
                <a:cs typeface="Consolas" panose="020B0609020204030204" pitchFamily="49" charset="0"/>
              </a:rPr>
              <a:t>and </a:t>
            </a:r>
            <a:r>
              <a:rPr lang="en-US" sz="4800" noProof="1">
                <a:cs typeface="Consolas" panose="020B0609020204030204" pitchFamily="49" charset="0"/>
              </a:rPr>
              <a:t>Comparator &lt;T&gt;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ECF43-7D8E-49C9-A549-8D395397D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12" y="1600200"/>
            <a:ext cx="36068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3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9600" b="1" u="sng" dirty="0">
                <a:solidFill>
                  <a:schemeClr val="bg1"/>
                </a:solidFill>
              </a:rPr>
              <a:t>sli.do</a:t>
            </a:r>
            <a:endParaRPr lang="bg-BG" sz="96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#java-fund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1852515C-9C83-4C22-97CE-797B89757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Comparator &lt;E&gt;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9E447-A053-41DF-9DDC-1500E3EE57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891AFE7A-BF78-41C7-937A-F67FD747B1AD}"/>
              </a:ext>
            </a:extLst>
          </p:cNvPr>
          <p:cNvSpPr txBox="1">
            <a:spLocks/>
          </p:cNvSpPr>
          <p:nvPr/>
        </p:nvSpPr>
        <p:spPr>
          <a:xfrm>
            <a:off x="1600984" y="983404"/>
            <a:ext cx="10391126" cy="5234548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Comparator provides a way for you </a:t>
            </a:r>
            <a:r>
              <a:rPr lang="en-US" sz="3600"/>
              <a:t>to</a:t>
            </a:r>
            <a:r>
              <a:rPr lang="en-US" sz="3600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3600" b="1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600" b="1" smtClean="0">
                <a:solidFill>
                  <a:schemeClr val="bg1"/>
                </a:solidFill>
              </a:rPr>
              <a:t>provide </a:t>
            </a:r>
            <a:r>
              <a:rPr lang="en-US" sz="3600" b="1">
                <a:solidFill>
                  <a:schemeClr val="bg1"/>
                </a:solidFill>
              </a:rPr>
              <a:t>custom </a:t>
            </a:r>
            <a:r>
              <a:rPr lang="en-US" sz="3600" b="1" smtClean="0">
                <a:solidFill>
                  <a:schemeClr val="bg1"/>
                </a:solidFill>
              </a:rPr>
              <a:t>comparison </a:t>
            </a:r>
            <a:r>
              <a:rPr lang="en-US" sz="3600" b="1" dirty="0">
                <a:solidFill>
                  <a:schemeClr val="bg1"/>
                </a:solidFill>
              </a:rPr>
              <a:t>logic</a:t>
            </a:r>
            <a:r>
              <a:rPr lang="en-US" sz="3600" dirty="0"/>
              <a:t> </a:t>
            </a:r>
            <a:r>
              <a:rPr lang="en-US" sz="3600"/>
              <a:t>for 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/>
              <a:t>types that </a:t>
            </a:r>
            <a:r>
              <a:rPr lang="en-US" sz="3600" dirty="0"/>
              <a:t>you have no </a:t>
            </a:r>
            <a:r>
              <a:rPr lang="en-US" sz="3600"/>
              <a:t>control </a:t>
            </a:r>
            <a:r>
              <a:rPr lang="en-US" sz="3600" smtClean="0"/>
              <a:t>over</a:t>
            </a:r>
            <a:endParaRPr lang="en-US" sz="36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Multiple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sorting sequence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Doesn’t affect </a:t>
            </a:r>
            <a:r>
              <a:rPr lang="en-US" sz="3200" dirty="0"/>
              <a:t>the original class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compare()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method</a:t>
            </a:r>
          </a:p>
        </p:txBody>
      </p:sp>
      <p:pic>
        <p:nvPicPr>
          <p:cNvPr id="7" name="Picture 2" descr="Свързано изображение">
            <a:extLst>
              <a:ext uri="{FF2B5EF4-FFF2-40B4-BE49-F238E27FC236}">
                <a16:creationId xmlns:a16="http://schemas.microsoft.com/office/drawing/2014/main" id="{77A0569B-8DAA-46B6-93BE-31CC1A72E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858" y="4572000"/>
            <a:ext cx="2754138" cy="144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91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780F26C0-25F0-4DE8-9015-2EB46F30B8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Comparable </a:t>
            </a:r>
            <a:r>
              <a:rPr lang="en-US" dirty="0"/>
              <a:t>&lt;E&gt;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35AF2-2377-46D6-BAD1-B2444C0B03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C8CF2E5C-8053-4F38-B1E9-5FCB998378DC}"/>
              </a:ext>
            </a:extLst>
          </p:cNvPr>
          <p:cNvSpPr txBox="1">
            <a:spLocks/>
          </p:cNvSpPr>
          <p:nvPr/>
        </p:nvSpPr>
        <p:spPr>
          <a:xfrm>
            <a:off x="1522412" y="1143000"/>
            <a:ext cx="11028432" cy="3510146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Comparable allows you to specify how </a:t>
            </a:r>
            <a:r>
              <a:rPr lang="en-US" sz="3600"/>
              <a:t>objects 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en-US" sz="3600" b="1" smtClean="0">
                <a:solidFill>
                  <a:schemeClr val="bg1"/>
                </a:solidFill>
              </a:rPr>
              <a:t>that </a:t>
            </a:r>
            <a:r>
              <a:rPr lang="en-US" sz="3600" b="1" dirty="0">
                <a:solidFill>
                  <a:schemeClr val="bg1"/>
                </a:solidFill>
              </a:rPr>
              <a:t>you are implementing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get compared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sorting sequence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Affects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the original class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compareTo() </a:t>
            </a:r>
            <a:r>
              <a:rPr lang="en-US" sz="3200" dirty="0"/>
              <a:t>method</a:t>
            </a:r>
          </a:p>
          <a:p>
            <a:pPr lvl="1"/>
            <a:endParaRPr lang="en-US" dirty="0"/>
          </a:p>
        </p:txBody>
      </p:sp>
      <p:pic>
        <p:nvPicPr>
          <p:cNvPr id="7" name="Picture 2" descr="Свързано изображение">
            <a:extLst>
              <a:ext uri="{FF2B5EF4-FFF2-40B4-BE49-F238E27FC236}">
                <a16:creationId xmlns:a16="http://schemas.microsoft.com/office/drawing/2014/main" id="{ABDEB69B-CD72-4634-BF87-8A35E3581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3810000"/>
            <a:ext cx="3535795" cy="235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93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8BAF0-AF9E-4687-B44B-0ACB03E081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241C9726-F461-4BDC-AC6A-4AF06D7CFB16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Allows you to specify how objects that </a:t>
            </a:r>
            <a:r>
              <a:rPr lang="en-US" b="1" dirty="0">
                <a:solidFill>
                  <a:schemeClr val="bg1"/>
                </a:solidFill>
              </a:rPr>
              <a:t>you are implementing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get compared.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31D970D-5A95-418F-A01B-5E7000F0E8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Comparable &lt;E&gt;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3BF07A-05D4-4EC2-B758-4DB98AF46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2365322"/>
            <a:ext cx="11391900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</a:rPr>
              <a:t> implements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Comparable&lt;Student&gt;</a:t>
            </a:r>
            <a:r>
              <a:rPr lang="en-US" sz="2800" b="1" noProof="1">
                <a:latin typeface="Consolas" pitchFamily="49" charset="0"/>
              </a:rPr>
              <a:t> { 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private String name;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private int age;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compareTo</a:t>
            </a:r>
            <a:r>
              <a:rPr lang="en-US" sz="2800" b="1" noProof="1">
                <a:latin typeface="Consolas" pitchFamily="49" charset="0"/>
              </a:rPr>
              <a:t>(Student st) {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if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this.age == st.age</a:t>
            </a:r>
            <a:r>
              <a:rPr lang="en-US" sz="2800" b="1" noProof="1">
                <a:latin typeface="Consolas" pitchFamily="49" charset="0"/>
              </a:rPr>
              <a:t>) { return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latin typeface="Consolas" pitchFamily="49" charset="0"/>
              </a:rPr>
              <a:t>; }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else if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this.age &gt; st.age</a:t>
            </a:r>
            <a:r>
              <a:rPr lang="en-US" sz="2800" b="1" noProof="1">
                <a:latin typeface="Consolas" pitchFamily="49" charset="0"/>
              </a:rPr>
              <a:t>) { return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800" b="1" noProof="1">
                <a:latin typeface="Consolas" pitchFamily="49" charset="0"/>
              </a:rPr>
              <a:t>; }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else if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this.age &lt; st.age</a:t>
            </a:r>
            <a:r>
              <a:rPr lang="en-US" sz="2800" b="1" noProof="1">
                <a:latin typeface="Consolas" pitchFamily="49" charset="0"/>
              </a:rPr>
              <a:t>) { return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-1</a:t>
            </a:r>
            <a:r>
              <a:rPr lang="en-US" sz="2800" b="1" noProof="1">
                <a:latin typeface="Consolas" pitchFamily="49" charset="0"/>
              </a:rPr>
              <a:t>; }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 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id="{FA88B00A-EE51-4B21-9933-72F9BFAF0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168" y="2971800"/>
            <a:ext cx="4012399" cy="1144959"/>
          </a:xfrm>
          <a:prstGeom prst="wedgeRoundRectCallout">
            <a:avLst>
              <a:gd name="adj1" fmla="val -55657"/>
              <a:gd name="adj2" fmla="val -49745"/>
              <a:gd name="adj3" fmla="val 16667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 data type of compared object</a:t>
            </a:r>
          </a:p>
        </p:txBody>
      </p:sp>
    </p:spTree>
    <p:extLst>
      <p:ext uri="{BB962C8B-B14F-4D97-AF65-F5344CB8AC3E}">
        <p14:creationId xmlns:p14="http://schemas.microsoft.com/office/powerpoint/2010/main" val="189793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33302-9CD3-420E-9BCA-F1D5AE2BEF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F90BA5C5-ADD6-4488-84DF-2B46F6B0F222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Allows you to provide </a:t>
            </a:r>
            <a:r>
              <a:rPr lang="en-US" b="1" dirty="0">
                <a:solidFill>
                  <a:schemeClr val="bg1"/>
                </a:solidFill>
              </a:rPr>
              <a:t>custom comparison logic</a:t>
            </a:r>
            <a:r>
              <a:rPr lang="en-US" b="1" dirty="0"/>
              <a:t>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52F1AE8-98D4-47B6-9053-42E367F2B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Comparator&lt;E&gt;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00FDD1-E77B-46A5-AB8E-FB7C8EE26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4" y="1905131"/>
            <a:ext cx="7812088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Dog</a:t>
            </a:r>
            <a:r>
              <a:rPr lang="en-US" sz="2800" b="1" noProof="1">
                <a:latin typeface="Consolas" pitchFamily="49" charset="0"/>
              </a:rPr>
              <a:t> implements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Comparator&lt;Dog&gt;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private String name;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private int age;</a:t>
            </a:r>
          </a:p>
          <a:p>
            <a:pPr fontAlgn="base">
              <a:spcBef>
                <a:spcPts val="1200"/>
              </a:spcBef>
            </a:pPr>
            <a:endParaRPr lang="en-US" sz="28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compare(Dog d, Dog d1)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  return d.age - d1.age;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936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D918D-1BFC-407A-B598-920776518A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D74A0E73-52CA-494A-8D32-123475C10ED8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Expand Book by implementing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Comparable&lt;Book&gt;</a:t>
            </a:r>
          </a:p>
          <a:p>
            <a:r>
              <a:rPr lang="en-US" sz="2800" dirty="0"/>
              <a:t>Book have to be </a:t>
            </a:r>
            <a:r>
              <a:rPr lang="en-US" sz="2800" b="1" dirty="0">
                <a:solidFill>
                  <a:schemeClr val="bg1"/>
                </a:solidFill>
              </a:rPr>
              <a:t>compared by name</a:t>
            </a:r>
          </a:p>
          <a:p>
            <a:pPr lvl="1"/>
            <a:r>
              <a:rPr lang="en-US" sz="2600" dirty="0"/>
              <a:t>When name is equal, </a:t>
            </a:r>
            <a:r>
              <a:rPr lang="en-US" sz="2600" b="1" dirty="0">
                <a:solidFill>
                  <a:schemeClr val="bg1"/>
                </a:solidFill>
              </a:rPr>
              <a:t>compare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</a:p>
          <a:p>
            <a:pPr marL="377887" lvl="1" indent="0">
              <a:buFont typeface="Wingdings" panose="05000000000000000000" pitchFamily="2" charset="2"/>
              <a:buNone/>
            </a:pPr>
            <a:r>
              <a:rPr lang="en-US" sz="2600" dirty="0"/>
              <a:t>	them by </a:t>
            </a:r>
            <a:r>
              <a:rPr lang="en-US" sz="2600" b="1" dirty="0">
                <a:solidFill>
                  <a:schemeClr val="bg1"/>
                </a:solidFill>
              </a:rPr>
              <a:t>year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8541D2-F7DE-4A80-B950-E807A4046B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Comparable Book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88DE1D-D1F7-4E79-9AC7-D920CBC92E99}"/>
              </a:ext>
            </a:extLst>
          </p:cNvPr>
          <p:cNvGrpSpPr/>
          <p:nvPr/>
        </p:nvGrpSpPr>
        <p:grpSpPr>
          <a:xfrm>
            <a:off x="6551612" y="1219200"/>
            <a:ext cx="5014800" cy="5305802"/>
            <a:chOff x="7770812" y="1418939"/>
            <a:chExt cx="3124201" cy="526978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1EF496E-DA29-4589-AC6D-EBC586593C23}"/>
                </a:ext>
              </a:extLst>
            </p:cNvPr>
            <p:cNvGrpSpPr/>
            <p:nvPr/>
          </p:nvGrpSpPr>
          <p:grpSpPr>
            <a:xfrm>
              <a:off x="7770812" y="1418939"/>
              <a:ext cx="3124201" cy="2366872"/>
              <a:chOff x="5226904" y="1009200"/>
              <a:chExt cx="3124201" cy="2366872"/>
            </a:xfrm>
          </p:grpSpPr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2A7E85D6-123F-46B5-8E36-CBA66A986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5" y="1009200"/>
                <a:ext cx="3124200" cy="101946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&lt;&lt;Comparable&lt;Book&gt;&gt;&gt;</a:t>
                </a:r>
              </a:p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Book</a:t>
                </a:r>
                <a:endParaRPr lang="en-US" sz="1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FE2935AB-D654-4905-92D7-D15972BB2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028661"/>
                <a:ext cx="3124200" cy="134741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latin typeface="Consolas" panose="020B0609020204030204" pitchFamily="49" charset="0"/>
                  </a:rPr>
                  <a:t>-title: String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latin typeface="Consolas" panose="020B0609020204030204" pitchFamily="49" charset="0"/>
                  </a:rPr>
                  <a:t>-year: int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latin typeface="Consolas" panose="020B0609020204030204" pitchFamily="49" charset="0"/>
                  </a:rPr>
                  <a:t>-authors: List&lt;String&gt;</a:t>
                </a:r>
              </a:p>
            </p:txBody>
          </p:sp>
        </p:grp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CF38C666-C324-4B63-BBFC-47A540C7A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3785811"/>
              <a:ext cx="3124200" cy="290291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-setTitle(String)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-setYear(String)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-setAuthors(String…)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+getTitle():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+getYear():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+getAuthors(): +List&lt;String&gt;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+compareTo(Book): 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46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166BE-4F1E-452E-A8C1-DCE0CB557B6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8F8A5A2-A2A7-4529-BC4B-20C96754B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Comparable Book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02C196-ACE2-4D97-96CB-28C09F37E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23" y="1371600"/>
            <a:ext cx="112776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public int compareTo(Book book)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if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this</a:t>
            </a:r>
            <a:r>
              <a:rPr lang="en-US" sz="2800" b="1" noProof="1">
                <a:latin typeface="Consolas" pitchFamily="49" charset="0"/>
              </a:rPr>
              <a:t>.getTitle()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.compareTo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book</a:t>
            </a:r>
            <a:r>
              <a:rPr lang="en-US" sz="2800" b="1" noProof="1">
                <a:latin typeface="Consolas" pitchFamily="49" charset="0"/>
              </a:rPr>
              <a:t>.getTitle())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== 0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if (this.getYear() &gt; book.getYear())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return 1;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} else if (this.getYear()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800" b="1" noProof="1">
                <a:latin typeface="Consolas" pitchFamily="49" charset="0"/>
              </a:rPr>
              <a:t> book.getYear())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return -1;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}</a:t>
            </a:r>
            <a:endParaRPr lang="bg-BG" sz="28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noProof="1">
                <a:latin typeface="Consolas" pitchFamily="49" charset="0"/>
              </a:rPr>
              <a:t>                          </a:t>
            </a:r>
            <a:r>
              <a:rPr lang="bg-BG" sz="2800" b="1" noProof="1">
                <a:latin typeface="Consolas" pitchFamily="49" charset="0"/>
              </a:rPr>
              <a:t>// </a:t>
            </a:r>
            <a:r>
              <a:rPr lang="en-US" sz="2800" b="1" noProof="1">
                <a:latin typeface="Consolas" pitchFamily="49" charset="0"/>
              </a:rPr>
              <a:t>Continues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143032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913E8-FF7C-46F5-BFE0-3FE97CCD082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91610C6-420E-4760-BB32-D9FC6439EB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Comparable Book(2)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E968EB-73F7-4A13-972C-924358E20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23" y="1676400"/>
            <a:ext cx="11277600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// …</a:t>
            </a:r>
            <a:endParaRPr lang="bg-BG" sz="28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return 0;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} else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return this.getTitle().compareTo(book.getTitle()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  <a:endParaRPr lang="bg-BG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1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94577-A768-439F-B487-72887BF8A87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245B1B3A-BC56-42B8-A607-BBEBE8E728CE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class, which can </a:t>
            </a:r>
            <a:r>
              <a:rPr lang="en-US" b="1" dirty="0">
                <a:solidFill>
                  <a:schemeClr val="bg1"/>
                </a:solidFill>
              </a:rPr>
              <a:t>compare</a:t>
            </a:r>
            <a:r>
              <a:rPr lang="en-US" b="1" dirty="0"/>
              <a:t> </a:t>
            </a:r>
            <a:r>
              <a:rPr lang="en-US" dirty="0"/>
              <a:t>two books</a:t>
            </a:r>
          </a:p>
          <a:p>
            <a:r>
              <a:rPr lang="en-US" dirty="0"/>
              <a:t>Use your </a:t>
            </a:r>
            <a:r>
              <a:rPr lang="en-US" b="1" dirty="0">
                <a:solidFill>
                  <a:schemeClr val="bg1"/>
                </a:solidFill>
              </a:rPr>
              <a:t>BookComparator</a:t>
            </a:r>
            <a:r>
              <a:rPr lang="en-US" dirty="0"/>
              <a:t> to sort list of Books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0CC1429-BC0A-452B-92FE-73404606A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Book Comparator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4258EB-1C5C-486F-B72D-C92FCBAD6286}"/>
              </a:ext>
            </a:extLst>
          </p:cNvPr>
          <p:cNvGrpSpPr/>
          <p:nvPr/>
        </p:nvGrpSpPr>
        <p:grpSpPr>
          <a:xfrm>
            <a:off x="3590378" y="3023622"/>
            <a:ext cx="5004892" cy="1825351"/>
            <a:chOff x="7770812" y="1876139"/>
            <a:chExt cx="3124200" cy="182535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0B4C7B33-C488-46E8-B54B-C2DFC4A47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1876139"/>
              <a:ext cx="3124200" cy="919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&lt;&lt;Comparator&lt;Book&gt;&gt;&gt;</a:t>
              </a:r>
            </a:p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BookComparator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6AC7267E-2B44-4B2E-9ED6-8434FAC4D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2790539"/>
              <a:ext cx="3124200" cy="91095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+compare(Book, Book):int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611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56F40-59AA-4756-B458-DEDCD29565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99F5624-989C-4A14-B213-D5BB2E65C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Book Comparator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3A327-B62B-4C01-A48D-977833D87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" y="1430953"/>
            <a:ext cx="11506200" cy="3847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public class BookComparator implements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Comparator&lt;Book&gt;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@Override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public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compare</a:t>
            </a:r>
            <a:r>
              <a:rPr lang="en-US" sz="2600" b="1" noProof="1">
                <a:latin typeface="Consolas" pitchFamily="49" charset="0"/>
              </a:rPr>
              <a:t>(Book first, Book second)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if (first.getTitle().compareTo(second.getTitle()) == 0)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  if (first.getYear()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2600" b="1" noProof="1">
                <a:latin typeface="Consolas" pitchFamily="49" charset="0"/>
              </a:rPr>
              <a:t> second.getYear())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1;</a:t>
            </a:r>
            <a:r>
              <a:rPr lang="en-US" sz="2600" b="1" noProof="1">
                <a:latin typeface="Consolas" pitchFamily="49" charset="0"/>
              </a:rPr>
              <a:t> }</a:t>
            </a:r>
          </a:p>
          <a:p>
            <a:pPr fontAlgn="base">
              <a:spcBef>
                <a:spcPts val="1200"/>
              </a:spcBef>
            </a:pPr>
            <a:endParaRPr lang="en-US" sz="26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				  	</a:t>
            </a:r>
            <a:r>
              <a:rPr lang="bg-BG" sz="2800" b="1" noProof="1">
                <a:latin typeface="Consolas" pitchFamily="49" charset="0"/>
              </a:rPr>
              <a:t>// </a:t>
            </a:r>
            <a:r>
              <a:rPr lang="en-US" sz="2800" b="1" noProof="1">
                <a:latin typeface="Consolas" pitchFamily="49" charset="0"/>
              </a:rPr>
              <a:t>Continues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152515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6ADAA-3A92-4C17-9DA3-65491A1B007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88B9A5B-4492-46C2-92BC-231542B358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Book Comparator(2)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57B6F0-4FC0-4D02-B2EF-5E1148114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" y="1430953"/>
            <a:ext cx="1097280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b="1" noProof="1">
                <a:latin typeface="Consolas" pitchFamily="49" charset="0"/>
              </a:rPr>
              <a:t>// …</a:t>
            </a:r>
            <a:endParaRPr lang="bg-BG" b="1" noProof="1">
              <a:latin typeface="Consolas" pitchFamily="49" charset="0"/>
            </a:endParaRPr>
          </a:p>
          <a:p>
            <a:pPr fontAlgn="base"/>
            <a:r>
              <a:rPr lang="en-US" sz="2600" b="1" noProof="1">
                <a:latin typeface="Consolas" pitchFamily="49" charset="0"/>
              </a:rPr>
              <a:t>else</a:t>
            </a:r>
            <a:r>
              <a:rPr lang="en-US" sz="1600" b="1" noProof="1"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if</a:t>
            </a:r>
            <a:r>
              <a:rPr lang="en-US" sz="1600" b="1" noProof="1"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(first.getYear()</a:t>
            </a:r>
            <a:r>
              <a:rPr lang="en-US" sz="1200" b="1" noProof="1"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1200" b="1" noProof="1"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second.getYear())</a:t>
            </a:r>
            <a:r>
              <a:rPr lang="en-US" sz="1200" b="1" noProof="1"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-1; </a:t>
            </a:r>
            <a:r>
              <a:rPr lang="en-US" sz="2600" b="1" noProof="1">
                <a:latin typeface="Consolas" pitchFamily="49" charset="0"/>
              </a:rPr>
              <a:t>}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0;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} else {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first.getTitle().compareTo(second.getTitle());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}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775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Variable Arguments</a:t>
            </a:r>
          </a:p>
          <a:p>
            <a:pPr marL="514350" indent="-514350"/>
            <a:r>
              <a:rPr lang="en-US" dirty="0"/>
              <a:t>Iterators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Iterator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ListIterator</a:t>
            </a:r>
          </a:p>
          <a:p>
            <a:pPr marL="514350" indent="-514350"/>
            <a:r>
              <a:rPr lang="en-US" dirty="0"/>
              <a:t>Comparators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Comparable</a:t>
            </a:r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EB95F-30E8-4A35-BA97-A46979380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60863" y="1407081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8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8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8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26404" y="1877051"/>
            <a:ext cx="8065426" cy="4218949"/>
          </a:xfrm>
          <a:prstGeom prst="rect">
            <a:avLst/>
          </a:prstGeom>
        </p:spPr>
        <p:txBody>
          <a:bodyPr vert="horz" lIns="107972" tIns="35991" rIns="107972" bIns="35991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4800" b="1" dirty="0">
                <a:solidFill>
                  <a:schemeClr val="bg1"/>
                </a:solidFill>
              </a:rPr>
              <a:t>Variable arguments</a:t>
            </a:r>
          </a:p>
          <a:p>
            <a:pPr>
              <a:buClr>
                <a:schemeClr val="bg2"/>
              </a:buClr>
            </a:pPr>
            <a:r>
              <a:rPr lang="en-US" sz="4800" b="1" dirty="0">
                <a:solidFill>
                  <a:schemeClr val="bg1"/>
                </a:solidFill>
              </a:rPr>
              <a:t>Iterable&lt;T&gt; </a:t>
            </a:r>
          </a:p>
          <a:p>
            <a:pPr>
              <a:buClr>
                <a:schemeClr val="bg2"/>
              </a:buClr>
            </a:pPr>
            <a:r>
              <a:rPr lang="en-US" sz="4800" b="1" dirty="0">
                <a:solidFill>
                  <a:schemeClr val="bg1"/>
                </a:solidFill>
              </a:rPr>
              <a:t>Iterator&lt;T&gt;</a:t>
            </a:r>
          </a:p>
          <a:p>
            <a:pPr>
              <a:buClr>
                <a:schemeClr val="bg2"/>
              </a:buClr>
            </a:pPr>
            <a:r>
              <a:rPr lang="en-US" sz="4800" b="1" dirty="0">
                <a:solidFill>
                  <a:schemeClr val="bg1"/>
                </a:solidFill>
              </a:rPr>
              <a:t>Comparable&lt;T&gt;</a:t>
            </a:r>
          </a:p>
          <a:p>
            <a:pPr>
              <a:buClr>
                <a:schemeClr val="bg2"/>
              </a:buClr>
            </a:pPr>
            <a:r>
              <a:rPr lang="en-US" sz="4800" b="1" dirty="0">
                <a:solidFill>
                  <a:schemeClr val="bg1"/>
                </a:solidFill>
              </a:rPr>
              <a:t>Comparator&lt;T&gt;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endParaRPr lang="en-US" sz="3599" b="1" dirty="0">
              <a:solidFill>
                <a:schemeClr val="bg1"/>
              </a:solidFill>
            </a:endParaRPr>
          </a:p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5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5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5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89981" marR="0" lvl="1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9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89981" marR="0" lvl="1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9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647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7" y="6400026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6677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87025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5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13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Variable Arguments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4913313" y="2362200"/>
            <a:ext cx="2362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noProof="1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args...</a:t>
            </a:r>
            <a:endParaRPr lang="en-US" sz="4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1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2F973-DA8A-46E6-A18B-BBA8B3E368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79DC7A01-16F7-4D94-B4E7-8EF9DEC27A36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Allows the method to accept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arguments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6255B7E-DB64-47AF-B758-7AF210CA73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Variable Arguments (varargs)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A5DEB-44EC-4FB1-88DD-5255A3378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1828800"/>
            <a:ext cx="8534400" cy="47859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static void display(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String... values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 {  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System.out.println("display 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method invoked");  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 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static void main() {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("first");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("multiple", "Strings")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id="{33CD64D5-8BBE-4EDD-BA1B-F0F3F4463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4" y="2556727"/>
            <a:ext cx="3109800" cy="851953"/>
          </a:xfrm>
          <a:prstGeom prst="wedgeRoundRectCallout">
            <a:avLst>
              <a:gd name="adj1" fmla="val -42842"/>
              <a:gd name="adj2" fmla="val -82217"/>
              <a:gd name="adj3" fmla="val 1666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Ellipsis syntax</a:t>
            </a:r>
          </a:p>
        </p:txBody>
      </p:sp>
    </p:spTree>
    <p:extLst>
      <p:ext uri="{BB962C8B-B14F-4D97-AF65-F5344CB8AC3E}">
        <p14:creationId xmlns:p14="http://schemas.microsoft.com/office/powerpoint/2010/main" val="24564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50D16-68B1-42FD-BF31-1804A18EA36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EC4554A8-3F73-4E41-812A-BAF371F9AAB7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There can be </a:t>
            </a:r>
            <a:r>
              <a:rPr lang="en-US" sz="3600" b="1" dirty="0">
                <a:solidFill>
                  <a:schemeClr val="bg1"/>
                </a:solidFill>
              </a:rPr>
              <a:t>only one</a:t>
            </a:r>
            <a:r>
              <a:rPr lang="en-US" sz="3600" b="1" dirty="0"/>
              <a:t> </a:t>
            </a:r>
            <a:r>
              <a:rPr lang="en-US" sz="3600" dirty="0"/>
              <a:t>variable argument </a:t>
            </a:r>
            <a:r>
              <a:rPr lang="en-US" sz="3600" b="1" dirty="0">
                <a:solidFill>
                  <a:schemeClr val="bg1"/>
                </a:solidFill>
              </a:rPr>
              <a:t>in the method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/>
              <a:t>Variable argument </a:t>
            </a:r>
            <a:r>
              <a:rPr lang="en-US" sz="3600" b="1" dirty="0">
                <a:solidFill>
                  <a:schemeClr val="bg1"/>
                </a:solidFill>
              </a:rPr>
              <a:t>must</a:t>
            </a:r>
            <a:r>
              <a:rPr lang="en-US" sz="3600" dirty="0"/>
              <a:t> be the </a:t>
            </a:r>
            <a:r>
              <a:rPr lang="en-US" sz="3600" b="1" dirty="0">
                <a:solidFill>
                  <a:schemeClr val="bg1"/>
                </a:solidFill>
              </a:rPr>
              <a:t>last argument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9D0DDD7-67D3-4F67-A85C-0B6A26C7C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Variable Arguments Rules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F07D6E-F5EE-4ABF-9909-05ACD177F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2" y="2895600"/>
            <a:ext cx="114300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static void display(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num, String... values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System.out.println("display method invoked");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3E98C5-E054-45B3-8BAD-10D8C8221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2" y="4855522"/>
            <a:ext cx="114300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method(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String... a, int... b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){} //Compile time error  </a:t>
            </a:r>
          </a:p>
          <a:p>
            <a:pPr fontAlgn="base">
              <a:spcBef>
                <a:spcPts val="1200"/>
              </a:spcBef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method(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int... a, String b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){}    //Compile time error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50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C3B97-5B56-46CA-8F4F-1B760E19CE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226A595E-D395-4DC6-93D7-391749936C05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class Book, which have: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Year</a:t>
            </a:r>
          </a:p>
          <a:p>
            <a:pPr lvl="1"/>
            <a:r>
              <a:rPr lang="en-US" dirty="0"/>
              <a:t>Authors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only one constructor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 book</a:t>
            </a:r>
          </a:p>
          <a:p>
            <a:r>
              <a:rPr lang="en-US" dirty="0"/>
              <a:t>Authors can be </a:t>
            </a:r>
            <a:r>
              <a:rPr lang="en-US" b="1" dirty="0">
                <a:solidFill>
                  <a:schemeClr val="bg1"/>
                </a:solidFill>
              </a:rPr>
              <a:t>anonymous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many</a:t>
            </a: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BABBDE1-7672-4A23-ACB3-EA88718B2E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Book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913435-3228-41FB-89D3-E947F747E2F2}"/>
              </a:ext>
            </a:extLst>
          </p:cNvPr>
          <p:cNvGrpSpPr/>
          <p:nvPr/>
        </p:nvGrpSpPr>
        <p:grpSpPr>
          <a:xfrm>
            <a:off x="7085012" y="1427252"/>
            <a:ext cx="4953000" cy="4668748"/>
            <a:chOff x="7770812" y="1876139"/>
            <a:chExt cx="3124200" cy="466874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21C0E11-983A-47BC-BD0A-ED6E4B8477A1}"/>
                </a:ext>
              </a:extLst>
            </p:cNvPr>
            <p:cNvGrpSpPr/>
            <p:nvPr/>
          </p:nvGrpSpPr>
          <p:grpSpPr>
            <a:xfrm>
              <a:off x="7770812" y="1876139"/>
              <a:ext cx="3124200" cy="1909672"/>
              <a:chOff x="5226904" y="1466400"/>
              <a:chExt cx="3124200" cy="1909672"/>
            </a:xfrm>
          </p:grpSpPr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B4EF7835-98AF-4465-A53C-BDB503329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56226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Book</a:t>
                </a:r>
                <a:endParaRPr lang="en-US" sz="1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Rectangle 4">
                <a:extLst>
                  <a:ext uri="{FF2B5EF4-FFF2-40B4-BE49-F238E27FC236}">
                    <a16:creationId xmlns:a16="http://schemas.microsoft.com/office/drawing/2014/main" id="{6F901D9D-7310-43F7-B7A0-B61546164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028661"/>
                <a:ext cx="3124200" cy="134741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-title: String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-year: int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-authors: List&lt;String&gt;</a:t>
                </a:r>
              </a:p>
            </p:txBody>
          </p:sp>
        </p:grp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B368F286-4E6B-4DB8-9606-8D811A650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3785811"/>
              <a:ext cx="3124200" cy="27590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-setTitle(String)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-setAuthors(String…)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-setYear(int)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+getTitle():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+getYear():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+getAuthors(): List&lt;String&gt;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13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D3868-2EFE-4281-9275-3EC9862BDB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E661738-2AC7-4989-B6CA-8E25701FB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Book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832B14-9C95-4A5A-B2CE-2094EBC85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47" y="1447800"/>
            <a:ext cx="10382665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//TODO: Add fields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public Book</a:t>
            </a:r>
            <a:r>
              <a:rPr lang="en-US" sz="2600" b="1" noProof="1">
                <a:latin typeface="Consolas" pitchFamily="49" charset="0"/>
              </a:rPr>
              <a:t>(String title, int year,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String... authors</a:t>
            </a:r>
            <a:r>
              <a:rPr lang="en-US" sz="2600" b="1" noProof="1">
                <a:latin typeface="Consolas" pitchFamily="49" charset="0"/>
              </a:rPr>
              <a:t>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this.setTitle(title);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this.setYear(year);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this.setAuthors(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authors</a:t>
            </a:r>
            <a:r>
              <a:rPr lang="en-US" sz="2600" b="1" noProof="1">
                <a:latin typeface="Consolas" pitchFamily="49" charset="0"/>
              </a:rPr>
              <a:t>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}</a:t>
            </a:r>
          </a:p>
          <a:p>
            <a:pPr fontAlgn="base">
              <a:spcBef>
                <a:spcPts val="1200"/>
              </a:spcBef>
            </a:pPr>
            <a:endParaRPr lang="en-US" sz="2600" b="1" noProof="1">
              <a:latin typeface="Consolas" pitchFamily="49" charset="0"/>
            </a:endParaRPr>
          </a:p>
        </p:txBody>
      </p:sp>
      <p:pic>
        <p:nvPicPr>
          <p:cNvPr id="1028" name="Picture 4" descr="Book, Books, Library Books, Reading, Verbs">
            <a:extLst>
              <a:ext uri="{FF2B5EF4-FFF2-40B4-BE49-F238E27FC236}">
                <a16:creationId xmlns:a16="http://schemas.microsoft.com/office/drawing/2014/main" id="{6620881D-ACCB-47B4-87E9-E6ADD5779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12" y="4242759"/>
            <a:ext cx="2514600" cy="246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1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63AD-F879-4017-9D97-3FE86CD67F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95876B6-A834-4FC7-8830-50439588E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Book(2)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342616-CF84-4BE5-BCCC-6D1C8B3C0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280" y="1447800"/>
            <a:ext cx="11161132" cy="43704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//TODO: Add all other getters and setters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private void setAuthors(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String... authors</a:t>
            </a:r>
            <a:r>
              <a:rPr lang="en-US" sz="2600" b="1" noProof="1">
                <a:latin typeface="Consolas" pitchFamily="49" charset="0"/>
              </a:rPr>
              <a:t>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if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authors.length </a:t>
            </a:r>
            <a:r>
              <a:rPr lang="en-US" sz="2600" b="1" noProof="1">
                <a:latin typeface="Consolas" pitchFamily="49" charset="0"/>
              </a:rPr>
              <a:t>== 0)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this.authors = new ArrayList&lt;String&gt;();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} else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this.authors = new ArrayList&lt;&gt;(Arrays.asList(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authors</a:t>
            </a:r>
            <a:r>
              <a:rPr lang="en-US" sz="2600" b="1" noProof="1">
                <a:latin typeface="Consolas" pitchFamily="49" charset="0"/>
              </a:rPr>
              <a:t>));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pic>
        <p:nvPicPr>
          <p:cNvPr id="7" name="Picture 4" descr="Book, Books, Library Books, Reading, Verbs">
            <a:extLst>
              <a:ext uri="{FF2B5EF4-FFF2-40B4-BE49-F238E27FC236}">
                <a16:creationId xmlns:a16="http://schemas.microsoft.com/office/drawing/2014/main" id="{6E2A816D-75BC-4B58-B405-CB833C4E7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2" y="4900457"/>
            <a:ext cx="1843200" cy="180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75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1188</Words>
  <Application>Microsoft Office PowerPoint</Application>
  <PresentationFormat>Custom</PresentationFormat>
  <Paragraphs>304</Paragraphs>
  <Slides>35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PowerPoint Presentation</vt:lpstr>
      <vt:lpstr>Questions?</vt:lpstr>
      <vt:lpstr>PowerPoint Presentation</vt:lpstr>
      <vt:lpstr>PowerPoint Presentation</vt:lpstr>
      <vt:lpstr>Variable Arguments (varargs)</vt:lpstr>
      <vt:lpstr>Variable Arguments Rules</vt:lpstr>
      <vt:lpstr>Problem: Book</vt:lpstr>
      <vt:lpstr>Solution: Book</vt:lpstr>
      <vt:lpstr>Solution: Book(2)</vt:lpstr>
      <vt:lpstr>PowerPoint Presentation</vt:lpstr>
      <vt:lpstr>Collections Hierarchy</vt:lpstr>
      <vt:lpstr>Iterable&lt;T&gt;</vt:lpstr>
      <vt:lpstr>Iterable&lt;T&gt; Methods</vt:lpstr>
      <vt:lpstr>Iterator&lt;T&gt;</vt:lpstr>
      <vt:lpstr>Problem: Library</vt:lpstr>
      <vt:lpstr>Solution: Library</vt:lpstr>
      <vt:lpstr>Solution: Library (2)</vt:lpstr>
      <vt:lpstr>Solution: Library (3)</vt:lpstr>
      <vt:lpstr>PowerPoint Presentation</vt:lpstr>
      <vt:lpstr>Comparator &lt;E&gt;</vt:lpstr>
      <vt:lpstr>Comparable &lt;E&gt;</vt:lpstr>
      <vt:lpstr>Comparable &lt;E&gt;</vt:lpstr>
      <vt:lpstr>Comparator&lt;E&gt;</vt:lpstr>
      <vt:lpstr>Problem: Comparable Book</vt:lpstr>
      <vt:lpstr>Solution: Comparable Book</vt:lpstr>
      <vt:lpstr>Solution: Comparable Book(2)</vt:lpstr>
      <vt:lpstr>Problem: Book Comparator</vt:lpstr>
      <vt:lpstr>Solution: Book Comparator</vt:lpstr>
      <vt:lpstr>Solution: Book Comparator(2)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Iterators and Comparators</dc:title>
  <dc:subject>C# Advanced – Practical Training Course @ SoftUni</dc:subject>
  <dc:creator/>
  <cp:keywords>Java Advanced, Java, Advanced, Software University, SoftUni, programming, coding, software development, education, training, course</cp:keywords>
  <dc:description>C# Advanced Course @ SoftUni – https://softuni.bg/courses/java-advanced</dc:description>
  <cp:lastModifiedBy/>
  <cp:revision>1</cp:revision>
  <dcterms:created xsi:type="dcterms:W3CDTF">2014-01-02T17:00:34Z</dcterms:created>
  <dcterms:modified xsi:type="dcterms:W3CDTF">2019-02-12T12:16:21Z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