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108"/>
  </p:notesMasterIdLst>
  <p:handoutMasterIdLst>
    <p:handoutMasterId r:id="rId109"/>
  </p:handoutMasterIdLst>
  <p:sldIdLst>
    <p:sldId id="394" r:id="rId3"/>
    <p:sldId id="395" r:id="rId4"/>
    <p:sldId id="704" r:id="rId5"/>
    <p:sldId id="469" r:id="rId6"/>
    <p:sldId id="424" r:id="rId7"/>
    <p:sldId id="485" r:id="rId8"/>
    <p:sldId id="486" r:id="rId9"/>
    <p:sldId id="487" r:id="rId10"/>
    <p:sldId id="699" r:id="rId11"/>
    <p:sldId id="700" r:id="rId12"/>
    <p:sldId id="701" r:id="rId13"/>
    <p:sldId id="702" r:id="rId14"/>
    <p:sldId id="703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675" r:id="rId26"/>
    <p:sldId id="599" r:id="rId27"/>
    <p:sldId id="473" r:id="rId28"/>
    <p:sldId id="676" r:id="rId29"/>
    <p:sldId id="539" r:id="rId30"/>
    <p:sldId id="540" r:id="rId31"/>
    <p:sldId id="542" r:id="rId32"/>
    <p:sldId id="544" r:id="rId33"/>
    <p:sldId id="545" r:id="rId34"/>
    <p:sldId id="546" r:id="rId35"/>
    <p:sldId id="677" r:id="rId36"/>
    <p:sldId id="678" r:id="rId37"/>
    <p:sldId id="679" r:id="rId38"/>
    <p:sldId id="680" r:id="rId39"/>
    <p:sldId id="681" r:id="rId40"/>
    <p:sldId id="562" r:id="rId41"/>
    <p:sldId id="563" r:id="rId42"/>
    <p:sldId id="564" r:id="rId43"/>
    <p:sldId id="565" r:id="rId44"/>
    <p:sldId id="566" r:id="rId45"/>
    <p:sldId id="567" r:id="rId46"/>
    <p:sldId id="682" r:id="rId47"/>
    <p:sldId id="484" r:id="rId48"/>
    <p:sldId id="683" r:id="rId49"/>
    <p:sldId id="684" r:id="rId50"/>
    <p:sldId id="685" r:id="rId51"/>
    <p:sldId id="686" r:id="rId52"/>
    <p:sldId id="687" r:id="rId53"/>
    <p:sldId id="576" r:id="rId54"/>
    <p:sldId id="577" r:id="rId55"/>
    <p:sldId id="578" r:id="rId56"/>
    <p:sldId id="579" r:id="rId57"/>
    <p:sldId id="619" r:id="rId58"/>
    <p:sldId id="618" r:id="rId59"/>
    <p:sldId id="623" r:id="rId60"/>
    <p:sldId id="624" r:id="rId61"/>
    <p:sldId id="625" r:id="rId62"/>
    <p:sldId id="626" r:id="rId63"/>
    <p:sldId id="627" r:id="rId64"/>
    <p:sldId id="628" r:id="rId65"/>
    <p:sldId id="629" r:id="rId66"/>
    <p:sldId id="630" r:id="rId67"/>
    <p:sldId id="631" r:id="rId68"/>
    <p:sldId id="632" r:id="rId69"/>
    <p:sldId id="633" r:id="rId70"/>
    <p:sldId id="634" r:id="rId71"/>
    <p:sldId id="635" r:id="rId72"/>
    <p:sldId id="636" r:id="rId73"/>
    <p:sldId id="638" r:id="rId74"/>
    <p:sldId id="639" r:id="rId75"/>
    <p:sldId id="640" r:id="rId76"/>
    <p:sldId id="641" r:id="rId77"/>
    <p:sldId id="642" r:id="rId78"/>
    <p:sldId id="643" r:id="rId79"/>
    <p:sldId id="646" r:id="rId80"/>
    <p:sldId id="647" r:id="rId81"/>
    <p:sldId id="648" r:id="rId82"/>
    <p:sldId id="649" r:id="rId83"/>
    <p:sldId id="650" r:id="rId84"/>
    <p:sldId id="653" r:id="rId85"/>
    <p:sldId id="654" r:id="rId86"/>
    <p:sldId id="655" r:id="rId87"/>
    <p:sldId id="656" r:id="rId88"/>
    <p:sldId id="659" r:id="rId89"/>
    <p:sldId id="660" r:id="rId90"/>
    <p:sldId id="661" r:id="rId91"/>
    <p:sldId id="664" r:id="rId92"/>
    <p:sldId id="665" r:id="rId93"/>
    <p:sldId id="667" r:id="rId94"/>
    <p:sldId id="673" r:id="rId95"/>
    <p:sldId id="674" r:id="rId96"/>
    <p:sldId id="688" r:id="rId97"/>
    <p:sldId id="689" r:id="rId98"/>
    <p:sldId id="690" r:id="rId99"/>
    <p:sldId id="691" r:id="rId100"/>
    <p:sldId id="692" r:id="rId101"/>
    <p:sldId id="693" r:id="rId102"/>
    <p:sldId id="694" r:id="rId103"/>
    <p:sldId id="695" r:id="rId104"/>
    <p:sldId id="696" r:id="rId105"/>
    <p:sldId id="697" r:id="rId106"/>
    <p:sldId id="698" r:id="rId10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5F78CD-E507-46D1-B939-B344210E5B17}">
          <p14:sldIdLst>
            <p14:sldId id="394"/>
            <p14:sldId id="395"/>
            <p14:sldId id="704"/>
          </p14:sldIdLst>
        </p14:section>
        <p14:section name="Recusion" id="{427B74A5-B944-416B-BFDD-A8D6CE3227A1}">
          <p14:sldIdLst>
            <p14:sldId id="469"/>
            <p14:sldId id="424"/>
            <p14:sldId id="485"/>
            <p14:sldId id="486"/>
            <p14:sldId id="487"/>
            <p14:sldId id="699"/>
            <p14:sldId id="700"/>
            <p14:sldId id="701"/>
            <p14:sldId id="702"/>
            <p14:sldId id="703"/>
          </p14:sldIdLst>
        </p14:section>
        <p14:section name="Greedy" id="{DB2264B6-9DDB-4B47-A7EA-B69E1E933FF0}">
          <p14:sldIdLst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675"/>
            <p14:sldId id="599"/>
            <p14:sldId id="473"/>
            <p14:sldId id="676"/>
            <p14:sldId id="539"/>
            <p14:sldId id="540"/>
            <p14:sldId id="542"/>
            <p14:sldId id="544"/>
            <p14:sldId id="545"/>
            <p14:sldId id="546"/>
            <p14:sldId id="677"/>
            <p14:sldId id="678"/>
            <p14:sldId id="679"/>
            <p14:sldId id="680"/>
            <p14:sldId id="681"/>
            <p14:sldId id="562"/>
            <p14:sldId id="563"/>
            <p14:sldId id="564"/>
            <p14:sldId id="565"/>
            <p14:sldId id="566"/>
            <p14:sldId id="567"/>
            <p14:sldId id="682"/>
            <p14:sldId id="484"/>
            <p14:sldId id="683"/>
            <p14:sldId id="684"/>
            <p14:sldId id="685"/>
            <p14:sldId id="686"/>
          </p14:sldIdLst>
        </p14:section>
        <p14:section name="Sorting" id="{634800D4-93D4-4893-A279-B76BD318B6D4}">
          <p14:sldIdLst>
            <p14:sldId id="687"/>
            <p14:sldId id="576"/>
            <p14:sldId id="577"/>
            <p14:sldId id="578"/>
            <p14:sldId id="579"/>
            <p14:sldId id="619"/>
            <p14:sldId id="618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39"/>
            <p14:sldId id="640"/>
            <p14:sldId id="641"/>
            <p14:sldId id="642"/>
            <p14:sldId id="643"/>
            <p14:sldId id="646"/>
            <p14:sldId id="647"/>
            <p14:sldId id="648"/>
            <p14:sldId id="649"/>
            <p14:sldId id="650"/>
            <p14:sldId id="653"/>
            <p14:sldId id="654"/>
            <p14:sldId id="655"/>
            <p14:sldId id="656"/>
            <p14:sldId id="659"/>
            <p14:sldId id="660"/>
            <p14:sldId id="661"/>
            <p14:sldId id="664"/>
            <p14:sldId id="665"/>
            <p14:sldId id="667"/>
            <p14:sldId id="673"/>
            <p14:sldId id="674"/>
          </p14:sldIdLst>
        </p14:section>
        <p14:section name="Searching" id="{1BADC22E-4678-4913-A7B4-5E7AC4B5257E}">
          <p14:sldIdLst>
            <p14:sldId id="688"/>
            <p14:sldId id="689"/>
            <p14:sldId id="690"/>
            <p14:sldId id="691"/>
            <p14:sldId id="692"/>
          </p14:sldIdLst>
        </p14:section>
        <p14:section name="Conclusion" id="{AC1961BD-8E9D-47C5-A016-D5FD842CF6ED}">
          <p14:sldIdLst>
            <p14:sldId id="693"/>
            <p14:sldId id="694"/>
            <p14:sldId id="695"/>
            <p14:sldId id="696"/>
            <p14:sldId id="697"/>
            <p14:sldId id="6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8" autoAdjust="0"/>
    <p:restoredTop sz="94533" autoAdjust="0"/>
  </p:normalViewPr>
  <p:slideViewPr>
    <p:cSldViewPr>
      <p:cViewPr varScale="1">
        <p:scale>
          <a:sx n="75" d="100"/>
          <a:sy n="75" d="100"/>
        </p:scale>
        <p:origin x="384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0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2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0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12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288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3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5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12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099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17269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76301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8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6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0.png"/><Relationship Id="rId10" Type="http://schemas.openxmlformats.org/officeDocument/2006/relationships/image" Target="../media/image8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hyperlink" Target="http://smartit.bg/" TargetMode="Externa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7.jpeg"/><Relationship Id="rId7" Type="http://schemas.openxmlformats.org/officeDocument/2006/relationships/image" Target="../media/image8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isualgo.net/en/sorting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80.png"/><Relationship Id="rId9" Type="http://schemas.openxmlformats.org/officeDocument/2006/relationships/image" Target="../media/image75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80.png"/><Relationship Id="rId9" Type="http://schemas.openxmlformats.org/officeDocument/2006/relationships/image" Target="../media/image75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image" Target="../media/image44.sv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gif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368739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812" y="1960968"/>
            <a:ext cx="4114802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012" y="1196125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Recursive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Post-actions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after returning from recursion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1098" y="4088698"/>
            <a:ext cx="434241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399" b="1" dirty="0">
                <a:latin typeface="Consolas" panose="020B0609020204030204" pitchFamily="49" charset="0"/>
              </a:rPr>
              <a:t>static void Recursion()</a:t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{</a:t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  </a:t>
            </a:r>
            <a:r>
              <a:rPr lang="pt-BR" sz="2399" b="1" dirty="0">
                <a:solidFill>
                  <a:srgbClr val="00B050"/>
                </a:solidFill>
                <a:latin typeface="Consolas" panose="020B0609020204030204" pitchFamily="49" charset="0"/>
              </a:rPr>
              <a:t>// Pre-actions</a:t>
            </a:r>
          </a:p>
          <a:p>
            <a:r>
              <a:rPr lang="pt-BR" sz="2399" b="1" dirty="0">
                <a:latin typeface="Consolas" panose="020B0609020204030204" pitchFamily="49" charset="0"/>
              </a:rPr>
              <a:t>  Recursion();</a:t>
            </a:r>
            <a:endParaRPr lang="pt-BR" sz="2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399" b="1" dirty="0">
                <a:latin typeface="Consolas" panose="020B0609020204030204" pitchFamily="49" charset="0"/>
              </a:rPr>
              <a:t>  </a:t>
            </a:r>
            <a:r>
              <a:rPr lang="pt-BR" sz="2399" b="1" dirty="0">
                <a:solidFill>
                  <a:srgbClr val="00B050"/>
                </a:solidFill>
                <a:latin typeface="Consolas" panose="020B0609020204030204" pitchFamily="49" charset="0"/>
              </a:rPr>
              <a:t>// Post-actions</a:t>
            </a:r>
            <a:r>
              <a:rPr lang="pt-BR" sz="2399" b="1" dirty="0">
                <a:latin typeface="Consolas" panose="020B0609020204030204" pitchFamily="49" charset="0"/>
              </a:rPr>
              <a:t/>
            </a:r>
            <a:br>
              <a:rPr lang="pt-BR" sz="2399" b="1" dirty="0">
                <a:latin typeface="Consolas" panose="020B0609020204030204" pitchFamily="49" charset="0"/>
              </a:rPr>
            </a:br>
            <a:r>
              <a:rPr lang="pt-BR" sz="2399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42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100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1002" y="1593863"/>
            <a:ext cx="8161637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Recursion</a:t>
            </a:r>
            <a:r>
              <a:rPr lang="en-US" sz="34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 smtClean="0">
                <a:solidFill>
                  <a:schemeClr val="bg2"/>
                </a:solidFill>
              </a:rPr>
              <a:t>-</a:t>
            </a:r>
            <a:r>
              <a:rPr lang="en-US" sz="3400" b="1" dirty="0" smtClean="0">
                <a:solidFill>
                  <a:schemeClr val="bg2"/>
                </a:solidFill>
              </a:rPr>
              <a:t> </a:t>
            </a:r>
            <a:r>
              <a:rPr lang="en-GB" sz="2800" dirty="0" smtClean="0">
                <a:solidFill>
                  <a:schemeClr val="bg2"/>
                </a:solidFill>
              </a:rPr>
              <a:t>technique which usually </a:t>
            </a:r>
            <a:r>
              <a:rPr lang="en-US" sz="2800" dirty="0" smtClean="0">
                <a:solidFill>
                  <a:schemeClr val="bg2"/>
                </a:solidFill>
              </a:rPr>
              <a:t>involves </a:t>
            </a:r>
            <a:r>
              <a:rPr lang="en-US" sz="2800" dirty="0">
                <a:solidFill>
                  <a:schemeClr val="bg2"/>
                </a:solidFill>
              </a:rPr>
              <a:t>a </a:t>
            </a:r>
            <a:r>
              <a:rPr lang="en-US" sz="2800" b="1" dirty="0">
                <a:solidFill>
                  <a:schemeClr val="bg1"/>
                </a:solidFill>
              </a:rPr>
              <a:t>function calling </a:t>
            </a:r>
            <a:r>
              <a:rPr lang="en-US" sz="2800" b="1" dirty="0" smtClean="0">
                <a:solidFill>
                  <a:schemeClr val="bg1"/>
                </a:solidFill>
              </a:rPr>
              <a:t>itself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Brute-Force </a:t>
            </a:r>
            <a:r>
              <a:rPr lang="en-US" sz="3200" b="1" dirty="0" smtClean="0">
                <a:solidFill>
                  <a:schemeClr val="bg2"/>
                </a:solidFill>
              </a:rPr>
              <a:t>-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trying all solutions</a:t>
            </a:r>
            <a:endParaRPr lang="en-US" sz="3200" b="1" dirty="0" smtClean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Greedy </a:t>
            </a:r>
            <a:r>
              <a:rPr lang="en-US" sz="3200" b="1" dirty="0" smtClean="0">
                <a:solidFill>
                  <a:schemeClr val="bg2"/>
                </a:solidFill>
              </a:rPr>
              <a:t>- </a:t>
            </a:r>
            <a:r>
              <a:rPr lang="en-US" sz="2800" dirty="0" smtClean="0">
                <a:solidFill>
                  <a:schemeClr val="bg2"/>
                </a:solidFill>
              </a:rPr>
              <a:t>picking locally optimal solution</a:t>
            </a: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Bubble Sort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Linear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Binary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029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693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180" y="1196125"/>
            <a:ext cx="11815018" cy="5201066"/>
          </a:xfrm>
        </p:spPr>
        <p:txBody>
          <a:bodyPr/>
          <a:lstStyle/>
          <a:p>
            <a:r>
              <a:rPr lang="en-US" dirty="0"/>
              <a:t>Recursive definition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dirty="0"/>
              <a:t> (n factorial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6653" y="2011959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1673" y="3048099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5! = 5 * 4!</a:t>
            </a:r>
          </a:p>
          <a:p>
            <a:pPr lvl="1"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4! = 4 * 3!</a:t>
            </a:r>
          </a:p>
          <a:p>
            <a:pPr lvl="2"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3! = 3 * 2! </a:t>
            </a:r>
          </a:p>
          <a:p>
            <a:pPr lvl="3"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2! = 2 * 1!</a:t>
            </a:r>
          </a:p>
          <a:p>
            <a:pPr lvl="4"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1! = 1 * 0! </a:t>
            </a:r>
          </a:p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0!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23340" y="4458033"/>
            <a:ext cx="3666694" cy="1842161"/>
            <a:chOff x="7094136" y="4307575"/>
            <a:chExt cx="3667649" cy="1842641"/>
          </a:xfrm>
        </p:grpSpPr>
        <p:sp>
          <p:nvSpPr>
            <p:cNvPr id="8" name="Rectangle: Rounded Corners 1">
              <a:extLst>
                <a:ext uri="{FF2B5EF4-FFF2-40B4-BE49-F238E27FC236}">
                  <a16:creationId xmlns:a16="http://schemas.microsoft.com/office/drawing/2014/main" id="{CC29B758-DCC2-4B0C-B602-D9F1F9545C3B}"/>
                </a:ext>
              </a:extLst>
            </p:cNvPr>
            <p:cNvSpPr/>
            <p:nvPr/>
          </p:nvSpPr>
          <p:spPr>
            <a:xfrm>
              <a:off x="7094136" y="4307575"/>
              <a:ext cx="3667649" cy="18426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/>
            </a:p>
          </p:txBody>
        </p:sp>
        <p:pic>
          <p:nvPicPr>
            <p:cNvPr id="9" name="Picture 2" descr="Image result for factorial">
              <a:extLst>
                <a:ext uri="{FF2B5EF4-FFF2-40B4-BE49-F238E27FC236}">
                  <a16:creationId xmlns:a16="http://schemas.microsoft.com/office/drawing/2014/main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478" y="4484662"/>
              <a:ext cx="3015344" cy="14941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</p:pic>
      </p:grpSp>
    </p:spTree>
    <p:extLst>
      <p:ext uri="{BB962C8B-B14F-4D97-AF65-F5344CB8AC3E}">
        <p14:creationId xmlns:p14="http://schemas.microsoft.com/office/powerpoint/2010/main" val="1151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182" y="1196125"/>
            <a:ext cx="11815018" cy="52010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/>
              <a:t> 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323340" y="4458033"/>
            <a:ext cx="3666694" cy="1842161"/>
            <a:chOff x="7094136" y="4307575"/>
            <a:chExt cx="3667649" cy="1842641"/>
          </a:xfrm>
        </p:grpSpPr>
        <p:sp>
          <p:nvSpPr>
            <p:cNvPr id="8" name="Rectangle: Rounded Corners 1">
              <a:extLst>
                <a:ext uri="{FF2B5EF4-FFF2-40B4-BE49-F238E27FC236}">
                  <a16:creationId xmlns:a16="http://schemas.microsoft.com/office/drawing/2014/main" id="{CC29B758-DCC2-4B0C-B602-D9F1F9545C3B}"/>
                </a:ext>
              </a:extLst>
            </p:cNvPr>
            <p:cNvSpPr/>
            <p:nvPr/>
          </p:nvSpPr>
          <p:spPr>
            <a:xfrm>
              <a:off x="7094136" y="4307575"/>
              <a:ext cx="3667649" cy="18426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/>
            </a:p>
          </p:txBody>
        </p:sp>
        <p:pic>
          <p:nvPicPr>
            <p:cNvPr id="9" name="Picture 2" descr="Image result for factorial">
              <a:extLst>
                <a:ext uri="{FF2B5EF4-FFF2-40B4-BE49-F238E27FC236}">
                  <a16:creationId xmlns:a16="http://schemas.microsoft.com/office/drawing/2014/main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478" y="4484662"/>
              <a:ext cx="3015344" cy="14941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</p:pic>
      </p:grp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259643" y="3487671"/>
            <a:ext cx="45653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200737" y="348767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3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328675" y="3539923"/>
            <a:ext cx="378391" cy="48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259643" y="4839550"/>
            <a:ext cx="722211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200737" y="4839550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6" name="Arrow: Right 22">
            <a:extLst>
              <a:ext uri="{FF2B5EF4-FFF2-40B4-BE49-F238E27FC236}">
                <a16:creationId xmlns:a16="http://schemas.microsoft.com/office/drawing/2014/main" id="{B8965072-A16E-486E-BAE3-E1C0960EAAF3}"/>
              </a:ext>
            </a:extLst>
          </p:cNvPr>
          <p:cNvSpPr/>
          <p:nvPr/>
        </p:nvSpPr>
        <p:spPr>
          <a:xfrm>
            <a:off x="2328675" y="4891802"/>
            <a:ext cx="378391" cy="48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</p:spTree>
    <p:extLst>
      <p:ext uri="{BB962C8B-B14F-4D97-AF65-F5344CB8AC3E}">
        <p14:creationId xmlns:p14="http://schemas.microsoft.com/office/powerpoint/2010/main" val="421242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Trying All </a:t>
            </a:r>
            <a:r>
              <a:rPr lang="en-US" dirty="0" smtClean="0"/>
              <a:t>Solutions</a:t>
            </a:r>
            <a:endParaRPr lang="en-US" dirty="0"/>
          </a:p>
        </p:txBody>
      </p:sp>
      <p:pic>
        <p:nvPicPr>
          <p:cNvPr id="2050" name="Picture 2" descr="Image result for brute 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639241"/>
            <a:ext cx="7609818" cy="404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6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1852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2589212" y="3886200"/>
            <a:ext cx="7010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02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56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10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1812" y="4084320"/>
            <a:ext cx="1097280" cy="170688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372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1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974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2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409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3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307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Greedy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Sorting</a:t>
            </a:r>
          </a:p>
          <a:p>
            <a:pPr marL="761946" lvl="1" indent="-457200"/>
            <a:r>
              <a:rPr lang="en-US" dirty="0"/>
              <a:t>Bubble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</a:t>
            </a:r>
          </a:p>
          <a:p>
            <a:pPr marL="761946" lvl="1" indent="-457200"/>
            <a:r>
              <a:rPr lang="en-US" dirty="0"/>
              <a:t>Linear</a:t>
            </a:r>
          </a:p>
          <a:p>
            <a:pPr marL="761946" lvl="1" indent="-457200"/>
            <a:r>
              <a:rPr lang="en-US" dirty="0"/>
              <a:t>Binary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1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0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500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8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188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17612" y="23622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86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2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38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4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9012" y="26670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806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4C2C8-6169-4276-8703-E6D3EA156656}"/>
              </a:ext>
            </a:extLst>
          </p:cNvPr>
          <p:cNvSpPr/>
          <p:nvPr/>
        </p:nvSpPr>
        <p:spPr>
          <a:xfrm>
            <a:off x="1293812" y="1676400"/>
            <a:ext cx="9220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748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4274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800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9326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85212" y="1981200"/>
            <a:ext cx="1371600" cy="2133600"/>
          </a:xfrm>
          <a:prstGeom prst="roundRect">
            <a:avLst/>
          </a:prstGeom>
          <a:solidFill>
            <a:srgbClr val="00B0F0"/>
          </a:solidFill>
          <a:ln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2"/>
                </a:solidFill>
              </a:rPr>
              <a:t>9</a:t>
            </a:r>
            <a:endParaRPr lang="bg-BG" sz="166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41084-0736-4297-89DC-FB1B5C05384D}"/>
              </a:ext>
            </a:extLst>
          </p:cNvPr>
          <p:cNvSpPr txBox="1"/>
          <p:nvPr/>
        </p:nvSpPr>
        <p:spPr>
          <a:xfrm>
            <a:off x="760412" y="4800600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39691970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Picking Locally Optimal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4" y="1236519"/>
            <a:ext cx="2715697" cy="27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In computer science, an </a:t>
            </a:r>
            <a:r>
              <a:rPr lang="en-US" sz="3600" b="1" dirty="0">
                <a:solidFill>
                  <a:schemeClr val="bg1"/>
                </a:solidFill>
              </a:rPr>
              <a:t>optimization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problem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is the problem of finding the best solution from all feasible solutions</a:t>
            </a:r>
          </a:p>
          <a:p>
            <a:pPr lvl="1"/>
            <a:r>
              <a:rPr lang="en-US" sz="3400" dirty="0"/>
              <a:t>Finding the </a:t>
            </a:r>
            <a:r>
              <a:rPr lang="en-US" sz="3400" b="1" dirty="0">
                <a:solidFill>
                  <a:schemeClr val="bg1"/>
                </a:solidFill>
              </a:rPr>
              <a:t>optimal</a:t>
            </a:r>
            <a:r>
              <a:rPr lang="en-US" sz="3400" dirty="0"/>
              <a:t> among </a:t>
            </a:r>
            <a:r>
              <a:rPr lang="en-US" sz="3400" b="1" dirty="0">
                <a:solidFill>
                  <a:schemeClr val="bg1"/>
                </a:solidFill>
              </a:rPr>
              <a:t>many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candidates</a:t>
            </a:r>
          </a:p>
          <a:p>
            <a:r>
              <a:rPr lang="en-US" sz="3600" dirty="0"/>
              <a:t>Examples of optimization problems:</a:t>
            </a:r>
          </a:p>
          <a:p>
            <a:pPr lvl="1"/>
            <a:r>
              <a:rPr lang="en-US" sz="3400" dirty="0"/>
              <a:t>Find the </a:t>
            </a:r>
            <a:r>
              <a:rPr lang="en-US" sz="3400" b="1" dirty="0">
                <a:solidFill>
                  <a:schemeClr val="bg1"/>
                </a:solidFill>
              </a:rPr>
              <a:t>shortest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path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from Sofia to Varna on the map</a:t>
            </a:r>
          </a:p>
          <a:p>
            <a:pPr lvl="1"/>
            <a:r>
              <a:rPr lang="en-US" sz="3400" dirty="0"/>
              <a:t>Find the </a:t>
            </a:r>
            <a:r>
              <a:rPr lang="en-US" sz="3400" b="1" dirty="0">
                <a:solidFill>
                  <a:schemeClr val="bg1"/>
                </a:solidFill>
              </a:rPr>
              <a:t>maximum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increasing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subsequence</a:t>
            </a:r>
            <a:r>
              <a:rPr lang="en-US" sz="3400" dirty="0"/>
              <a:t> in integer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Traveling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salesman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problem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(minimal Hamilton cycle)</a:t>
            </a:r>
          </a:p>
          <a:p>
            <a:pPr lvl="2"/>
            <a:r>
              <a:rPr lang="en-US" sz="3000" dirty="0"/>
              <a:t>Find the shortest route that visits each city and returns to the origin </a:t>
            </a:r>
            <a:br>
              <a:rPr lang="en-US" sz="3000" dirty="0"/>
            </a:br>
            <a:r>
              <a:rPr lang="en-US" sz="3000" dirty="0"/>
              <a:t>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algorithms </a:t>
            </a:r>
            <a:r>
              <a:rPr lang="en-US" dirty="0"/>
              <a:t>are a category of algorithms</a:t>
            </a:r>
          </a:p>
          <a:p>
            <a:pPr lvl="1"/>
            <a:r>
              <a:rPr lang="en-US" dirty="0"/>
              <a:t>For solving optimization problems</a:t>
            </a:r>
          </a:p>
          <a:p>
            <a:pPr lvl="1"/>
            <a:r>
              <a:rPr lang="en-US" dirty="0"/>
              <a:t>Usually more efficient than the other algorithms</a:t>
            </a:r>
          </a:p>
          <a:p>
            <a:pPr lvl="2"/>
            <a:r>
              <a:rPr lang="en-US" dirty="0"/>
              <a:t>But can produce </a:t>
            </a:r>
            <a:r>
              <a:rPr lang="en-US" b="1" dirty="0">
                <a:solidFill>
                  <a:schemeClr val="bg1"/>
                </a:solidFill>
              </a:rPr>
              <a:t>non-optimal</a:t>
            </a:r>
            <a:r>
              <a:rPr lang="en-US" dirty="0"/>
              <a:t> (incorrect) result</a:t>
            </a:r>
          </a:p>
          <a:p>
            <a:r>
              <a:rPr lang="en-US" dirty="0"/>
              <a:t>Greedy algorithms pick the best local solution</a:t>
            </a:r>
          </a:p>
          <a:p>
            <a:pPr lvl="1"/>
            <a:r>
              <a:rPr lang="en-US" dirty="0"/>
              <a:t>Pick the optimum from their current position &amp; point of view</a:t>
            </a:r>
          </a:p>
          <a:p>
            <a:r>
              <a:rPr lang="en-US" dirty="0"/>
              <a:t>Greedy algorithms assume </a:t>
            </a:r>
            <a:r>
              <a:rPr lang="en-US" b="1" dirty="0">
                <a:solidFill>
                  <a:schemeClr val="bg1"/>
                </a:solidFill>
              </a:rPr>
              <a:t>always choosing a local optimum 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leads </a:t>
            </a:r>
            <a:r>
              <a:rPr lang="en-US" b="1" dirty="0">
                <a:solidFill>
                  <a:schemeClr val="bg1"/>
                </a:solidFill>
              </a:rPr>
              <a:t>to the global optimum</a:t>
            </a:r>
          </a:p>
          <a:p>
            <a:pPr lvl="1"/>
            <a:r>
              <a:rPr lang="en-US" dirty="0"/>
              <a:t>This is sometimes correct, but sometimes it is not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of Coins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A2F042AC-6CAC-44D4-BD1D-16687E107AB7}"/>
              </a:ext>
            </a:extLst>
          </p:cNvPr>
          <p:cNvSpPr txBox="1"/>
          <p:nvPr/>
        </p:nvSpPr>
        <p:spPr>
          <a:xfrm>
            <a:off x="4529567" y="2508782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5¢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ED6BDF5F-0F17-4342-B2AB-89298BEBC1B6}"/>
              </a:ext>
            </a:extLst>
          </p:cNvPr>
          <p:cNvSpPr txBox="1"/>
          <p:nvPr/>
        </p:nvSpPr>
        <p:spPr>
          <a:xfrm>
            <a:off x="5276027" y="3373514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solidFill>
                  <a:schemeClr val="tx1"/>
                </a:solidFill>
                <a:effectLst/>
              </a:rPr>
              <a:t>4</a:t>
            </a:r>
            <a:r>
              <a:rPr lang="en-US" sz="2799" dirty="0">
                <a:solidFill>
                  <a:schemeClr val="tx1"/>
                </a:solidFill>
                <a:effectLst/>
              </a:rPr>
              <a:t>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C8799BA4-F4A1-44C5-A9ED-5B9BE616B020}"/>
              </a:ext>
            </a:extLst>
          </p:cNvPr>
          <p:cNvSpPr txBox="1"/>
          <p:nvPr/>
        </p:nvSpPr>
        <p:spPr>
          <a:xfrm>
            <a:off x="4796210" y="1358815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1¢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3977CAF-923F-412B-B01F-D2C42FEB55F5}"/>
              </a:ext>
            </a:extLst>
          </p:cNvPr>
          <p:cNvSpPr txBox="1"/>
          <p:nvPr/>
        </p:nvSpPr>
        <p:spPr>
          <a:xfrm>
            <a:off x="5755844" y="2294013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50¢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37F4D815-8BEF-4AB0-8F2D-DCAB3E75AB6E}"/>
              </a:ext>
            </a:extLst>
          </p:cNvPr>
          <p:cNvSpPr txBox="1"/>
          <p:nvPr/>
        </p:nvSpPr>
        <p:spPr>
          <a:xfrm>
            <a:off x="6799630" y="2761480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25¢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CF9ACAC6-772E-4D6A-8C94-6A6C677EAB23}"/>
              </a:ext>
            </a:extLst>
          </p:cNvPr>
          <p:cNvSpPr txBox="1"/>
          <p:nvPr/>
        </p:nvSpPr>
        <p:spPr>
          <a:xfrm>
            <a:off x="6094412" y="1214512"/>
            <a:ext cx="959635" cy="8814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solidFill>
                  <a:schemeClr val="tx1"/>
                </a:solidFill>
                <a:effectLst/>
              </a:rPr>
              <a:t>1$</a:t>
            </a:r>
          </a:p>
        </p:txBody>
      </p:sp>
    </p:spTree>
    <p:extLst>
      <p:ext uri="{BB962C8B-B14F-4D97-AF65-F5344CB8AC3E}">
        <p14:creationId xmlns:p14="http://schemas.microsoft.com/office/powerpoint/2010/main" val="117494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4897" y="1196125"/>
            <a:ext cx="11301283" cy="520106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{ </a:t>
            </a: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</a:t>
            </a:r>
            <a:r>
              <a:rPr lang="en-US" sz="3000" dirty="0"/>
              <a:t>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200" dirty="0"/>
              <a:t>Problem "</a:t>
            </a:r>
            <a:r>
              <a:rPr lang="en-US" sz="3200" b="1" dirty="0">
                <a:solidFill>
                  <a:schemeClr val="bg1"/>
                </a:solidFill>
              </a:rPr>
              <a:t>Sum of Coins</a:t>
            </a:r>
            <a:r>
              <a:rPr lang="en-US" sz="3200" dirty="0"/>
              <a:t>":</a:t>
            </a:r>
          </a:p>
          <a:p>
            <a:pPr lvl="1"/>
            <a:r>
              <a:rPr lang="en-US" sz="3000" dirty="0"/>
              <a:t>Gather a sum of money, using the least possible number of coins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Sum of Coins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60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42322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 smtClean="0"/>
              <a:t>#java-fund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149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472574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3564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9430579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18412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0153768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60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3612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116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59094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1474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3903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6598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4160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7175" y="2362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05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Algorithm for Sum of Coins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– Solution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17899" y="1699460"/>
            <a:ext cx="10955546" cy="38831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coins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799" noProof="1" smtClean="0">
                <a:solidFill>
                  <a:schemeClr val="tx1"/>
                </a:solidFill>
                <a:effectLst/>
              </a:rPr>
              <a:t>ArrayDeque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&lt;Integer&gt; result </a:t>
            </a:r>
            <a:r>
              <a:rPr lang="en-US" sz="2799" noProof="1">
                <a:solidFill>
                  <a:schemeClr val="tx1"/>
                </a:solidFill>
                <a:effectLst/>
              </a:rPr>
              <a:t>= new </a:t>
            </a:r>
            <a:r>
              <a:rPr lang="en-GB" sz="2799" noProof="1" smtClean="0">
                <a:solidFill>
                  <a:schemeClr val="tx1"/>
                </a:solidFill>
                <a:effectLst/>
              </a:rPr>
              <a:t>ArrayDeque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&lt;Integer&gt;();</a:t>
            </a: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 smtClean="0">
                <a:solidFill>
                  <a:schemeClr val="tx1"/>
                </a:solidFill>
                <a:effectLst/>
              </a:rPr>
              <a:t>System.out.println("</a:t>
            </a:r>
            <a:r>
              <a:rPr lang="en-US" sz="2799" noProof="1">
                <a:solidFill>
                  <a:schemeClr val="tx1"/>
                </a:solidFill>
                <a:effectLst/>
              </a:rPr>
              <a:t>Sum not found");</a:t>
            </a:r>
          </a:p>
        </p:txBody>
      </p:sp>
    </p:spTree>
    <p:extLst>
      <p:ext uri="{BB962C8B-B14F-4D97-AF65-F5344CB8AC3E}">
        <p14:creationId xmlns:p14="http://schemas.microsoft.com/office/powerpoint/2010/main" val="16790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– Solution(2)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07853" y="1448317"/>
            <a:ext cx="10955546" cy="48308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coins.length</a:t>
            </a:r>
            <a:r>
              <a:rPr lang="en-US" sz="2799" noProof="1">
                <a:solidFill>
                  <a:schemeClr val="tx1"/>
                </a:solidFill>
                <a:effectLst/>
              </a:rPr>
              <a:t>; i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++) {</a:t>
            </a: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 smtClean="0">
                <a:solidFill>
                  <a:schemeClr val="tx1"/>
                </a:solidFill>
                <a:effectLst/>
              </a:rPr>
              <a:t>	 </a:t>
            </a:r>
            <a:r>
              <a:rPr lang="en-US" sz="2799" noProof="1">
                <a:solidFill>
                  <a:schemeClr val="tx1"/>
                </a:solidFill>
                <a:effectLst/>
              </a:rPr>
              <a:t>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  <a:r>
              <a:rPr lang="en-US" sz="2799" noProof="1" smtClean="0">
                <a:solidFill>
                  <a:schemeClr val="tx1"/>
                </a:solidFill>
                <a:effectLst/>
              </a:rPr>
              <a:t>}</a:t>
            </a: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== finalSum)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79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Greedy Failure Cases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Greedy Algorithms Often Fail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28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0580" y="1479883"/>
            <a:ext cx="2664396" cy="26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80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0882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045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6317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0872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7354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42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248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899714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2075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484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720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657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189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108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344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5996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61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</p:spTree>
    <p:extLst>
      <p:ext uri="{BB962C8B-B14F-4D97-AF65-F5344CB8AC3E}">
        <p14:creationId xmlns:p14="http://schemas.microsoft.com/office/powerpoint/2010/main" val="10030983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30" name="Picture 6" descr="Image result for recursi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459394"/>
            <a:ext cx="5333998" cy="42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530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14205770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31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33664019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7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9318428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3779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1169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39759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330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8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3812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0730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632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21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0053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282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682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509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3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</p:spTree>
    <p:extLst>
      <p:ext uri="{BB962C8B-B14F-4D97-AF65-F5344CB8AC3E}">
        <p14:creationId xmlns:p14="http://schemas.microsoft.com/office/powerpoint/2010/main" val="27180338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0488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1660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0921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3036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6762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5436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180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0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991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7613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9012" y="2111201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54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Optimal Greedy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9" dirty="0"/>
              <a:t>Optimal Substructure and 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98" y="1128359"/>
            <a:ext cx="2911927" cy="29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3743" y="1196125"/>
            <a:ext cx="10844091" cy="5201066"/>
          </a:xfrm>
        </p:spPr>
        <p:txBody>
          <a:bodyPr/>
          <a:lstStyle/>
          <a:p>
            <a:r>
              <a:rPr lang="en-US" dirty="0"/>
              <a:t>Suitable problems for greedy algorithms have these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have </a:t>
            </a:r>
            <a:r>
              <a:rPr lang="en-US" dirty="0"/>
              <a:t>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205" y="1196125"/>
            <a:ext cx="11315829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selecting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choices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Enforced by optimal </a:t>
            </a:r>
            <a:r>
              <a:rPr lang="en-US" dirty="0" smtClean="0"/>
              <a:t>substructure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634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After each greedy choice the problem remains an </a:t>
            </a:r>
            <a:r>
              <a:rPr lang="en-US" dirty="0" smtClean="0"/>
              <a:t>optimization </a:t>
            </a:r>
            <a:br>
              <a:rPr lang="en-US" dirty="0" smtClean="0"/>
            </a:br>
            <a:r>
              <a:rPr lang="en-US" dirty="0" smtClean="0"/>
              <a:t>problem </a:t>
            </a:r>
            <a:r>
              <a:rPr lang="en-US" dirty="0"/>
              <a:t>of the same form as the original problem</a:t>
            </a:r>
          </a:p>
          <a:p>
            <a:pPr marL="609311" lvl="2" indent="-304656">
              <a:lnSpc>
                <a:spcPct val="115000"/>
              </a:lnSpc>
              <a:spcBef>
                <a:spcPts val="1200"/>
              </a:spcBef>
              <a:buClr>
                <a:schemeClr val="tx1"/>
              </a:buClr>
              <a:buSzPct val="100000"/>
            </a:pPr>
            <a:r>
              <a:rPr lang="en-US" sz="3199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199" b="1" dirty="0">
                <a:solidFill>
                  <a:schemeClr val="bg1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633" y="1196125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74096" y="4773356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7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solving technique (In CS)</a:t>
            </a:r>
          </a:p>
          <a:p>
            <a:r>
              <a:rPr lang="en-GB" dirty="0"/>
              <a:t>Divides a problem into </a:t>
            </a:r>
            <a:r>
              <a:rPr lang="en-GB" b="1" dirty="0">
                <a:solidFill>
                  <a:schemeClr val="bg1"/>
                </a:solidFill>
              </a:rPr>
              <a:t>subproblems of the same type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7610"/>
              </p:ext>
            </p:extLst>
          </p:nvPr>
        </p:nvGraphicFramePr>
        <p:xfrm>
          <a:off x="1751012" y="5715000"/>
          <a:ext cx="274320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85646"/>
              </p:ext>
            </p:extLst>
          </p:nvPr>
        </p:nvGraphicFramePr>
        <p:xfrm>
          <a:off x="7923212" y="5712069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11171"/>
              </p:ext>
            </p:extLst>
          </p:nvPr>
        </p:nvGraphicFramePr>
        <p:xfrm>
          <a:off x="6780212" y="5712069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511732" y="582636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6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um(array</a:t>
            </a:r>
            <a:r>
              <a:rPr lang="en-GB" sz="2800" dirty="0"/>
              <a:t>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879694" y="4255646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</a:t>
            </a:r>
            <a:r>
              <a:rPr lang="en-GB" sz="2800" dirty="0" smtClean="0"/>
              <a:t>sum(sub-array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4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782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</a:t>
            </a:r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2576" y="1933534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</p:spTree>
    <p:extLst>
      <p:ext uri="{BB962C8B-B14F-4D97-AF65-F5344CB8AC3E}">
        <p14:creationId xmlns:p14="http://schemas.microsoft.com/office/powerpoint/2010/main" val="6404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Sorting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BubbleSort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412" y="1066800"/>
            <a:ext cx="3163548" cy="316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98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296" y="1150938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858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6408"/>
              </p:ext>
            </p:extLst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0327"/>
              </p:ext>
            </p:extLst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872" y="1211263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438" y="1150938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relative </a:t>
            </a:r>
            <a:r>
              <a:rPr lang="en-US" dirty="0"/>
              <a:t>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unpredictable </a:t>
            </a:r>
            <a:r>
              <a:rPr lang="en-US" dirty="0"/>
              <a:t>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dirty="0"/>
              <a:t>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0447" y="1151121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 smtClean="0">
                <a:solidFill>
                  <a:schemeClr val="bg1"/>
                </a:solidFill>
              </a:rPr>
              <a:t>O(1)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</a:t>
            </a:r>
            <a:r>
              <a:rPr lang="en-US" sz="2800" dirty="0" smtClean="0"/>
              <a:t>Exchanging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2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362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603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41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4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414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655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300102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3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00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24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110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18309"/>
              </p:ext>
            </p:extLst>
          </p:nvPr>
        </p:nvGraphicFramePr>
        <p:xfrm>
          <a:off x="658085" y="41115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03750"/>
              </p:ext>
            </p:extLst>
          </p:nvPr>
        </p:nvGraphicFramePr>
        <p:xfrm>
          <a:off x="6057825" y="2206513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63578"/>
              </p:ext>
            </p:extLst>
          </p:nvPr>
        </p:nvGraphicFramePr>
        <p:xfrm>
          <a:off x="4914825" y="22065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646345" y="2320813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1912"/>
              </p:ext>
            </p:extLst>
          </p:nvPr>
        </p:nvGraphicFramePr>
        <p:xfrm>
          <a:off x="7245022" y="4070885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8033"/>
              </p:ext>
            </p:extLst>
          </p:nvPr>
        </p:nvGraphicFramePr>
        <p:xfrm>
          <a:off x="4959022" y="407674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690542" y="4191047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08077"/>
              </p:ext>
            </p:extLst>
          </p:nvPr>
        </p:nvGraphicFramePr>
        <p:xfrm>
          <a:off x="6102022" y="407674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22388"/>
              </p:ext>
            </p:extLst>
          </p:nvPr>
        </p:nvGraphicFramePr>
        <p:xfrm>
          <a:off x="4978049" y="59403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709569" y="6054613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15419"/>
              </p:ext>
            </p:extLst>
          </p:nvPr>
        </p:nvGraphicFramePr>
        <p:xfrm>
          <a:off x="6121049" y="594031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833542" y="4193978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05247"/>
              </p:ext>
            </p:extLst>
          </p:nvPr>
        </p:nvGraphicFramePr>
        <p:xfrm>
          <a:off x="7264049" y="5940312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48271"/>
              </p:ext>
            </p:extLst>
          </p:nvPr>
        </p:nvGraphicFramePr>
        <p:xfrm>
          <a:off x="8357807" y="5940312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852569" y="6054613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995569" y="6054613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654921" y="4085806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138850" y="3076141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um(n</a:t>
            </a:r>
            <a:r>
              <a:rPr lang="en-GB" sz="2800" dirty="0"/>
              <a:t>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639968" y="27149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068285" y="1155874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um(n </a:t>
            </a:r>
            <a:r>
              <a:rPr lang="en-GB" sz="2800" dirty="0"/>
              <a:t>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793783" y="1118019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139805" y="316090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sum</a:t>
            </a:r>
            <a:r>
              <a:rPr lang="en-GB" sz="2800" dirty="0"/>
              <a:t>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720936" y="3306541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551307" y="5469337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279935" y="5043104"/>
            <a:ext cx="315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um</a:t>
            </a:r>
            <a:r>
              <a:rPr lang="en-GB" sz="2800" dirty="0"/>
              <a:t>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9095020" y="6147563"/>
            <a:ext cx="1656306" cy="499263"/>
          </a:xfrm>
          <a:prstGeom prst="wedgeRoundRectCallout">
            <a:avLst>
              <a:gd name="adj1" fmla="val -59419"/>
              <a:gd name="adj2" fmla="val -510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92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7625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75293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89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4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75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304472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88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817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0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4657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0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9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089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330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29714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76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4606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196571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640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242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4406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751368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6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08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4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993234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07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5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1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476640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5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1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77600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1185" y="1196125"/>
            <a:ext cx="10780859" cy="2075282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0012" y="4008097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037012" y="4008096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276267" y="4060362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0012" y="5279959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400" dirty="0">
                <a:solidFill>
                  <a:schemeClr val="tx1"/>
                </a:solidFill>
                <a:effectLst/>
              </a:rPr>
              <a:t>-1 0 1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037012" y="5279958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400" dirty="0">
                <a:solidFill>
                  <a:schemeClr val="tx1"/>
                </a:solidFill>
                <a:effectLst/>
              </a:rPr>
              <a:t>0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20" name="Arrow: Right 38">
            <a:extLst>
              <a:ext uri="{FF2B5EF4-FFF2-40B4-BE49-F238E27FC236}">
                <a16:creationId xmlns:a16="http://schemas.microsoft.com/office/drawing/2014/main" id="{EE1CBEDE-5AF1-47D9-8384-CFFC6B8728FD}"/>
              </a:ext>
            </a:extLst>
          </p:cNvPr>
          <p:cNvSpPr/>
          <p:nvPr/>
        </p:nvSpPr>
        <p:spPr>
          <a:xfrm>
            <a:off x="3276267" y="5332224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29" y="3717921"/>
            <a:ext cx="5564350" cy="27920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7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390537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0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5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1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94827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0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030812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0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1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761119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90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3174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920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431380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456233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7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3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537498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64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24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802775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4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3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616427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162948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17" y="2044250"/>
            <a:ext cx="9463717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</a:rPr>
              <a:t>public static </a:t>
            </a:r>
            <a:r>
              <a:rPr lang="en-US" sz="2800" b="1" dirty="0" err="1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um</a:t>
            </a:r>
            <a:r>
              <a:rPr lang="en-US" sz="2800" b="1" dirty="0" smtClean="0"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[] array, int index</a:t>
            </a:r>
            <a:r>
              <a:rPr lang="en-US" sz="2800" b="1" dirty="0" smtClean="0">
                <a:latin typeface="Consolas" panose="020B0609020204030204" pitchFamily="49" charset="0"/>
              </a:rPr>
              <a:t>) </a:t>
            </a:r>
            <a:r>
              <a:rPr lang="en-GB" sz="2800" b="1" dirty="0" smtClean="0">
                <a:latin typeface="Consolas" panose="020B0609020204030204" pitchFamily="49" charset="0"/>
              </a:rPr>
              <a:t>{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 if (index == </a:t>
            </a:r>
            <a:r>
              <a:rPr lang="en-GB" sz="2800" b="1" dirty="0" err="1" smtClean="0">
                <a:latin typeface="Consolas" panose="020B0609020204030204" pitchFamily="49" charset="0"/>
              </a:rPr>
              <a:t>array.length</a:t>
            </a:r>
            <a:r>
              <a:rPr lang="en-GB" sz="2800" b="1" dirty="0" smtClean="0"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- </a:t>
            </a:r>
            <a:r>
              <a:rPr lang="en-GB" sz="2800" b="1" dirty="0" smtClean="0">
                <a:latin typeface="Consolas" panose="020B0609020204030204" pitchFamily="49" charset="0"/>
              </a:rPr>
              <a:t>1) {</a:t>
            </a:r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   return array[index];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return array[index] +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um</a:t>
            </a:r>
            <a:r>
              <a:rPr lang="en-US" sz="2800" b="1" dirty="0" smtClean="0">
                <a:latin typeface="Consolas" panose="020B0609020204030204" pitchFamily="49" charset="0"/>
              </a:rPr>
              <a:t>(array</a:t>
            </a:r>
            <a:r>
              <a:rPr lang="en-US" sz="2800" b="1" dirty="0">
                <a:latin typeface="Consolas" panose="020B0609020204030204" pitchFamily="49" charset="0"/>
              </a:rPr>
              <a:t>, index + 1);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668692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7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3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800705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39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899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716923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612458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52545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15186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9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33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993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97500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72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32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640609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697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57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799386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3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4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65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25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988638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8896" y="1196125"/>
            <a:ext cx="1154051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Direct </a:t>
            </a:r>
            <a:r>
              <a:rPr lang="en-US" b="1" dirty="0" smtClean="0">
                <a:solidFill>
                  <a:schemeClr val="bg1"/>
                </a:solidFill>
              </a:rPr>
              <a:t>recursion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method directly calls itself</a:t>
            </a:r>
          </a:p>
          <a:p>
            <a:pPr>
              <a:spcBef>
                <a:spcPts val="2399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Indirect recursion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Method </a:t>
            </a:r>
            <a:r>
              <a:rPr lang="en-US" dirty="0" smtClean="0"/>
              <a:t>f </a:t>
            </a:r>
            <a:r>
              <a:rPr lang="en-US" dirty="0"/>
              <a:t>calls </a:t>
            </a:r>
            <a:r>
              <a:rPr lang="en-US" dirty="0" smtClean="0"/>
              <a:t>f1, </a:t>
            </a:r>
            <a:r>
              <a:rPr lang="en-US" dirty="0"/>
              <a:t>method </a:t>
            </a:r>
            <a:r>
              <a:rPr lang="en-US" dirty="0" smtClean="0"/>
              <a:t>f1 </a:t>
            </a:r>
            <a:r>
              <a:rPr lang="en-US" dirty="0"/>
              <a:t>calls </a:t>
            </a:r>
            <a:r>
              <a:rPr lang="en-US" dirty="0" smtClean="0"/>
              <a:t>f</a:t>
            </a:r>
            <a:endParaRPr lang="en-US" dirty="0"/>
          </a:p>
          <a:p>
            <a:pPr lvl="1"/>
            <a:r>
              <a:rPr lang="en-US" dirty="0"/>
              <a:t>Or even </a:t>
            </a:r>
            <a:r>
              <a:rPr lang="en-US" dirty="0" smtClean="0"/>
              <a:t>f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f1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f2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smtClean="0">
                <a:sym typeface="Wingdings" panose="05000000000000000000" pitchFamily="2" charset="2"/>
              </a:rPr>
              <a:t>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02166" y="1552630"/>
            <a:ext cx="2147441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f()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f();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97228" y="3541338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f()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f1();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844669" y="3541338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f1()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 smtClean="0">
                <a:latin typeface="Consolas" pitchFamily="49" charset="0"/>
                <a:cs typeface="Consolas" pitchFamily="49" charset="0"/>
              </a:rPr>
              <a:t>f();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7475887" y="1552630"/>
            <a:ext cx="1073720" cy="784574"/>
          </a:xfrm>
          <a:prstGeom prst="curvedConnector4">
            <a:avLst>
              <a:gd name="adj1" fmla="val -21290"/>
              <a:gd name="adj2" fmla="val 129137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844669" y="2467617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stCxn id="7" idx="2"/>
            <a:endCxn id="6" idx="2"/>
          </p:cNvCxnSpPr>
          <p:nvPr/>
        </p:nvCxnSpPr>
        <p:spPr>
          <a:xfrm rot="5400000">
            <a:off x="9844669" y="4036868"/>
            <a:ext cx="12697" cy="2147441"/>
          </a:xfrm>
          <a:prstGeom prst="curvedConnector3">
            <a:avLst>
              <a:gd name="adj1" fmla="val 524348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915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518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166210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55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781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383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455923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24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3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80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8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94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1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5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3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10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70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524000"/>
            <a:ext cx="105156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numbers.length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numbers.length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 smtClean="0">
                <a:latin typeface="Consolas" pitchFamily="49" charset="0"/>
                <a:cs typeface="Consolas" pitchFamily="49" charset="0"/>
              </a:rPr>
              <a:t>//TODO: Print numbers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Searching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Linear, Binary and </a:t>
            </a:r>
            <a:r>
              <a:rPr lang="en-US" dirty="0" smtClean="0"/>
              <a:t>Interpolation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905" y="1511248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534" y="1664084"/>
            <a:ext cx="1247741" cy="12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specified </a:t>
            </a:r>
            <a:r>
              <a:rPr lang="en-US" dirty="0"/>
              <a:t>properties among a collection of items</a:t>
            </a:r>
          </a:p>
          <a:p>
            <a:r>
              <a:rPr lang="en-US" dirty="0"/>
              <a:t>Different types of searching algorithms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3657" y="4754595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</p:spTree>
    <p:extLst>
      <p:ext uri="{BB962C8B-B14F-4D97-AF65-F5344CB8AC3E}">
        <p14:creationId xmlns:p14="http://schemas.microsoft.com/office/powerpoint/2010/main" val="14994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2" y="1196707"/>
            <a:ext cx="11815018" cy="2852618"/>
          </a:xfrm>
        </p:spPr>
        <p:txBody>
          <a:bodyPr/>
          <a:lstStyle/>
          <a:p>
            <a:r>
              <a:rPr lang="en-US" b="1" dirty="0">
                <a:hlinkClick r:id="rId2"/>
              </a:rPr>
              <a:t>Binary search</a:t>
            </a:r>
            <a:r>
              <a:rPr lang="en-US" dirty="0"/>
              <a:t> finds an item within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 data structure</a:t>
            </a:r>
          </a:p>
          <a:p>
            <a:r>
              <a:rPr lang="en-US" dirty="0"/>
              <a:t>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Average performance: </a:t>
            </a:r>
            <a:r>
              <a:rPr lang="en-US" b="1" dirty="0">
                <a:solidFill>
                  <a:schemeClr val="bg1"/>
                </a:solidFill>
              </a:rPr>
              <a:t>O(log(n</a:t>
            </a:r>
            <a:r>
              <a:rPr lang="en-US" b="1" dirty="0" smtClean="0">
                <a:solidFill>
                  <a:schemeClr val="bg1"/>
                </a:solidFill>
              </a:rPr>
              <a:t>))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0806" y="3190179"/>
            <a:ext cx="4168192" cy="619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656" indent="-30465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399" dirty="0"/>
              <a:t>See the </a:t>
            </a:r>
            <a:r>
              <a:rPr lang="en-US" sz="3399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399" b="1" dirty="0">
              <a:solidFill>
                <a:srgbClr val="FBEEC9">
                  <a:lumMod val="75000"/>
                </a:srgbClr>
              </a:solidFill>
            </a:endParaRP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4" y="415634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310" y="4156345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6" y="4156345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075" y="1476421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</a:t>
            </a:r>
            <a:r>
              <a:rPr lang="en-US" sz="2499" b="1" noProof="1" smtClean="0">
                <a:latin typeface="Consolas" pitchFamily="49" charset="0"/>
                <a:cs typeface="Consolas" pitchFamily="49" charset="0"/>
              </a:rPr>
              <a:t>inarySearch(int 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2311</Words>
  <Application>Microsoft Office PowerPoint</Application>
  <PresentationFormat>Custom</PresentationFormat>
  <Paragraphs>779</Paragraphs>
  <Slides>105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Algorithms</vt:lpstr>
      <vt:lpstr>Table of Contents</vt:lpstr>
      <vt:lpstr>Have a Question?</vt:lpstr>
      <vt:lpstr>PowerPoint Presentation</vt:lpstr>
      <vt:lpstr>What is Recursion?</vt:lpstr>
      <vt:lpstr>Array Sum – Example</vt:lpstr>
      <vt:lpstr>Problem: Array Sum</vt:lpstr>
      <vt:lpstr>Solution: Array Sum</vt:lpstr>
      <vt:lpstr>Direct and Indirect Recursion</vt:lpstr>
      <vt:lpstr>Recursion Pre-Actions and Post-Actions</vt:lpstr>
      <vt:lpstr>Recursive Factorial – Example</vt:lpstr>
      <vt:lpstr>Problem: Recursive Factorial</vt:lpstr>
      <vt:lpstr>PowerPoint Presentation</vt:lpstr>
      <vt:lpstr>PowerPoint Presentation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PowerPoint Presentation</vt:lpstr>
      <vt:lpstr>Optimization Problems</vt:lpstr>
      <vt:lpstr>Greedy Algorithms</vt:lpstr>
      <vt:lpstr>PowerPoint Presentation</vt:lpstr>
      <vt:lpstr>Greedy Algorithms: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PowerPoint Presentation</vt:lpstr>
      <vt:lpstr>Sum of Coins – Solution</vt:lpstr>
      <vt:lpstr>Sum of Coins – Solution(2)</vt:lpstr>
      <vt:lpstr>PowerPoint Presentation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PowerPoint Presentation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PowerPoint Presentation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PowerPoint Presentation</vt:lpstr>
      <vt:lpstr>BubbleSort</vt:lpstr>
      <vt:lpstr>PowerPoint Presentation</vt:lpstr>
      <vt:lpstr>Search Algorithm</vt:lpstr>
      <vt:lpstr>Linear Search</vt:lpstr>
      <vt:lpstr>Binary Search</vt:lpstr>
      <vt:lpstr>Binary Search (Iterative)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Basic Algorithms</dc:title>
  <dc:subject>Java Advanced – Practical Training Course @ SoftUni</dc:subject>
  <dc:creator/>
  <cp:keywords>Java Advanced, Java, Advanced, Software University, SoftUni, programming, coding, software development, education, training, course</cp:keywords>
  <dc:description>Advanced Course @ SoftUni – https://softuni.bg/</dc:description>
  <cp:lastModifiedBy/>
  <cp:revision>1</cp:revision>
  <dcterms:created xsi:type="dcterms:W3CDTF">2014-01-02T17:00:34Z</dcterms:created>
  <dcterms:modified xsi:type="dcterms:W3CDTF">2019-02-15T15:23:14Z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