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3" r:id="rId3"/>
  </p:sldMasterIdLst>
  <p:notesMasterIdLst>
    <p:notesMasterId r:id="rId21"/>
  </p:notesMasterIdLst>
  <p:sldIdLst>
    <p:sldId id="257" r:id="rId4"/>
    <p:sldId id="258" r:id="rId5"/>
    <p:sldId id="259"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433" autoAdjust="0"/>
  </p:normalViewPr>
  <p:slideViewPr>
    <p:cSldViewPr>
      <p:cViewPr varScale="1">
        <p:scale>
          <a:sx n="116" d="100"/>
          <a:sy n="116" d="100"/>
        </p:scale>
        <p:origin x="144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2.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49AED-2701-4563-8C53-40795C402EBA}" type="datetimeFigureOut">
              <a:rPr lang="en-US" smtClean="0"/>
              <a:t>12/29/2014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2E7E2-C79F-43C9-B2C6-59CA0DFC87FF}" type="slidenum">
              <a:rPr lang="en-US" smtClean="0"/>
              <a:t>‹#›</a:t>
            </a:fld>
            <a:endParaRPr lang="en-US"/>
          </a:p>
        </p:txBody>
      </p:sp>
    </p:spTree>
    <p:extLst>
      <p:ext uri="{BB962C8B-B14F-4D97-AF65-F5344CB8AC3E}">
        <p14:creationId xmlns:p14="http://schemas.microsoft.com/office/powerpoint/2010/main" val="4226186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12/29/2014 11:37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1048265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12/29/2014 11:37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1286618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12/29/2014 11:37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extLst>
      <p:ext uri="{BB962C8B-B14F-4D97-AF65-F5344CB8AC3E}">
        <p14:creationId xmlns:p14="http://schemas.microsoft.com/office/powerpoint/2010/main" val="19691288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Demo, Video etc. &quot;special&quot; slides">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5" name="Picture 4" descr="Swirl.png"/>
          <p:cNvPicPr>
            <a:picLocks noChangeAspect="1"/>
          </p:cNvPicPr>
          <p:nvPr userDrawn="1"/>
        </p:nvPicPr>
        <p:blipFill>
          <a:blip r:embed="rId3"/>
          <a:stretch>
            <a:fillRect/>
          </a:stretch>
        </p:blipFill>
        <p:spPr>
          <a:xfrm>
            <a:off x="0" y="1295400"/>
            <a:ext cx="9144000" cy="3202682"/>
          </a:xfrm>
          <a:prstGeom prst="rect">
            <a:avLst/>
          </a:prstGeom>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5" name="Picture 4" descr="Swirl.png"/>
          <p:cNvPicPr>
            <a:picLocks noChangeAspect="1"/>
          </p:cNvPicPr>
          <p:nvPr userDrawn="1"/>
        </p:nvPicPr>
        <p:blipFill>
          <a:blip r:embed="rId3"/>
          <a:stretch>
            <a:fillRect/>
          </a:stretch>
        </p:blipFill>
        <p:spPr>
          <a:xfrm>
            <a:off x="0" y="1295400"/>
            <a:ext cx="9144000" cy="3202682"/>
          </a:xfrm>
          <a:prstGeom prst="rect">
            <a:avLst/>
          </a:prstGeom>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2.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61" r:id="rId11"/>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4"/>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5"/>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5"/>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5"/>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5"/>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4"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My </a:t>
            </a:r>
            <a:r>
              <a:rPr lang="en-US" dirty="0" smtClean="0"/>
              <a:t>Views on Web Development</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Phil </a:t>
            </a:r>
            <a:r>
              <a:rPr lang="en-US" dirty="0" err="1" smtClean="0"/>
              <a:t>Adenekan</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Model (VM)</a:t>
            </a:r>
            <a:endParaRPr lang="en-US" dirty="0"/>
          </a:p>
        </p:txBody>
      </p:sp>
      <p:sp>
        <p:nvSpPr>
          <p:cNvPr id="3" name="Text Placeholder 2"/>
          <p:cNvSpPr>
            <a:spLocks noGrp="1"/>
          </p:cNvSpPr>
          <p:nvPr>
            <p:ph type="body" sz="quarter" idx="10"/>
          </p:nvPr>
        </p:nvSpPr>
        <p:spPr>
          <a:xfrm>
            <a:off x="381000" y="1411552"/>
            <a:ext cx="8382000" cy="4567404"/>
          </a:xfrm>
        </p:spPr>
        <p:txBody>
          <a:bodyPr/>
          <a:lstStyle/>
          <a:p>
            <a:pPr lvl="1"/>
            <a:r>
              <a:rPr lang="en-US" dirty="0"/>
              <a:t>Combination </a:t>
            </a:r>
            <a:r>
              <a:rPr lang="en-US" dirty="0" smtClean="0"/>
              <a:t>of </a:t>
            </a:r>
            <a:r>
              <a:rPr lang="en-US" dirty="0"/>
              <a:t>model and functionality the view needs</a:t>
            </a:r>
          </a:p>
          <a:p>
            <a:pPr lvl="1"/>
            <a:endParaRPr lang="en-US" dirty="0"/>
          </a:p>
          <a:p>
            <a:pPr lvl="1"/>
            <a:r>
              <a:rPr lang="en-US" dirty="0"/>
              <a:t>Updates Views</a:t>
            </a:r>
          </a:p>
          <a:p>
            <a:pPr lvl="1"/>
            <a:endParaRPr lang="en-US" dirty="0"/>
          </a:p>
          <a:p>
            <a:pPr lvl="1"/>
            <a:r>
              <a:rPr lang="en-US" dirty="0"/>
              <a:t>No view concern (like $(‘div’))</a:t>
            </a:r>
          </a:p>
          <a:p>
            <a:pPr lvl="1"/>
            <a:endParaRPr lang="en-US" dirty="0"/>
          </a:p>
          <a:p>
            <a:pPr lvl="1"/>
            <a:r>
              <a:rPr lang="en-US" dirty="0"/>
              <a:t>Absents should  not break M and V</a:t>
            </a:r>
          </a:p>
          <a:p>
            <a:pPr lvl="1"/>
            <a:endParaRPr lang="en-US" dirty="0"/>
          </a:p>
          <a:p>
            <a:pPr lvl="1"/>
            <a:r>
              <a:rPr lang="en-US" dirty="0"/>
              <a:t>Allows M and V to support different device</a:t>
            </a:r>
            <a:endParaRPr lang="en-US" dirty="0"/>
          </a:p>
        </p:txBody>
      </p:sp>
    </p:spTree>
    <p:extLst>
      <p:ext uri="{BB962C8B-B14F-4D97-AF65-F5344CB8AC3E}">
        <p14:creationId xmlns:p14="http://schemas.microsoft.com/office/powerpoint/2010/main" val="64637128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Gotcha’s</a:t>
            </a:r>
            <a:endParaRPr lang="en-US" dirty="0"/>
          </a:p>
        </p:txBody>
      </p:sp>
      <p:sp>
        <p:nvSpPr>
          <p:cNvPr id="3" name="Text Placeholder 2"/>
          <p:cNvSpPr>
            <a:spLocks noGrp="1"/>
          </p:cNvSpPr>
          <p:nvPr>
            <p:ph type="body" sz="quarter" idx="10"/>
          </p:nvPr>
        </p:nvSpPr>
        <p:spPr>
          <a:xfrm>
            <a:off x="381000" y="1411552"/>
            <a:ext cx="8382000" cy="4382738"/>
          </a:xfrm>
        </p:spPr>
        <p:txBody>
          <a:bodyPr/>
          <a:lstStyle/>
          <a:p>
            <a:r>
              <a:rPr lang="en-US" dirty="0" smtClean="0"/>
              <a:t>If Knockout or angular generates the HTML, do not use anything else to modify it (hide or show is okay)</a:t>
            </a:r>
          </a:p>
          <a:p>
            <a:endParaRPr lang="en-US" dirty="0"/>
          </a:p>
          <a:p>
            <a:r>
              <a:rPr lang="en-US" dirty="0" smtClean="0"/>
              <a:t>If View breaks when View Model (or controller) is removed, you are doing it wrong</a:t>
            </a:r>
          </a:p>
          <a:p>
            <a:endParaRPr lang="en-US" dirty="0"/>
          </a:p>
          <a:p>
            <a:r>
              <a:rPr lang="en-US" dirty="0" smtClean="0"/>
              <a:t>If you generate HTML not based on data, you may be doing something wrong</a:t>
            </a:r>
            <a:endParaRPr lang="en-US" dirty="0"/>
          </a:p>
        </p:txBody>
      </p:sp>
    </p:spTree>
    <p:extLst>
      <p:ext uri="{BB962C8B-B14F-4D97-AF65-F5344CB8AC3E}">
        <p14:creationId xmlns:p14="http://schemas.microsoft.com/office/powerpoint/2010/main" val="144540904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SPA Architecture Style</a:t>
            </a:r>
            <a:endParaRPr lang="en-US" dirty="0"/>
          </a:p>
        </p:txBody>
      </p:sp>
      <p:sp>
        <p:nvSpPr>
          <p:cNvPr id="3" name="Text Placeholder 2"/>
          <p:cNvSpPr>
            <a:spLocks noGrp="1"/>
          </p:cNvSpPr>
          <p:nvPr>
            <p:ph type="body" sz="quarter" idx="10"/>
          </p:nvPr>
        </p:nvSpPr>
        <p:spPr>
          <a:xfrm>
            <a:off x="381000" y="1411552"/>
            <a:ext cx="8382000" cy="443198"/>
          </a:xfrm>
        </p:spPr>
        <p:txBody>
          <a:bodyPr/>
          <a:lstStyle/>
          <a:p>
            <a:pPr marL="0" indent="0">
              <a:buNone/>
            </a:pPr>
            <a:endParaRPr lang="en-US" dirty="0" smtClean="0"/>
          </a:p>
        </p:txBody>
      </p:sp>
    </p:spTree>
    <p:extLst>
      <p:ext uri="{BB962C8B-B14F-4D97-AF65-F5344CB8AC3E}">
        <p14:creationId xmlns:p14="http://schemas.microsoft.com/office/powerpoint/2010/main" val="425849500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p:sp>
        <p:nvSpPr>
          <p:cNvPr id="3" name="Text Placeholder 2"/>
          <p:cNvSpPr>
            <a:spLocks noGrp="1"/>
          </p:cNvSpPr>
          <p:nvPr>
            <p:ph type="body" sz="quarter" idx="10"/>
          </p:nvPr>
        </p:nvSpPr>
        <p:spPr>
          <a:xfrm>
            <a:off x="381000" y="1411552"/>
            <a:ext cx="8382000" cy="3151632"/>
          </a:xfrm>
        </p:spPr>
        <p:txBody>
          <a:bodyPr/>
          <a:lstStyle/>
          <a:p>
            <a:r>
              <a:rPr lang="en-US" dirty="0" smtClean="0"/>
              <a:t>JSON data</a:t>
            </a:r>
          </a:p>
          <a:p>
            <a:endParaRPr lang="en-US" dirty="0" smtClean="0"/>
          </a:p>
          <a:p>
            <a:r>
              <a:rPr lang="en-US" dirty="0" smtClean="0"/>
              <a:t>Call back result from </a:t>
            </a:r>
            <a:r>
              <a:rPr lang="en-US" dirty="0" err="1" smtClean="0"/>
              <a:t>Jquery’s</a:t>
            </a:r>
            <a:r>
              <a:rPr lang="en-US" dirty="0" smtClean="0"/>
              <a:t> Ajax</a:t>
            </a:r>
          </a:p>
          <a:p>
            <a:endParaRPr lang="en-US" dirty="0" smtClean="0"/>
          </a:p>
          <a:p>
            <a:r>
              <a:rPr lang="en-US" dirty="0" smtClean="0"/>
              <a:t>No dedicated object created</a:t>
            </a:r>
          </a:p>
          <a:p>
            <a:endParaRPr lang="en-US" dirty="0"/>
          </a:p>
        </p:txBody>
      </p:sp>
    </p:spTree>
    <p:extLst>
      <p:ext uri="{BB962C8B-B14F-4D97-AF65-F5344CB8AC3E}">
        <p14:creationId xmlns:p14="http://schemas.microsoft.com/office/powerpoint/2010/main" val="160736822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a:t>
            </a:r>
            <a:endParaRPr lang="en-US" dirty="0"/>
          </a:p>
        </p:txBody>
      </p:sp>
      <p:sp>
        <p:nvSpPr>
          <p:cNvPr id="3" name="Text Placeholder 2"/>
          <p:cNvSpPr>
            <a:spLocks noGrp="1"/>
          </p:cNvSpPr>
          <p:nvPr>
            <p:ph type="body" sz="quarter" idx="10"/>
          </p:nvPr>
        </p:nvSpPr>
        <p:spPr>
          <a:xfrm>
            <a:off x="381000" y="1411552"/>
            <a:ext cx="8382000" cy="4579715"/>
          </a:xfrm>
        </p:spPr>
        <p:txBody>
          <a:bodyPr/>
          <a:lstStyle/>
          <a:p>
            <a:r>
              <a:rPr lang="en-US" dirty="0" smtClean="0"/>
              <a:t>Typical HTML and CSS</a:t>
            </a:r>
          </a:p>
          <a:p>
            <a:endParaRPr lang="en-US" dirty="0"/>
          </a:p>
          <a:p>
            <a:r>
              <a:rPr lang="en-US" dirty="0" smtClean="0"/>
              <a:t>Have not seen a need to use JavaScript but it is plausible</a:t>
            </a:r>
          </a:p>
          <a:p>
            <a:endParaRPr lang="en-US" dirty="0" smtClean="0"/>
          </a:p>
          <a:p>
            <a:r>
              <a:rPr lang="en-US" dirty="0" smtClean="0"/>
              <a:t>Use </a:t>
            </a:r>
            <a:r>
              <a:rPr lang="en-US" dirty="0" err="1" smtClean="0"/>
              <a:t>foreach</a:t>
            </a:r>
            <a:r>
              <a:rPr lang="en-US" dirty="0" smtClean="0"/>
              <a:t> loop for simple </a:t>
            </a:r>
            <a:r>
              <a:rPr lang="en-US" dirty="0" err="1" smtClean="0"/>
              <a:t>templating</a:t>
            </a:r>
            <a:endParaRPr lang="en-US" dirty="0" smtClean="0"/>
          </a:p>
          <a:p>
            <a:endParaRPr lang="en-US" dirty="0"/>
          </a:p>
          <a:p>
            <a:r>
              <a:rPr lang="en-US" dirty="0" smtClean="0"/>
              <a:t>Heavy duty, use template engine (knockout built-in)</a:t>
            </a:r>
          </a:p>
        </p:txBody>
      </p:sp>
    </p:spTree>
    <p:extLst>
      <p:ext uri="{BB962C8B-B14F-4D97-AF65-F5344CB8AC3E}">
        <p14:creationId xmlns:p14="http://schemas.microsoft.com/office/powerpoint/2010/main" val="337932663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Model	</a:t>
            </a:r>
            <a:endParaRPr lang="en-US" dirty="0"/>
          </a:p>
        </p:txBody>
      </p:sp>
      <p:sp>
        <p:nvSpPr>
          <p:cNvPr id="3" name="Text Placeholder 2"/>
          <p:cNvSpPr>
            <a:spLocks noGrp="1"/>
          </p:cNvSpPr>
          <p:nvPr>
            <p:ph type="body" sz="quarter" idx="10"/>
          </p:nvPr>
        </p:nvSpPr>
        <p:spPr>
          <a:xfrm>
            <a:off x="381000" y="1411552"/>
            <a:ext cx="8382000" cy="4579715"/>
          </a:xfrm>
        </p:spPr>
        <p:txBody>
          <a:bodyPr/>
          <a:lstStyle/>
          <a:p>
            <a:r>
              <a:rPr lang="en-US" dirty="0" smtClean="0"/>
              <a:t>JavaScript file</a:t>
            </a:r>
          </a:p>
          <a:p>
            <a:endParaRPr lang="en-US" dirty="0"/>
          </a:p>
          <a:p>
            <a:r>
              <a:rPr lang="en-US" dirty="0" smtClean="0"/>
              <a:t>Avoid sizzle functionality (and jQuery itself to be safe)</a:t>
            </a:r>
          </a:p>
          <a:p>
            <a:endParaRPr lang="en-US" dirty="0"/>
          </a:p>
          <a:p>
            <a:r>
              <a:rPr lang="en-US" dirty="0" smtClean="0"/>
              <a:t>Use underscore.js or knockout </a:t>
            </a:r>
            <a:r>
              <a:rPr lang="en-US" dirty="0" err="1" smtClean="0"/>
              <a:t>util</a:t>
            </a:r>
            <a:r>
              <a:rPr lang="en-US" dirty="0" smtClean="0"/>
              <a:t> for utility</a:t>
            </a:r>
          </a:p>
          <a:p>
            <a:endParaRPr lang="en-US" dirty="0"/>
          </a:p>
          <a:p>
            <a:r>
              <a:rPr lang="en-US" dirty="0" smtClean="0"/>
              <a:t>Binding Handler for wrapping View concerns and third party libraries</a:t>
            </a:r>
            <a:endParaRPr lang="en-US" dirty="0"/>
          </a:p>
        </p:txBody>
      </p:sp>
    </p:spTree>
    <p:extLst>
      <p:ext uri="{BB962C8B-B14F-4D97-AF65-F5344CB8AC3E}">
        <p14:creationId xmlns:p14="http://schemas.microsoft.com/office/powerpoint/2010/main" val="121139026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a:t>
            </a:r>
            <a:r>
              <a:rPr lang="en-US" dirty="0" smtClean="0"/>
              <a:t>	</a:t>
            </a:r>
            <a:endParaRPr lang="en-US" dirty="0"/>
          </a:p>
        </p:txBody>
      </p:sp>
      <p:sp>
        <p:nvSpPr>
          <p:cNvPr id="3" name="Text Placeholder 2"/>
          <p:cNvSpPr>
            <a:spLocks noGrp="1"/>
          </p:cNvSpPr>
          <p:nvPr>
            <p:ph type="body" sz="quarter" idx="10"/>
          </p:nvPr>
        </p:nvSpPr>
        <p:spPr>
          <a:xfrm>
            <a:off x="381000" y="1411552"/>
            <a:ext cx="8382000" cy="2609945"/>
          </a:xfrm>
        </p:spPr>
        <p:txBody>
          <a:bodyPr/>
          <a:lstStyle/>
          <a:p>
            <a:r>
              <a:rPr lang="en-US" dirty="0" smtClean="0"/>
              <a:t>Dedicated </a:t>
            </a:r>
            <a:r>
              <a:rPr lang="en-US" dirty="0" smtClean="0"/>
              <a:t>file for accessing server data</a:t>
            </a:r>
          </a:p>
          <a:p>
            <a:endParaRPr lang="en-US" dirty="0"/>
          </a:p>
          <a:p>
            <a:r>
              <a:rPr lang="en-US" dirty="0" smtClean="0"/>
              <a:t>Use JQuery’s Ajax for GET and POST</a:t>
            </a:r>
          </a:p>
          <a:p>
            <a:endParaRPr lang="en-US" dirty="0"/>
          </a:p>
          <a:p>
            <a:r>
              <a:rPr lang="en-US" dirty="0" smtClean="0"/>
              <a:t>Only View </a:t>
            </a:r>
            <a:r>
              <a:rPr lang="en-US" dirty="0" smtClean="0"/>
              <a:t>Model can consume </a:t>
            </a:r>
            <a:r>
              <a:rPr lang="en-US" dirty="0" smtClean="0"/>
              <a:t>this</a:t>
            </a:r>
            <a:endParaRPr lang="en-US" dirty="0"/>
          </a:p>
        </p:txBody>
      </p:sp>
    </p:spTree>
    <p:extLst>
      <p:ext uri="{BB962C8B-B14F-4D97-AF65-F5344CB8AC3E}">
        <p14:creationId xmlns:p14="http://schemas.microsoft.com/office/powerpoint/2010/main" val="186351068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Miscellaneous </a:t>
            </a:r>
            <a:endParaRPr lang="en-US" dirty="0"/>
          </a:p>
        </p:txBody>
      </p:sp>
      <p:sp>
        <p:nvSpPr>
          <p:cNvPr id="3" name="Text Placeholder 2"/>
          <p:cNvSpPr>
            <a:spLocks noGrp="1"/>
          </p:cNvSpPr>
          <p:nvPr>
            <p:ph type="body" sz="quarter" idx="10"/>
          </p:nvPr>
        </p:nvSpPr>
        <p:spPr>
          <a:xfrm>
            <a:off x="381000" y="1411552"/>
            <a:ext cx="8382000" cy="1526572"/>
          </a:xfrm>
        </p:spPr>
        <p:txBody>
          <a:bodyPr/>
          <a:lstStyle/>
          <a:p>
            <a:r>
              <a:rPr lang="en-US" dirty="0" smtClean="0"/>
              <a:t>Yeoman: To pre-configure setup</a:t>
            </a:r>
          </a:p>
          <a:p>
            <a:r>
              <a:rPr lang="en-US" dirty="0" smtClean="0"/>
              <a:t>Bower: Dependency management</a:t>
            </a:r>
          </a:p>
          <a:p>
            <a:r>
              <a:rPr lang="en-US" dirty="0" smtClean="0"/>
              <a:t>Grunt: Run automated tasks</a:t>
            </a:r>
            <a:endParaRPr lang="en-US" dirty="0"/>
          </a:p>
        </p:txBody>
      </p:sp>
    </p:spTree>
    <p:extLst>
      <p:ext uri="{BB962C8B-B14F-4D97-AF65-F5344CB8AC3E}">
        <p14:creationId xmlns:p14="http://schemas.microsoft.com/office/powerpoint/2010/main" val="55831495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Text Placeholder 2"/>
          <p:cNvSpPr>
            <a:spLocks noGrp="1"/>
          </p:cNvSpPr>
          <p:nvPr>
            <p:ph type="body" sz="quarter" idx="10"/>
          </p:nvPr>
        </p:nvSpPr>
        <p:spPr>
          <a:xfrm>
            <a:off x="381000" y="1411552"/>
            <a:ext cx="8382000" cy="2609945"/>
          </a:xfrm>
        </p:spPr>
        <p:txBody>
          <a:bodyPr/>
          <a:lstStyle/>
          <a:p>
            <a:r>
              <a:rPr lang="en-US" dirty="0" smtClean="0"/>
              <a:t>Software Development Trends</a:t>
            </a:r>
          </a:p>
          <a:p>
            <a:r>
              <a:rPr lang="en-US" dirty="0" smtClean="0"/>
              <a:t>MVVM</a:t>
            </a:r>
          </a:p>
          <a:p>
            <a:r>
              <a:rPr lang="en-US" dirty="0" smtClean="0"/>
              <a:t>My SPA Architecture Style</a:t>
            </a:r>
          </a:p>
          <a:p>
            <a:r>
              <a:rPr lang="en-US" dirty="0" smtClean="0"/>
              <a:t>Assessment (Review of the code)</a:t>
            </a:r>
            <a:endParaRPr lang="en-US" dirty="0" smtClean="0"/>
          </a:p>
          <a:p>
            <a:endParaRPr lang="en-US" dirty="0" smtClean="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t>Software Development Trends</a:t>
            </a:r>
          </a:p>
        </p:txBody>
      </p:sp>
      <p:sp>
        <p:nvSpPr>
          <p:cNvPr id="3" name="Text Placeholder 2"/>
          <p:cNvSpPr>
            <a:spLocks noGrp="1"/>
          </p:cNvSpPr>
          <p:nvPr>
            <p:ph type="body" sz="quarter" idx="10"/>
          </p:nvPr>
        </p:nvSpPr>
        <p:spPr>
          <a:xfrm>
            <a:off x="381000" y="1905000"/>
            <a:ext cx="8382000" cy="3502497"/>
          </a:xfrm>
        </p:spPr>
        <p:txBody>
          <a:bodyPr>
            <a:normAutofit/>
          </a:bodyPr>
          <a:lstStyle/>
          <a:p>
            <a:r>
              <a:rPr lang="en-US" dirty="0" smtClean="0"/>
              <a:t>Technologies I think will shape tomorrow</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and Concepts</a:t>
            </a:r>
            <a:endParaRPr lang="en-US" dirty="0"/>
          </a:p>
        </p:txBody>
      </p:sp>
      <p:sp>
        <p:nvSpPr>
          <p:cNvPr id="3" name="Text Placeholder 2"/>
          <p:cNvSpPr>
            <a:spLocks noGrp="1"/>
          </p:cNvSpPr>
          <p:nvPr>
            <p:ph type="body" sz="quarter" idx="10"/>
          </p:nvPr>
        </p:nvSpPr>
        <p:spPr>
          <a:xfrm>
            <a:off x="381000" y="894985"/>
            <a:ext cx="8382000" cy="5521512"/>
          </a:xfrm>
        </p:spPr>
        <p:txBody>
          <a:bodyPr/>
          <a:lstStyle/>
          <a:p>
            <a:r>
              <a:rPr lang="en-US" dirty="0" smtClean="0"/>
              <a:t>SOA</a:t>
            </a:r>
          </a:p>
          <a:p>
            <a:pPr lvl="1"/>
            <a:r>
              <a:rPr lang="en-US" dirty="0"/>
              <a:t>A</a:t>
            </a:r>
            <a:r>
              <a:rPr lang="en-US" dirty="0" smtClean="0"/>
              <a:t>pps exposing device-independent services</a:t>
            </a:r>
          </a:p>
          <a:p>
            <a:pPr lvl="1"/>
            <a:endParaRPr lang="en-US" dirty="0" smtClean="0"/>
          </a:p>
          <a:p>
            <a:r>
              <a:rPr lang="en-US" dirty="0" err="1" smtClean="0"/>
              <a:t>IoT</a:t>
            </a:r>
            <a:endParaRPr lang="en-US" dirty="0" smtClean="0"/>
          </a:p>
          <a:p>
            <a:pPr lvl="1"/>
            <a:r>
              <a:rPr lang="en-US" dirty="0"/>
              <a:t>Plethora </a:t>
            </a:r>
            <a:r>
              <a:rPr lang="en-US" dirty="0" smtClean="0"/>
              <a:t>of Devices </a:t>
            </a:r>
            <a:r>
              <a:rPr lang="en-US" dirty="0" smtClean="0"/>
              <a:t>connected </a:t>
            </a:r>
            <a:r>
              <a:rPr lang="en-US" dirty="0" smtClean="0"/>
              <a:t>to the internet</a:t>
            </a:r>
            <a:endParaRPr lang="en-US" dirty="0" smtClean="0"/>
          </a:p>
          <a:p>
            <a:endParaRPr lang="en-US" dirty="0"/>
          </a:p>
          <a:p>
            <a:r>
              <a:rPr lang="en-US" dirty="0" smtClean="0"/>
              <a:t>BYOD</a:t>
            </a:r>
          </a:p>
          <a:p>
            <a:pPr lvl="1"/>
            <a:r>
              <a:rPr lang="en-US" dirty="0" smtClean="0"/>
              <a:t>Service-provider must be </a:t>
            </a:r>
            <a:r>
              <a:rPr lang="en-US" dirty="0" smtClean="0"/>
              <a:t>device-agnostic</a:t>
            </a:r>
            <a:endParaRPr lang="en-US" dirty="0"/>
          </a:p>
          <a:p>
            <a:endParaRPr lang="en-US" dirty="0" smtClean="0"/>
          </a:p>
          <a:p>
            <a:r>
              <a:rPr lang="en-US" dirty="0" smtClean="0"/>
              <a:t>SPA/Data-centric web Development</a:t>
            </a:r>
          </a:p>
          <a:p>
            <a:pPr lvl="1"/>
            <a:r>
              <a:rPr lang="en-US" dirty="0" smtClean="0"/>
              <a:t> Web </a:t>
            </a:r>
            <a:r>
              <a:rPr lang="en-US" dirty="0" smtClean="0"/>
              <a:t>apps depend </a:t>
            </a:r>
            <a:r>
              <a:rPr lang="en-US" dirty="0" smtClean="0"/>
              <a:t>on data and less on content</a:t>
            </a:r>
            <a:endParaRPr lang="en-US" dirty="0"/>
          </a:p>
        </p:txBody>
      </p:sp>
    </p:spTree>
    <p:extLst>
      <p:ext uri="{BB962C8B-B14F-4D97-AF65-F5344CB8AC3E}">
        <p14:creationId xmlns:p14="http://schemas.microsoft.com/office/powerpoint/2010/main" val="16334977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Industry Focus</a:t>
            </a:r>
            <a:endParaRPr lang="en-US" dirty="0"/>
          </a:p>
        </p:txBody>
      </p:sp>
      <p:sp>
        <p:nvSpPr>
          <p:cNvPr id="3" name="Text Placeholder 2"/>
          <p:cNvSpPr>
            <a:spLocks noGrp="1"/>
          </p:cNvSpPr>
          <p:nvPr>
            <p:ph type="body" sz="quarter" idx="10"/>
          </p:nvPr>
        </p:nvSpPr>
        <p:spPr>
          <a:xfrm>
            <a:off x="381000" y="990600"/>
            <a:ext cx="8382000" cy="5453801"/>
          </a:xfrm>
        </p:spPr>
        <p:txBody>
          <a:bodyPr/>
          <a:lstStyle/>
          <a:p>
            <a:r>
              <a:rPr lang="en-US" dirty="0" smtClean="0"/>
              <a:t>ECMASCRIPT 7 and 8 </a:t>
            </a:r>
          </a:p>
          <a:p>
            <a:pPr lvl="1"/>
            <a:r>
              <a:rPr lang="en-US" dirty="0" smtClean="0"/>
              <a:t>Bring JavaScript on par with languages like Java</a:t>
            </a:r>
            <a:endParaRPr lang="en-US" dirty="0" smtClean="0"/>
          </a:p>
          <a:p>
            <a:endParaRPr lang="en-US" dirty="0"/>
          </a:p>
          <a:p>
            <a:r>
              <a:rPr lang="en-US" dirty="0" smtClean="0"/>
              <a:t>Only </a:t>
            </a:r>
            <a:r>
              <a:rPr lang="en-US" dirty="0" smtClean="0"/>
              <a:t>IE Edge supported </a:t>
            </a:r>
            <a:r>
              <a:rPr lang="en-US" dirty="0" smtClean="0"/>
              <a:t>beginning in 2016</a:t>
            </a:r>
          </a:p>
          <a:p>
            <a:pPr lvl="1"/>
            <a:r>
              <a:rPr lang="en-US" dirty="0" smtClean="0"/>
              <a:t>No more compatibility problems </a:t>
            </a:r>
            <a:r>
              <a:rPr lang="en-US" dirty="0" smtClean="0"/>
              <a:t>(IE 9 and lower)</a:t>
            </a:r>
            <a:endParaRPr lang="en-US" dirty="0" smtClean="0"/>
          </a:p>
          <a:p>
            <a:pPr lvl="1"/>
            <a:r>
              <a:rPr lang="en-US" dirty="0" smtClean="0"/>
              <a:t>Free to always use the latest JavaScript version</a:t>
            </a:r>
          </a:p>
          <a:p>
            <a:pPr lvl="1"/>
            <a:r>
              <a:rPr lang="en-US" dirty="0" smtClean="0"/>
              <a:t>Sizzle.js is getting less relevant</a:t>
            </a:r>
          </a:p>
          <a:p>
            <a:endParaRPr lang="en-US" dirty="0"/>
          </a:p>
          <a:p>
            <a:r>
              <a:rPr lang="en-US" dirty="0" smtClean="0"/>
              <a:t>Powerful open source </a:t>
            </a:r>
            <a:r>
              <a:rPr lang="en-US" dirty="0" err="1" smtClean="0"/>
              <a:t>JavaSript</a:t>
            </a:r>
            <a:r>
              <a:rPr lang="en-US" dirty="0" smtClean="0"/>
              <a:t> tooling</a:t>
            </a:r>
          </a:p>
          <a:p>
            <a:pPr lvl="1"/>
            <a:r>
              <a:rPr lang="en-US" dirty="0" smtClean="0"/>
              <a:t>Node.js, </a:t>
            </a:r>
            <a:r>
              <a:rPr lang="en-US" dirty="0" err="1" smtClean="0"/>
              <a:t>github</a:t>
            </a:r>
            <a:r>
              <a:rPr lang="en-US" dirty="0" smtClean="0"/>
              <a:t>, bower, underscore</a:t>
            </a:r>
          </a:p>
          <a:p>
            <a:pPr lvl="1"/>
            <a:endParaRPr lang="en-US" dirty="0"/>
          </a:p>
        </p:txBody>
      </p:sp>
    </p:spTree>
    <p:extLst>
      <p:ext uri="{BB962C8B-B14F-4D97-AF65-F5344CB8AC3E}">
        <p14:creationId xmlns:p14="http://schemas.microsoft.com/office/powerpoint/2010/main" val="366247613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What coming world needs…</a:t>
            </a:r>
            <a:endParaRPr lang="en-US" dirty="0"/>
          </a:p>
        </p:txBody>
      </p:sp>
      <p:sp>
        <p:nvSpPr>
          <p:cNvPr id="3" name="Text Placeholder 2"/>
          <p:cNvSpPr>
            <a:spLocks noGrp="1"/>
          </p:cNvSpPr>
          <p:nvPr>
            <p:ph type="body" sz="quarter" idx="10"/>
          </p:nvPr>
        </p:nvSpPr>
        <p:spPr>
          <a:xfrm>
            <a:off x="381000" y="1411552"/>
            <a:ext cx="8382000" cy="3810274"/>
          </a:xfrm>
        </p:spPr>
        <p:txBody>
          <a:bodyPr/>
          <a:lstStyle/>
          <a:p>
            <a:r>
              <a:rPr lang="en-US" dirty="0" smtClean="0"/>
              <a:t>Device-independent Services Provision</a:t>
            </a:r>
          </a:p>
          <a:p>
            <a:pPr lvl="1"/>
            <a:r>
              <a:rPr lang="en-US" dirty="0" smtClean="0"/>
              <a:t>Change in mindset</a:t>
            </a:r>
          </a:p>
          <a:p>
            <a:pPr lvl="1"/>
            <a:endParaRPr lang="en-US" dirty="0" smtClean="0"/>
          </a:p>
          <a:p>
            <a:r>
              <a:rPr lang="en-US" dirty="0" smtClean="0"/>
              <a:t>Great JavaScript/Front-end </a:t>
            </a:r>
            <a:r>
              <a:rPr lang="en-US" dirty="0" smtClean="0"/>
              <a:t>Kung-</a:t>
            </a:r>
            <a:r>
              <a:rPr lang="en-US" dirty="0" err="1" smtClean="0"/>
              <a:t>fu</a:t>
            </a:r>
            <a:endParaRPr lang="en-US" dirty="0" smtClean="0"/>
          </a:p>
          <a:p>
            <a:pPr lvl="1"/>
            <a:r>
              <a:rPr lang="en-US" dirty="0" smtClean="0"/>
              <a:t>JavaScript way past being “Toy languages”</a:t>
            </a:r>
            <a:endParaRPr lang="en-US" dirty="0" smtClean="0"/>
          </a:p>
          <a:p>
            <a:pPr lvl="1"/>
            <a:r>
              <a:rPr lang="en-US" b="1" dirty="0"/>
              <a:t>THIS IS MY MAIN INTEREST AND WHY WE ARE </a:t>
            </a:r>
            <a:r>
              <a:rPr lang="en-US" b="1" dirty="0" smtClean="0"/>
              <a:t>TALKING</a:t>
            </a:r>
          </a:p>
          <a:p>
            <a:pPr lvl="1"/>
            <a:endParaRPr lang="en-US" dirty="0"/>
          </a:p>
        </p:txBody>
      </p:sp>
    </p:spTree>
    <p:extLst>
      <p:ext uri="{BB962C8B-B14F-4D97-AF65-F5344CB8AC3E}">
        <p14:creationId xmlns:p14="http://schemas.microsoft.com/office/powerpoint/2010/main" val="314872905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a:t>
            </a:r>
            <a:endParaRPr lang="en-US" dirty="0"/>
          </a:p>
        </p:txBody>
      </p:sp>
      <p:sp>
        <p:nvSpPr>
          <p:cNvPr id="3" name="Text Placeholder 2"/>
          <p:cNvSpPr>
            <a:spLocks noGrp="1"/>
          </p:cNvSpPr>
          <p:nvPr>
            <p:ph type="body" sz="quarter" idx="10"/>
          </p:nvPr>
        </p:nvSpPr>
        <p:spPr>
          <a:xfrm>
            <a:off x="381000" y="1143000"/>
            <a:ext cx="8229600" cy="1219200"/>
          </a:xfrm>
        </p:spPr>
        <p:txBody>
          <a:bodyPr/>
          <a:lstStyle/>
          <a:p>
            <a:r>
              <a:rPr lang="en-US" dirty="0" smtClean="0"/>
              <a:t>Model | View | View-Model</a:t>
            </a:r>
          </a:p>
        </p:txBody>
      </p:sp>
    </p:spTree>
    <p:extLst>
      <p:ext uri="{BB962C8B-B14F-4D97-AF65-F5344CB8AC3E}">
        <p14:creationId xmlns:p14="http://schemas.microsoft.com/office/powerpoint/2010/main" val="317972198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(M)</a:t>
            </a:r>
            <a:endParaRPr lang="en-US" dirty="0"/>
          </a:p>
        </p:txBody>
      </p:sp>
      <p:sp>
        <p:nvSpPr>
          <p:cNvPr id="3" name="Text Placeholder 2"/>
          <p:cNvSpPr>
            <a:spLocks noGrp="1"/>
          </p:cNvSpPr>
          <p:nvPr>
            <p:ph type="body" sz="quarter" idx="10"/>
          </p:nvPr>
        </p:nvSpPr>
        <p:spPr>
          <a:xfrm>
            <a:off x="381000" y="1411552"/>
            <a:ext cx="8382000" cy="2068259"/>
          </a:xfrm>
        </p:spPr>
        <p:txBody>
          <a:bodyPr/>
          <a:lstStyle/>
          <a:p>
            <a:r>
              <a:rPr lang="en-US" dirty="0" smtClean="0"/>
              <a:t>Typically JSON</a:t>
            </a:r>
          </a:p>
          <a:p>
            <a:endParaRPr lang="en-US" dirty="0" smtClean="0"/>
          </a:p>
          <a:p>
            <a:r>
              <a:rPr lang="en-US" dirty="0" smtClean="0"/>
              <a:t>Comes from service (in this case, </a:t>
            </a:r>
            <a:r>
              <a:rPr lang="en-US" dirty="0" err="1" smtClean="0"/>
              <a:t>flickr</a:t>
            </a:r>
            <a:r>
              <a:rPr lang="en-US" dirty="0" smtClean="0"/>
              <a:t>)</a:t>
            </a:r>
            <a:endParaRPr lang="en-US" dirty="0"/>
          </a:p>
          <a:p>
            <a:endParaRPr lang="en-US" dirty="0"/>
          </a:p>
        </p:txBody>
      </p:sp>
    </p:spTree>
    <p:extLst>
      <p:ext uri="{BB962C8B-B14F-4D97-AF65-F5344CB8AC3E}">
        <p14:creationId xmlns:p14="http://schemas.microsoft.com/office/powerpoint/2010/main" val="11489179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(V)</a:t>
            </a:r>
            <a:endParaRPr lang="en-US" dirty="0"/>
          </a:p>
        </p:txBody>
      </p:sp>
      <p:sp>
        <p:nvSpPr>
          <p:cNvPr id="3" name="Text Placeholder 2"/>
          <p:cNvSpPr>
            <a:spLocks noGrp="1"/>
          </p:cNvSpPr>
          <p:nvPr>
            <p:ph type="body" sz="quarter" idx="10"/>
          </p:nvPr>
        </p:nvSpPr>
        <p:spPr>
          <a:xfrm>
            <a:off x="381000" y="1411552"/>
            <a:ext cx="8382000" cy="3151632"/>
          </a:xfrm>
        </p:spPr>
        <p:txBody>
          <a:bodyPr/>
          <a:lstStyle/>
          <a:p>
            <a:r>
              <a:rPr lang="en-US" dirty="0" smtClean="0"/>
              <a:t>Typically HTML and CSS</a:t>
            </a:r>
          </a:p>
          <a:p>
            <a:endParaRPr lang="en-US" dirty="0" smtClean="0"/>
          </a:p>
          <a:p>
            <a:r>
              <a:rPr lang="en-US" dirty="0" smtClean="0"/>
              <a:t>Updated by view model via binding</a:t>
            </a:r>
          </a:p>
          <a:p>
            <a:endParaRPr lang="en-US" dirty="0" smtClean="0"/>
          </a:p>
          <a:p>
            <a:r>
              <a:rPr lang="en-US" dirty="0" err="1" smtClean="0"/>
              <a:t>Templating</a:t>
            </a:r>
            <a:r>
              <a:rPr lang="en-US" dirty="0" smtClean="0"/>
              <a:t> can be use </a:t>
            </a:r>
          </a:p>
          <a:p>
            <a:pPr marL="0" indent="0">
              <a:buNone/>
            </a:pPr>
            <a:endParaRPr lang="en-US" dirty="0"/>
          </a:p>
        </p:txBody>
      </p:sp>
    </p:spTree>
    <p:extLst>
      <p:ext uri="{BB962C8B-B14F-4D97-AF65-F5344CB8AC3E}">
        <p14:creationId xmlns:p14="http://schemas.microsoft.com/office/powerpoint/2010/main" val="82079216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Green_Swirls_Template_Segoe_TP10286742">
  <a:themeElements>
    <a:clrScheme name="Green Template-Template">
      <a:dk1>
        <a:srgbClr val="000000"/>
      </a:dk1>
      <a:lt1>
        <a:srgbClr val="FFFFFF"/>
      </a:lt1>
      <a:dk2>
        <a:srgbClr val="1F7335"/>
      </a:dk2>
      <a:lt2>
        <a:srgbClr val="C4FF89"/>
      </a:lt2>
      <a:accent1>
        <a:srgbClr val="FFC000"/>
      </a:accent1>
      <a:accent2>
        <a:srgbClr val="3497AE"/>
      </a:accent2>
      <a:accent3>
        <a:srgbClr val="DF8045"/>
      </a:accent3>
      <a:accent4>
        <a:srgbClr val="7DCC2E"/>
      </a:accent4>
      <a:accent5>
        <a:srgbClr val="FF9929"/>
      </a:accent5>
      <a:accent6>
        <a:srgbClr val="7D3DA1"/>
      </a:accent6>
      <a:hlink>
        <a:srgbClr val="F0ED7B"/>
      </a:hlink>
      <a:folHlink>
        <a:srgbClr val="F3EB4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A463396-7DAC-4B7F-8764-DBF66DCA06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(Green swirls design)</Template>
  <TotalTime>65</TotalTime>
  <Words>715</Words>
  <Application>Microsoft Office PowerPoint</Application>
  <PresentationFormat>On-screen Show (4:3)</PresentationFormat>
  <Paragraphs>112</Paragraphs>
  <Slides>17</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Calibri</vt:lpstr>
      <vt:lpstr>Courier New</vt:lpstr>
      <vt:lpstr>Wingdings</vt:lpstr>
      <vt:lpstr>1_Green_Swirls_Template_Segoe_TP10286742</vt:lpstr>
      <vt:lpstr>White with Courier font for code slides</vt:lpstr>
      <vt:lpstr>My Views on Web Development</vt:lpstr>
      <vt:lpstr>Overview</vt:lpstr>
      <vt:lpstr>Software Development Trends</vt:lpstr>
      <vt:lpstr>Technologies and Concepts</vt:lpstr>
      <vt:lpstr>Industry Focus</vt:lpstr>
      <vt:lpstr>What coming world needs…</vt:lpstr>
      <vt:lpstr>MVVM</vt:lpstr>
      <vt:lpstr>Model (M)</vt:lpstr>
      <vt:lpstr>View (V)</vt:lpstr>
      <vt:lpstr>View Model (VM)</vt:lpstr>
      <vt:lpstr>Gotcha’s</vt:lpstr>
      <vt:lpstr>My SPA Architecture Style</vt:lpstr>
      <vt:lpstr>Model</vt:lpstr>
      <vt:lpstr>View </vt:lpstr>
      <vt:lpstr>View Model </vt:lpstr>
      <vt:lpstr>Data (Service) </vt:lpstr>
      <vt:lpstr>Miscellaneous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Career Bet</dc:title>
  <dc:creator>Philip</dc:creator>
  <cp:keywords/>
  <cp:lastModifiedBy>Philip</cp:lastModifiedBy>
  <cp:revision>10</cp:revision>
  <dcterms:created xsi:type="dcterms:W3CDTF">2014-12-29T04:44:40Z</dcterms:created>
  <dcterms:modified xsi:type="dcterms:W3CDTF">2014-12-29T17:47:10Z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TC102867429990</vt:lpwstr>
  </property>
</Properties>
</file>