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3" r:id="rId4"/>
    <p:sldId id="271" r:id="rId5"/>
    <p:sldId id="263" r:id="rId6"/>
    <p:sldId id="257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72" r:id="rId17"/>
    <p:sldId id="269" r:id="rId18"/>
    <p:sldId id="270" r:id="rId1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4D88-0374-4E22-BE0A-EBF1CC52A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F5B49-E39A-4999-B4AF-D59C756B5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4A8D7-748E-4E89-95B3-2400BACB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06-12-2018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7A7AA-6E8B-4C78-9C7E-060E3071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C1FC6-176A-4021-AAAE-DDA9B264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164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7B8F-F3D3-4268-B148-E2B8B318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32D6B-8A61-4CDA-92F4-6DCA58FAC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E1F10-9279-4DEE-8C4E-BEF2A349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06-12-2018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0127E-EF35-4914-B0D9-18A5B74E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54FD-C937-40D0-B221-4EFCA1C9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089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EA460-EF67-4879-AEB4-FAE8386FE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71078-74D7-4C56-A09F-0DB41F255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9488C-BF1B-4FD7-8B39-A26C6B5A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06-12-2018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15BF1-043E-4ACE-B6A1-E0772F27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5EE54-CD07-4132-8B88-2C27E566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537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EA63-BA1B-4D6A-94E6-D7D008474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A7218-1486-4301-8BE2-D6F6C0322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E8B2E-897D-46E4-AE90-DB60E8CC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06-12-2018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EB04D-CBE3-4401-80C7-535DCB99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D6473-85E4-41A2-9CD7-17B547B5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995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2C74-F20E-4329-B953-BB55D110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1C9A5-A0D0-43E8-A1CA-1ED8C6C95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DD78D-A1DE-404B-960B-DBC29D32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06-12-2018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FD61E-C3E4-4CFC-9A3A-4D112716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E2B74-ADF5-4D45-9988-EC8DF07A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221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578F-A771-46C0-8F9C-2DF3A441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95B46-41FC-432D-93D2-B0606016F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AD36C-D7A9-442A-9E92-4EB87191F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0A8C0-B328-4951-91FC-115F70636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06-12-2018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6507B-59BE-4705-969E-E53D23CF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0F0CE-B956-4141-B04B-7A175437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160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53BE-257A-4EEB-8783-D61C13BB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D0FD7-D5BC-45FE-BF38-60C18C454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1C1E8-B5A7-4A97-B560-F462110B9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E8D84-98A6-4364-848B-9D6EEBDB4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E7E2FE-0404-4C33-AA5B-CA58DEB1F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7AEEAC-269E-4502-91D5-3A064FF7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06-12-2018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DE20A-F3B6-4EFD-A9D8-B5936F38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3F02FE-B2F2-471D-A115-2ED5A9E8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03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23A8-293D-4793-B896-FB300CFF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FE81B8-661A-4EA6-A17B-57F1CC6D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06-12-2018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46BC8-D97E-440F-853D-FD3EF4D9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0CEE5-AC92-40E5-B72F-6705E129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693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4B2FA1-F270-44DD-80B4-36EAB7AC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06-12-2018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8D057-806B-4469-B500-575F165B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4F7DC-814E-4E93-8CC3-7C82E19D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833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43D2-3384-432F-936F-2FA0DA92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F9365-AEBD-4A18-AFA9-74B80CCA1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ED841-FC7A-4EFA-864F-BC8F7E797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8B1A5-6F3E-428A-8AFC-27427942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06-12-2018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D274E-B612-4642-A88B-58E3F7D5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8DCED-9296-49D2-AF57-E38514CB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234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B445-F9DE-4EBC-A362-EB7E84F13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6C561B-4CBB-45F9-894C-A717F56A8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16EA9-C75D-4A84-9E1F-3267107BC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6C2D3-6A94-443E-B768-ABB8040D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06-12-2018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BCDE1-B56D-4E3D-AD3D-6DDB88FC5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74B16-D9E8-4639-AF0F-D5C23990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223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D919F-5D65-4BB4-9EAF-7C59E9648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BF2E3-1AA5-4398-BEB9-5B492947F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9070F-71AE-417E-90EB-D9D480EC3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40A64-5B20-4497-95DA-8181685E0535}" type="datetimeFigureOut">
              <a:rPr lang="da-DK" smtClean="0"/>
              <a:t>06-12-2018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E3E-2459-45E2-BDFF-38FC655ED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91D9F-9076-4796-BD48-33CF4C4BE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817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846B-EB95-467B-9F0C-2022CC778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Dynamical simulation of a 2-step refrigeration circle</a:t>
            </a: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FD22F-2E33-4608-9CE6-B38A9F0A7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Zoltan Mark Pinter, s172040</a:t>
            </a:r>
          </a:p>
          <a:p>
            <a:r>
              <a:rPr lang="en-US" dirty="0"/>
              <a:t>Supervisor: </a:t>
            </a:r>
            <a:r>
              <a:rPr lang="pt-BR" dirty="0"/>
              <a:t>Dimitrios Papageorgiou &lt;dimpa@elektro.dtu.dk&gt;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229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769AB-B028-4A01-8A53-98EFFB9CB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during simulations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4D7C7-6406-40E5-92BD-75B85F98B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296" y="3529435"/>
            <a:ext cx="8397899" cy="2383168"/>
          </a:xfrm>
        </p:spPr>
        <p:txBody>
          <a:bodyPr/>
          <a:lstStyle/>
          <a:p>
            <a:r>
              <a:rPr lang="en-US" dirty="0"/>
              <a:t>The next slides show in order the simulations for the </a:t>
            </a:r>
            <a:r>
              <a:rPr lang="en-US" dirty="0" err="1"/>
              <a:t>gascooler</a:t>
            </a:r>
            <a:r>
              <a:rPr lang="en-US" dirty="0"/>
              <a:t> (condenser): pressures (pascal), enthalpies (J/kg), densities (kg/m3), and sometimes mass flows (kg/s).</a:t>
            </a:r>
          </a:p>
          <a:p>
            <a:r>
              <a:rPr lang="en-US" dirty="0"/>
              <a:t>The figures show time evolution (unit: second)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5CF485-6A95-4CE0-9174-B2C84880A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49" y="1445024"/>
            <a:ext cx="105727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050A47A-E395-4635-BC26-3802641F4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153" y="1026233"/>
            <a:ext cx="9486963" cy="561139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86E8B6D-B88D-44BE-80F9-4270AEFF9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498" y="463893"/>
            <a:ext cx="9141261" cy="4351338"/>
          </a:xfrm>
        </p:spPr>
        <p:txBody>
          <a:bodyPr/>
          <a:lstStyle/>
          <a:p>
            <a:r>
              <a:rPr lang="en-US" dirty="0"/>
              <a:t>10 cells, beginning of transient (very small pressure drops)</a:t>
            </a:r>
            <a:endParaRPr lang="da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43B8F1-A77C-4F41-B13E-8ECF3812390A}"/>
              </a:ext>
            </a:extLst>
          </p:cNvPr>
          <p:cNvSpPr txBox="1"/>
          <p:nvPr/>
        </p:nvSpPr>
        <p:spPr>
          <a:xfrm>
            <a:off x="1006498" y="18814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da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0636-695D-4B77-864F-AA935ADE296E}"/>
              </a:ext>
            </a:extLst>
          </p:cNvPr>
          <p:cNvSpPr txBox="1"/>
          <p:nvPr/>
        </p:nvSpPr>
        <p:spPr>
          <a:xfrm>
            <a:off x="940714" y="35589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DA576-47B4-4867-8F9F-CE4B3728D67B}"/>
              </a:ext>
            </a:extLst>
          </p:cNvPr>
          <p:cNvSpPr txBox="1"/>
          <p:nvPr/>
        </p:nvSpPr>
        <p:spPr>
          <a:xfrm>
            <a:off x="940714" y="5144322"/>
            <a:ext cx="508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rho</a:t>
            </a:r>
          </a:p>
        </p:txBody>
      </p:sp>
    </p:spTree>
    <p:extLst>
      <p:ext uri="{BB962C8B-B14F-4D97-AF65-F5344CB8AC3E}">
        <p14:creationId xmlns:p14="http://schemas.microsoft.com/office/powerpoint/2010/main" val="175238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4E1EB4-F899-4147-A2B4-834AC5EBF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517" y="1295891"/>
            <a:ext cx="8844965" cy="538120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968A9C-2273-45E4-8A71-B071EE124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50736"/>
            <a:ext cx="8397899" cy="4351338"/>
          </a:xfrm>
        </p:spPr>
        <p:txBody>
          <a:bodyPr/>
          <a:lstStyle/>
          <a:p>
            <a:r>
              <a:rPr lang="en-US" dirty="0"/>
              <a:t>No resistance model, constant mass flow</a:t>
            </a:r>
            <a:endParaRPr lang="da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136D7E-32EB-4E6F-8726-665F97726033}"/>
              </a:ext>
            </a:extLst>
          </p:cNvPr>
          <p:cNvSpPr txBox="1"/>
          <p:nvPr/>
        </p:nvSpPr>
        <p:spPr>
          <a:xfrm>
            <a:off x="1006498" y="18814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da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0A0D34-C17B-46CE-8563-718C7240E1E6}"/>
              </a:ext>
            </a:extLst>
          </p:cNvPr>
          <p:cNvSpPr txBox="1"/>
          <p:nvPr/>
        </p:nvSpPr>
        <p:spPr>
          <a:xfrm>
            <a:off x="940714" y="35589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da-D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1F278A-C561-4FE1-9FD9-D4A76AC23280}"/>
              </a:ext>
            </a:extLst>
          </p:cNvPr>
          <p:cNvSpPr txBox="1"/>
          <p:nvPr/>
        </p:nvSpPr>
        <p:spPr>
          <a:xfrm>
            <a:off x="940714" y="5144322"/>
            <a:ext cx="508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rho</a:t>
            </a:r>
          </a:p>
        </p:txBody>
      </p:sp>
    </p:spTree>
    <p:extLst>
      <p:ext uri="{BB962C8B-B14F-4D97-AF65-F5344CB8AC3E}">
        <p14:creationId xmlns:p14="http://schemas.microsoft.com/office/powerpoint/2010/main" val="13962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496604-CA00-44C8-9B5E-453DD385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16" y="1488393"/>
            <a:ext cx="8532688" cy="505713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170474-B704-4F01-984F-7DB32C243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50736"/>
            <a:ext cx="8397899" cy="4351338"/>
          </a:xfrm>
        </p:spPr>
        <p:txBody>
          <a:bodyPr/>
          <a:lstStyle/>
          <a:p>
            <a:r>
              <a:rPr lang="en-US" dirty="0"/>
              <a:t>From now on resistances are considered again</a:t>
            </a:r>
          </a:p>
          <a:p>
            <a:r>
              <a:rPr lang="en-US" dirty="0"/>
              <a:t>Starting further from the steady state, 2 cells</a:t>
            </a:r>
            <a:endParaRPr lang="da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2F614-95BA-474E-B973-246F2C211EC4}"/>
              </a:ext>
            </a:extLst>
          </p:cNvPr>
          <p:cNvSpPr txBox="1"/>
          <p:nvPr/>
        </p:nvSpPr>
        <p:spPr>
          <a:xfrm>
            <a:off x="1006498" y="18814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da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6621C-2172-4E36-8AD5-ABD1A89A40F4}"/>
              </a:ext>
            </a:extLst>
          </p:cNvPr>
          <p:cNvSpPr txBox="1"/>
          <p:nvPr/>
        </p:nvSpPr>
        <p:spPr>
          <a:xfrm>
            <a:off x="940714" y="3157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da-D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2398C-0879-4D92-A0B5-F6FA7A971E96}"/>
              </a:ext>
            </a:extLst>
          </p:cNvPr>
          <p:cNvSpPr txBox="1"/>
          <p:nvPr/>
        </p:nvSpPr>
        <p:spPr>
          <a:xfrm>
            <a:off x="925143" y="3702580"/>
            <a:ext cx="508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rho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537B6D-1A84-4547-8F5D-6074E55702FD}"/>
              </a:ext>
            </a:extLst>
          </p:cNvPr>
          <p:cNvSpPr txBox="1"/>
          <p:nvPr/>
        </p:nvSpPr>
        <p:spPr>
          <a:xfrm>
            <a:off x="668203" y="515865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Dot(m)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43723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8CD364-E99C-4100-8F86-51FD7861A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997" y="1115741"/>
            <a:ext cx="9440030" cy="56022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B97CB4-BCB4-4EE5-B598-3F2D9EAC9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50736"/>
            <a:ext cx="8397899" cy="4351338"/>
          </a:xfrm>
        </p:spPr>
        <p:txBody>
          <a:bodyPr/>
          <a:lstStyle/>
          <a:p>
            <a:r>
              <a:rPr lang="en-US" dirty="0"/>
              <a:t>Starting closer to the steady state (the simulation is much quicker)</a:t>
            </a:r>
            <a:endParaRPr lang="da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F53CD-49EC-421E-8336-0956E755BEAB}"/>
              </a:ext>
            </a:extLst>
          </p:cNvPr>
          <p:cNvSpPr txBox="1"/>
          <p:nvPr/>
        </p:nvSpPr>
        <p:spPr>
          <a:xfrm>
            <a:off x="1006498" y="18814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da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453CA6-6C23-4E2F-9AF0-26929AC88166}"/>
              </a:ext>
            </a:extLst>
          </p:cNvPr>
          <p:cNvSpPr txBox="1"/>
          <p:nvPr/>
        </p:nvSpPr>
        <p:spPr>
          <a:xfrm>
            <a:off x="940714" y="3157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da-D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DDE43-CD82-4609-95A2-86111F9A1843}"/>
              </a:ext>
            </a:extLst>
          </p:cNvPr>
          <p:cNvSpPr txBox="1"/>
          <p:nvPr/>
        </p:nvSpPr>
        <p:spPr>
          <a:xfrm>
            <a:off x="925143" y="3702580"/>
            <a:ext cx="508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rho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07EC13-9735-4688-A9A5-7B56FF6F19E9}"/>
              </a:ext>
            </a:extLst>
          </p:cNvPr>
          <p:cNvSpPr txBox="1"/>
          <p:nvPr/>
        </p:nvSpPr>
        <p:spPr>
          <a:xfrm>
            <a:off x="668203" y="515865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Dot(m)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705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B8AE7-4E8B-4C90-8FE6-9599C9DBE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210" y="404686"/>
            <a:ext cx="10515600" cy="950467"/>
          </a:xfrm>
        </p:spPr>
        <p:txBody>
          <a:bodyPr>
            <a:normAutofit fontScale="92500"/>
          </a:bodyPr>
          <a:lstStyle/>
          <a:p>
            <a:r>
              <a:rPr lang="en-US" dirty="0"/>
              <a:t>Controlled pressure, by adding outlet valve (timestep is 0.1 sec, discrete PI controller with same sampling and ZOH (zero order hold) time )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CCA04-3314-4D60-BA9A-9C605553B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180" y="1222694"/>
            <a:ext cx="9047057" cy="54543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4863A5-4F58-4432-869C-71CAE2D70FAE}"/>
              </a:ext>
            </a:extLst>
          </p:cNvPr>
          <p:cNvSpPr txBox="1"/>
          <p:nvPr/>
        </p:nvSpPr>
        <p:spPr>
          <a:xfrm>
            <a:off x="1006498" y="18814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da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1544A0-3DA7-41F7-BF1D-3A44CD9D6967}"/>
              </a:ext>
            </a:extLst>
          </p:cNvPr>
          <p:cNvSpPr txBox="1"/>
          <p:nvPr/>
        </p:nvSpPr>
        <p:spPr>
          <a:xfrm>
            <a:off x="940714" y="3157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da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40FA93-1AC2-4D19-B2B2-34C10E48615D}"/>
              </a:ext>
            </a:extLst>
          </p:cNvPr>
          <p:cNvSpPr txBox="1"/>
          <p:nvPr/>
        </p:nvSpPr>
        <p:spPr>
          <a:xfrm>
            <a:off x="925143" y="3702580"/>
            <a:ext cx="508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rho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BCE6E-48A0-481E-9D7B-52C79D9D0299}"/>
              </a:ext>
            </a:extLst>
          </p:cNvPr>
          <p:cNvSpPr txBox="1"/>
          <p:nvPr/>
        </p:nvSpPr>
        <p:spPr>
          <a:xfrm>
            <a:off x="668203" y="515865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Dot(m)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26438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ECCA04-3314-4D60-BA9A-9C605553B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47" y="1222694"/>
            <a:ext cx="9047057" cy="54543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B8AE7-4E8B-4C90-8FE6-9599C9DBE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210" y="404686"/>
            <a:ext cx="10515600" cy="950467"/>
          </a:xfrm>
        </p:spPr>
        <p:txBody>
          <a:bodyPr>
            <a:normAutofit fontScale="92500"/>
          </a:bodyPr>
          <a:lstStyle/>
          <a:p>
            <a:r>
              <a:rPr lang="en-US" dirty="0"/>
              <a:t>Controlled pressure, by adding outlet valve (timestep is 0.1 sec, discrete PI controller with same sampling and ZOH (zero order hold) time )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8D4B9C-7980-4294-9690-573BDBB94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31" y="2579671"/>
            <a:ext cx="10321513" cy="2186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0C09F8-38ED-4200-9D3C-811D44F0E8F8}"/>
              </a:ext>
            </a:extLst>
          </p:cNvPr>
          <p:cNvSpPr txBox="1"/>
          <p:nvPr/>
        </p:nvSpPr>
        <p:spPr>
          <a:xfrm>
            <a:off x="223663" y="18814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da-D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BE07A-7DC5-44E5-A691-25F441B9D673}"/>
              </a:ext>
            </a:extLst>
          </p:cNvPr>
          <p:cNvSpPr txBox="1"/>
          <p:nvPr/>
        </p:nvSpPr>
        <p:spPr>
          <a:xfrm>
            <a:off x="157879" y="3157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da-D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5872AC-85DA-44DC-88DC-385AEC425080}"/>
              </a:ext>
            </a:extLst>
          </p:cNvPr>
          <p:cNvSpPr txBox="1"/>
          <p:nvPr/>
        </p:nvSpPr>
        <p:spPr>
          <a:xfrm>
            <a:off x="142308" y="3702580"/>
            <a:ext cx="508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rho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403ED-A838-47AD-9A27-C2EE5D7596A2}"/>
              </a:ext>
            </a:extLst>
          </p:cNvPr>
          <p:cNvSpPr txBox="1"/>
          <p:nvPr/>
        </p:nvSpPr>
        <p:spPr>
          <a:xfrm>
            <a:off x="-114632" y="515865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Dot(m)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06698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E710-07BF-4CA1-B7FE-5D33A050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future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A1F18-AECD-453E-907C-5359DD777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Simulating (solving) the system objects together (now they are frozen, until the others are calculated)</a:t>
            </a:r>
          </a:p>
          <a:p>
            <a:r>
              <a:rPr lang="en-US" dirty="0"/>
              <a:t>Giving time constant to actuator, and setting a rational sample time</a:t>
            </a:r>
          </a:p>
          <a:p>
            <a:r>
              <a:rPr lang="en-US" dirty="0"/>
              <a:t>Closing the loop</a:t>
            </a:r>
          </a:p>
          <a:p>
            <a:pPr lvl="1"/>
            <a:r>
              <a:rPr lang="en-US" dirty="0"/>
              <a:t>Possible problem: loop of algebraic equations, which can be solved by </a:t>
            </a:r>
            <a:r>
              <a:rPr lang="en-US" dirty="0" err="1"/>
              <a:t>Dymola</a:t>
            </a:r>
            <a:r>
              <a:rPr lang="en-US" dirty="0"/>
              <a:t> DAE solvers, but not with the general </a:t>
            </a:r>
            <a:r>
              <a:rPr lang="en-US" dirty="0" err="1"/>
              <a:t>matlab</a:t>
            </a:r>
            <a:r>
              <a:rPr lang="en-US" dirty="0"/>
              <a:t> solvers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24596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F41C-F656-402F-BFCB-241A7B240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051" y="2364964"/>
            <a:ext cx="7025898" cy="1325563"/>
          </a:xfrm>
        </p:spPr>
        <p:txBody>
          <a:bodyPr/>
          <a:lstStyle/>
          <a:p>
            <a:pPr algn="ctr"/>
            <a:r>
              <a:rPr lang="en-US" dirty="0"/>
              <a:t>Thank you for your time and see you on Monday!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451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86E0F-1B98-4AA1-BD1A-81A774E7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of this meeting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1C073-F37C-48D6-831B-7B032630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11" y="1812468"/>
            <a:ext cx="10515600" cy="4351338"/>
          </a:xfrm>
        </p:spPr>
        <p:txBody>
          <a:bodyPr/>
          <a:lstStyle/>
          <a:p>
            <a:r>
              <a:rPr lang="en-US" dirty="0"/>
              <a:t>Describe the proceedings until now, and give you the opportunity to spot basic problems and ill-reasoned assumptions</a:t>
            </a:r>
          </a:p>
          <a:p>
            <a:r>
              <a:rPr lang="en-US" dirty="0"/>
              <a:t>Asking for ideas, how the simulation can be made more stable and faster, while not compromising further on fidelity</a:t>
            </a:r>
          </a:p>
          <a:p>
            <a:r>
              <a:rPr lang="en-US" dirty="0"/>
              <a:t>Description of a possible future problem with using explicit solvers for a system of differential algebraic equations</a:t>
            </a:r>
          </a:p>
        </p:txBody>
      </p:sp>
    </p:spTree>
    <p:extLst>
      <p:ext uri="{BB962C8B-B14F-4D97-AF65-F5344CB8AC3E}">
        <p14:creationId xmlns:p14="http://schemas.microsoft.com/office/powerpoint/2010/main" val="403570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F3AB-4DBE-46C7-AE1C-657F60F1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1B0EB-18D8-4B67-A5FC-DB18DA7EB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h – enthalpy</a:t>
            </a:r>
          </a:p>
          <a:p>
            <a:r>
              <a:rPr lang="en-US" dirty="0"/>
              <a:t>p – pressure</a:t>
            </a:r>
          </a:p>
          <a:p>
            <a:r>
              <a:rPr lang="en-US" dirty="0"/>
              <a:t>Q – heat flow</a:t>
            </a:r>
          </a:p>
          <a:p>
            <a:r>
              <a:rPr lang="en-US" dirty="0"/>
              <a:t>d or rho – density</a:t>
            </a:r>
          </a:p>
          <a:p>
            <a:r>
              <a:rPr lang="en-US" dirty="0"/>
              <a:t>T – temperature</a:t>
            </a:r>
          </a:p>
          <a:p>
            <a:r>
              <a:rPr lang="en-US" dirty="0"/>
              <a:t>Dot(m) – mass flow</a:t>
            </a:r>
          </a:p>
          <a:p>
            <a:r>
              <a:rPr lang="en-US" dirty="0"/>
              <a:t>V volume (constant)</a:t>
            </a:r>
          </a:p>
          <a:p>
            <a:r>
              <a:rPr lang="en-US" dirty="0"/>
              <a:t>Dot(V) – volume flow</a:t>
            </a:r>
          </a:p>
          <a:p>
            <a:r>
              <a:rPr lang="en-US" dirty="0"/>
              <a:t>M – mass (constant)</a:t>
            </a:r>
          </a:p>
          <a:p>
            <a:r>
              <a:rPr lang="en-US" dirty="0"/>
              <a:t>f_1 – friction coefficient</a:t>
            </a:r>
          </a:p>
          <a:p>
            <a:r>
              <a:rPr lang="en-US" dirty="0"/>
              <a:t>l – length of tube</a:t>
            </a:r>
          </a:p>
          <a:p>
            <a:r>
              <a:rPr lang="en-US" dirty="0"/>
              <a:t>d – inner diameter of tube (in the tube resistance equation)</a:t>
            </a:r>
          </a:p>
          <a:p>
            <a:r>
              <a:rPr lang="en-US" dirty="0"/>
              <a:t>Eta: efficiency</a:t>
            </a:r>
          </a:p>
          <a:p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2298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86E0F-1B98-4AA1-BD1A-81A774E7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</a:t>
            </a:r>
            <a:r>
              <a:rPr lang="en-US" dirty="0" err="1"/>
              <a:t>Gascooler</a:t>
            </a:r>
            <a:r>
              <a:rPr lang="en-US" dirty="0"/>
              <a:t>, Receiver, Evaporators, Actuators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1C073-F37C-48D6-831B-7B032630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11" y="1812468"/>
            <a:ext cx="5426403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Actuators: compressors, valves</a:t>
            </a:r>
          </a:p>
          <a:p>
            <a:r>
              <a:rPr lang="en-US" dirty="0" err="1"/>
              <a:t>Gascooler</a:t>
            </a:r>
            <a:r>
              <a:rPr lang="en-US" dirty="0"/>
              <a:t> (condenser): detailed model, currently heat flow is considered instead of temperature-based heat transfer</a:t>
            </a:r>
          </a:p>
          <a:p>
            <a:r>
              <a:rPr lang="en-US" dirty="0"/>
              <a:t>Evaporators:</a:t>
            </a:r>
          </a:p>
          <a:p>
            <a:pPr lvl="1"/>
            <a:r>
              <a:rPr lang="en-US" dirty="0"/>
              <a:t>Cooler and freezer</a:t>
            </a:r>
          </a:p>
          <a:p>
            <a:pPr lvl="1"/>
            <a:r>
              <a:rPr lang="en-US" dirty="0"/>
              <a:t>Modelling with boundary conditions</a:t>
            </a:r>
          </a:p>
          <a:p>
            <a:r>
              <a:rPr lang="en-US" dirty="0"/>
              <a:t>Loop of algebraic equations:</a:t>
            </a:r>
          </a:p>
          <a:p>
            <a:pPr lvl="1"/>
            <a:r>
              <a:rPr lang="en-US" dirty="0"/>
              <a:t>Gas loop for better heat transfer (at the middle valve)</a:t>
            </a:r>
          </a:p>
          <a:p>
            <a:r>
              <a:rPr lang="en-US" dirty="0"/>
              <a:t>1</a:t>
            </a:r>
            <a:r>
              <a:rPr lang="da-DK" dirty="0"/>
              <a:t> step version is in the figure</a:t>
            </a:r>
          </a:p>
          <a:p>
            <a:r>
              <a:rPr lang="en-US" dirty="0"/>
              <a:t>S</a:t>
            </a:r>
            <a:r>
              <a:rPr lang="da-DK" dirty="0"/>
              <a:t>upercritical operation considered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68134-D699-4DF6-8258-1A56E7036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243" y="3105013"/>
            <a:ext cx="6269231" cy="355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0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F719-D05B-4C2A-A039-638F8316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course project is the side project of an industry project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6594B-0C2B-48C2-94F5-720B0B59F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Differences:</a:t>
            </a:r>
          </a:p>
          <a:p>
            <a:pPr lvl="1"/>
            <a:r>
              <a:rPr lang="en-US" dirty="0"/>
              <a:t>Industry project: </a:t>
            </a:r>
            <a:r>
              <a:rPr lang="en-US" dirty="0" err="1"/>
              <a:t>Modelica</a:t>
            </a:r>
            <a:r>
              <a:rPr lang="en-US" dirty="0"/>
              <a:t>, course project: </a:t>
            </a:r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 err="1"/>
              <a:t>Matlab</a:t>
            </a:r>
            <a:r>
              <a:rPr lang="en-US" dirty="0"/>
              <a:t> solver: explicit, </a:t>
            </a:r>
            <a:r>
              <a:rPr lang="en-US" dirty="0" err="1"/>
              <a:t>Dymola</a:t>
            </a:r>
            <a:r>
              <a:rPr lang="en-US" dirty="0"/>
              <a:t> solver: implicit-explicit solvers, with DAE solvers</a:t>
            </a:r>
          </a:p>
          <a:p>
            <a:r>
              <a:rPr lang="en-US" dirty="0"/>
              <a:t>Similarities:</a:t>
            </a:r>
          </a:p>
          <a:p>
            <a:pPr lvl="1"/>
            <a:r>
              <a:rPr lang="en-US" dirty="0"/>
              <a:t>Aim is to design a simulation that has enough fidelity to test controllers, and is quick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4390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5CBA-6AB1-4673-9B16-BEE2BCBC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80" y="361813"/>
            <a:ext cx="7299302" cy="1032812"/>
          </a:xfrm>
        </p:spPr>
        <p:txBody>
          <a:bodyPr>
            <a:normAutofit fontScale="90000"/>
          </a:bodyPr>
          <a:lstStyle/>
          <a:p>
            <a:r>
              <a:rPr lang="en-US" dirty="0"/>
              <a:t>Confidential information on this</a:t>
            </a:r>
            <a:br>
              <a:rPr lang="en-US" dirty="0"/>
            </a:br>
            <a:r>
              <a:rPr lang="en-US" dirty="0"/>
              <a:t>slide (about long term perspective)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B608E-438E-45D0-9557-66399279F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318" y="78941"/>
            <a:ext cx="43547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C21F16-4245-40DB-97E2-E2B17113A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46" y="1743280"/>
            <a:ext cx="5046023" cy="511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1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AEBDA0-63E4-4AD9-9302-82F0AC450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36" y="382335"/>
            <a:ext cx="10915650" cy="2238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AA00D1-52A7-4283-A6D2-1DCFBD680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981" y="3066638"/>
            <a:ext cx="3228975" cy="28956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692707-134F-4612-BE45-6B7D6C46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631" y="3533706"/>
            <a:ext cx="7713743" cy="2495135"/>
          </a:xfrm>
        </p:spPr>
        <p:txBody>
          <a:bodyPr/>
          <a:lstStyle/>
          <a:p>
            <a:r>
              <a:rPr lang="en-US" u="sng" dirty="0"/>
              <a:t>Compressor</a:t>
            </a:r>
            <a:r>
              <a:rPr lang="en-US" dirty="0"/>
              <a:t>: discharge and suction sides with isentropic efficiency, mass flow and volumetric efficiency</a:t>
            </a:r>
          </a:p>
          <a:p>
            <a:r>
              <a:rPr lang="en-US" u="sng" dirty="0"/>
              <a:t>Valve</a:t>
            </a:r>
            <a:r>
              <a:rPr lang="en-US" dirty="0"/>
              <a:t>: valve coefficient, with constant </a:t>
            </a:r>
            <a:r>
              <a:rPr lang="en-US" dirty="0" err="1"/>
              <a:t>rho_water</a:t>
            </a:r>
            <a:r>
              <a:rPr lang="en-US" dirty="0"/>
              <a:t>, equal enthalpies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3899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59E4-373E-4776-A466-9DAB333FD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10" y="3088681"/>
            <a:ext cx="5799422" cy="3498099"/>
          </a:xfrm>
        </p:spPr>
        <p:txBody>
          <a:bodyPr/>
          <a:lstStyle/>
          <a:p>
            <a:r>
              <a:rPr lang="en-US" u="sng" dirty="0"/>
              <a:t>Energy balance</a:t>
            </a:r>
            <a:r>
              <a:rPr lang="en-US" dirty="0"/>
              <a:t>: constant volume has zero derivative, when differentiating inner enthalpy. Dot(Q) is heat flow. Dissipation energy is neglected.</a:t>
            </a:r>
          </a:p>
          <a:p>
            <a:r>
              <a:rPr lang="en-US" dirty="0"/>
              <a:t>Mass balance</a:t>
            </a:r>
          </a:p>
          <a:p>
            <a:r>
              <a:rPr lang="en-US" dirty="0"/>
              <a:t>Partial derivatives are provided by </a:t>
            </a:r>
            <a:r>
              <a:rPr lang="en-US" dirty="0" err="1"/>
              <a:t>CoolProp</a:t>
            </a:r>
            <a:r>
              <a:rPr lang="en-US" dirty="0"/>
              <a:t> library (this slows the simulation significantly)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911E8-CDA1-488F-84E6-FD5A1C1C2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61" y="258237"/>
            <a:ext cx="10911499" cy="2399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031CAA-47A5-4862-8476-CFF67DEBB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980" y="2657681"/>
            <a:ext cx="4895850" cy="2171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616B0F-BC9D-47C7-9D37-3146F1760617}"/>
              </a:ext>
            </a:extLst>
          </p:cNvPr>
          <p:cNvSpPr txBox="1"/>
          <p:nvPr/>
        </p:nvSpPr>
        <p:spPr>
          <a:xfrm>
            <a:off x="6854711" y="5374567"/>
            <a:ext cx="431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first and the third equation we get</a:t>
            </a:r>
            <a:endParaRPr lang="da-D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38C3DB-B939-4EBB-9FBB-35719810D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867" y="5793785"/>
            <a:ext cx="44100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15641-E24B-4CE9-9BDD-3CD8D7FBB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018" y="3779415"/>
            <a:ext cx="6227020" cy="2466402"/>
          </a:xfrm>
        </p:spPr>
        <p:txBody>
          <a:bodyPr/>
          <a:lstStyle/>
          <a:p>
            <a:r>
              <a:rPr lang="en-US" dirty="0"/>
              <a:t>Tube resistance creates a mutual dependency between pressure and density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09DB2-4D5F-4AA7-88E4-720B9E25D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92" y="813496"/>
            <a:ext cx="10496550" cy="1704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F6874E-7152-48E9-8460-978FBF86E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038" y="3534255"/>
            <a:ext cx="3169998" cy="12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33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647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Dynamical simulation of a 2-step refrigeration circle</vt:lpstr>
      <vt:lpstr>Aim of this meeting</vt:lpstr>
      <vt:lpstr>Notations</vt:lpstr>
      <vt:lpstr>Model: Gascooler, Receiver, Evaporators, Actuators</vt:lpstr>
      <vt:lpstr>The course project is the side project of an industry project</vt:lpstr>
      <vt:lpstr>Confidential information on this slide (about long term perspective)</vt:lpstr>
      <vt:lpstr>PowerPoint Presentation</vt:lpstr>
      <vt:lpstr>PowerPoint Presentation</vt:lpstr>
      <vt:lpstr>PowerPoint Presentation</vt:lpstr>
      <vt:lpstr>Observations during simulations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Close future</vt:lpstr>
      <vt:lpstr>Thank you for your time and see you on Monday!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Dynamical simulation of a 2-step refrigeration circle</dc:title>
  <dc:creator>Pinter Zoltan Mark</dc:creator>
  <cp:lastModifiedBy>Pinter Zoltan Mark</cp:lastModifiedBy>
  <cp:revision>25</cp:revision>
  <dcterms:created xsi:type="dcterms:W3CDTF">2018-12-06T12:27:50Z</dcterms:created>
  <dcterms:modified xsi:type="dcterms:W3CDTF">2018-12-06T14:58:35Z</dcterms:modified>
</cp:coreProperties>
</file>