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81" r:id="rId5"/>
    <p:sldId id="279" r:id="rId6"/>
    <p:sldId id="282" r:id="rId7"/>
    <p:sldId id="283" r:id="rId8"/>
    <p:sldId id="284" r:id="rId9"/>
    <p:sldId id="285" r:id="rId10"/>
    <p:sldId id="289" r:id="rId11"/>
    <p:sldId id="287" r:id="rId12"/>
    <p:sldId id="288" r:id="rId13"/>
    <p:sldId id="286" r:id="rId14"/>
    <p:sldId id="274" r:id="rId15"/>
    <p:sldId id="278" r:id="rId16"/>
    <p:sldId id="270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4D88-0374-4E22-BE0A-EBF1CC52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F5B49-E39A-4999-B4AF-D59C756B5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A8D7-748E-4E89-95B3-2400BACB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17-02-2019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A7AA-6E8B-4C78-9C7E-060E3071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1FC6-176A-4021-AAAE-DDA9B264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4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7B8F-F3D3-4268-B148-E2B8B318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32D6B-8A61-4CDA-92F4-6DCA58FAC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E1F10-9279-4DEE-8C4E-BEF2A349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17-02-2019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127E-EF35-4914-B0D9-18A5B74E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54FD-C937-40D0-B221-4EFCA1C9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089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EA460-EF67-4879-AEB4-FAE8386FE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71078-74D7-4C56-A09F-0DB41F255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9488C-BF1B-4FD7-8B39-A26C6B5A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17-02-2019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5BF1-043E-4ACE-B6A1-E0772F27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5EE54-CD07-4132-8B88-2C27E566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537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EA63-BA1B-4D6A-94E6-D7D00847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7218-1486-4301-8BE2-D6F6C032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8B2E-897D-46E4-AE90-DB60E8CC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17-02-2019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B04D-CBE3-4401-80C7-535DCB99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D6473-85E4-41A2-9CD7-17B547B5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995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2C74-F20E-4329-B953-BB55D110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1C9A5-A0D0-43E8-A1CA-1ED8C6C95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DD78D-A1DE-404B-960B-DBC29D32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17-02-2019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FD61E-C3E4-4CFC-9A3A-4D112716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E2B74-ADF5-4D45-9988-EC8DF07A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221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578F-A771-46C0-8F9C-2DF3A441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5B46-41FC-432D-93D2-B0606016F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AD36C-D7A9-442A-9E92-4EB87191F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0A8C0-B328-4951-91FC-115F7063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17-02-2019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6507B-59BE-4705-969E-E53D23CF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0F0CE-B956-4141-B04B-7A175437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160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53BE-257A-4EEB-8783-D61C13BB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D0FD7-D5BC-45FE-BF38-60C18C454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1C1E8-B5A7-4A97-B560-F462110B9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8D84-98A6-4364-848B-9D6EEBDB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7E2FE-0404-4C33-AA5B-CA58DEB1F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AEEAC-269E-4502-91D5-3A064FF7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17-02-2019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DE20A-F3B6-4EFD-A9D8-B5936F38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F02FE-B2F2-471D-A115-2ED5A9E8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03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23A8-293D-4793-B896-FB300CFF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E81B8-661A-4EA6-A17B-57F1CC6D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17-02-2019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46BC8-D97E-440F-853D-FD3EF4D9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0CEE5-AC92-40E5-B72F-6705E129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693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B2FA1-F270-44DD-80B4-36EAB7AC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17-02-2019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8D057-806B-4469-B500-575F165B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4F7DC-814E-4E93-8CC3-7C82E19D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833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43D2-3384-432F-936F-2FA0DA92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9365-AEBD-4A18-AFA9-74B80CCA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ED841-FC7A-4EFA-864F-BC8F7E79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8B1A5-6F3E-428A-8AFC-27427942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17-02-2019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D274E-B612-4642-A88B-58E3F7D5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8DCED-9296-49D2-AF57-E38514CB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234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B445-F9DE-4EBC-A362-EB7E84F1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C561B-4CBB-45F9-894C-A717F56A8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16EA9-C75D-4A84-9E1F-3267107BC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6C2D3-6A94-443E-B768-ABB8040D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17-02-2019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CDE1-B56D-4E3D-AD3D-6DDB88FC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74B16-D9E8-4639-AF0F-D5C23990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22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D919F-5D65-4BB4-9EAF-7C59E964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BF2E3-1AA5-4398-BEB9-5B492947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070F-71AE-417E-90EB-D9D480EC3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0A64-5B20-4497-95DA-8181685E0535}" type="datetimeFigureOut">
              <a:rPr lang="da-DK" smtClean="0"/>
              <a:t>17-02-2019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E3E-2459-45E2-BDFF-38FC655ED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91D9F-9076-4796-BD48-33CF4C4BE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817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846B-EB95-467B-9F0C-2022CC778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Course on Modelling Supermarket Refrigeration Systems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FD22F-2E33-4608-9CE6-B38A9F0A7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Zoltan Mark Pinter, s172040</a:t>
            </a:r>
          </a:p>
          <a:p>
            <a:r>
              <a:rPr lang="en-US" dirty="0"/>
              <a:t>Supervisor for special course: </a:t>
            </a:r>
            <a:r>
              <a:rPr lang="pt-BR" dirty="0"/>
              <a:t>Dimitrios Papageorgiou &lt;dimpa@elektro.dtu.dk&gt;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22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B328-4D56-475C-A431-5070AA7E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3" y="249715"/>
            <a:ext cx="10515600" cy="1325563"/>
          </a:xfrm>
        </p:spPr>
        <p:txBody>
          <a:bodyPr/>
          <a:lstStyle/>
          <a:p>
            <a:r>
              <a:rPr lang="da-DK" dirty="0"/>
              <a:t>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41B797-949A-464F-A8BE-C019D1093CB9}"/>
              </a:ext>
            </a:extLst>
          </p:cNvPr>
          <p:cNvSpPr txBox="1">
            <a:spLocks/>
          </p:cNvSpPr>
          <p:nvPr/>
        </p:nvSpPr>
        <p:spPr>
          <a:xfrm>
            <a:off x="2043671" y="413436"/>
            <a:ext cx="10237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Volume flow value is wrong (does not satisfy energy balance for air)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38D08B-2D84-4E70-9FE1-C0AF0735D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5" y="1201803"/>
            <a:ext cx="10515600" cy="57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5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B328-4D56-475C-A431-5070AA7E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3" y="249715"/>
            <a:ext cx="10515600" cy="1325563"/>
          </a:xfrm>
        </p:spPr>
        <p:txBody>
          <a:bodyPr/>
          <a:lstStyle/>
          <a:p>
            <a:r>
              <a:rPr lang="da-DK" dirty="0"/>
              <a:t>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41B797-949A-464F-A8BE-C019D1093CB9}"/>
              </a:ext>
            </a:extLst>
          </p:cNvPr>
          <p:cNvSpPr txBox="1">
            <a:spLocks/>
          </p:cNvSpPr>
          <p:nvPr/>
        </p:nvSpPr>
        <p:spPr>
          <a:xfrm>
            <a:off x="2043671" y="413436"/>
            <a:ext cx="10237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Volume flow value found with sigma*10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46EEC-7965-4A70-A68A-5748324E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7" y="1071652"/>
            <a:ext cx="10582183" cy="57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1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B328-4D56-475C-A431-5070AA7E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3" y="249715"/>
            <a:ext cx="10515600" cy="1325563"/>
          </a:xfrm>
        </p:spPr>
        <p:txBody>
          <a:bodyPr/>
          <a:lstStyle/>
          <a:p>
            <a:r>
              <a:rPr lang="da-DK" dirty="0"/>
              <a:t>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41B797-949A-464F-A8BE-C019D1093CB9}"/>
              </a:ext>
            </a:extLst>
          </p:cNvPr>
          <p:cNvSpPr txBox="1">
            <a:spLocks/>
          </p:cNvSpPr>
          <p:nvPr/>
        </p:nvSpPr>
        <p:spPr>
          <a:xfrm>
            <a:off x="2043671" y="413436"/>
            <a:ext cx="10237105" cy="678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Entire system with no LPFs for flow resistance and heat flow</a:t>
            </a:r>
          </a:p>
          <a:p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32334-F52D-49A8-A71E-1FF277FC1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6" y="1239490"/>
            <a:ext cx="10237105" cy="548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7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B328-4D56-475C-A431-5070AA7E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Modelica and TIL (KoolLibrary)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41B797-949A-464F-A8BE-C019D1093C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41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Object oriented programming</a:t>
            </a:r>
          </a:p>
          <a:p>
            <a:r>
              <a:rPr lang="da-DK" dirty="0"/>
              <a:t>More systemized</a:t>
            </a:r>
          </a:p>
          <a:p>
            <a:r>
              <a:rPr lang="da-DK" dirty="0"/>
              <a:t>Dymola IDE gives the opportunity for ‘visual coding’</a:t>
            </a:r>
          </a:p>
          <a:p>
            <a:r>
              <a:rPr lang="da-DK" dirty="0"/>
              <a:t>Two level solver architecture</a:t>
            </a:r>
          </a:p>
          <a:p>
            <a:pPr lvl="1"/>
            <a:r>
              <a:rPr lang="da-DK" dirty="0"/>
              <a:t>explicit inner, implicit outer, DAE solvers (DASSL)</a:t>
            </a:r>
          </a:p>
          <a:p>
            <a:r>
              <a:rPr lang="da-DK" dirty="0"/>
              <a:t>PI controllers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7A528-9C63-4991-B4A0-210B42C34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325" y="1419582"/>
            <a:ext cx="2827289" cy="5163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FE9908-0041-4D2C-AFAF-EF8E2C43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529" y="0"/>
            <a:ext cx="3357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86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FA06-6D09-4916-8CE3-1DBC9393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Comparison of KoolLibrary and matlab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510-A1AD-42B1-8B4A-C6E71271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/>
              <a:t>TIL has extreme value handling and some smoothing functions, e.g. for square root</a:t>
            </a:r>
          </a:p>
          <a:p>
            <a:r>
              <a:rPr lang="da-DK" dirty="0"/>
              <a:t>TIL </a:t>
            </a:r>
          </a:p>
          <a:p>
            <a:pPr lvl="1"/>
            <a:r>
              <a:rPr lang="da-DK" dirty="0"/>
              <a:t>does not state equations for mass flow rate in gas cooler (optimizes for it)</a:t>
            </a:r>
          </a:p>
          <a:p>
            <a:pPr lvl="1"/>
            <a:r>
              <a:rPr lang="da-DK" dirty="0"/>
              <a:t>neglects –p/d*dp term at volumes</a:t>
            </a:r>
          </a:p>
          <a:p>
            <a:pPr lvl="1"/>
            <a:r>
              <a:rPr lang="da-DK" dirty="0"/>
              <a:t>has more states describingheat flow dynamics in gas cooler (gas and wall cells)</a:t>
            </a:r>
          </a:p>
          <a:p>
            <a:pPr lvl="1"/>
            <a:r>
              <a:rPr lang="da-DK" dirty="0"/>
              <a:t>There is no natural convection</a:t>
            </a:r>
          </a:p>
          <a:p>
            <a:r>
              <a:rPr lang="da-DK" dirty="0"/>
              <a:t>TIL uses low level coded CoolProp, matlab model uses high level (slower)</a:t>
            </a:r>
          </a:p>
          <a:p>
            <a:r>
              <a:rPr lang="da-DK" dirty="0"/>
              <a:t>Modelica uses DASSL solver:</a:t>
            </a:r>
          </a:p>
          <a:p>
            <a:pPr lvl="1"/>
            <a:r>
              <a:rPr lang="da-DK" dirty="0"/>
              <a:t>More stuck initially and provides wrong transients, then speeds up close to steady state</a:t>
            </a:r>
          </a:p>
          <a:p>
            <a:r>
              <a:rPr lang="da-DK" dirty="0"/>
              <a:t>Matlab model is</a:t>
            </a:r>
          </a:p>
          <a:p>
            <a:pPr lvl="1"/>
            <a:r>
              <a:rPr lang="da-DK" dirty="0"/>
              <a:t>about 100 slower (partially due to handling sampled control actions)</a:t>
            </a:r>
          </a:p>
          <a:p>
            <a:pPr lvl="1"/>
            <a:r>
              <a:rPr lang="da-DK" dirty="0"/>
              <a:t>provides more reliable initial transients, </a:t>
            </a:r>
          </a:p>
          <a:p>
            <a:r>
              <a:rPr lang="en-US" dirty="0"/>
              <a:t>C</a:t>
            </a:r>
            <a:r>
              <a:rPr lang="da-DK" dirty="0"/>
              <a:t>onclusion:</a:t>
            </a:r>
          </a:p>
          <a:p>
            <a:pPr lvl="1"/>
            <a:r>
              <a:rPr lang="da-DK" dirty="0"/>
              <a:t>matlab model is better used for initial model check for model based controller design</a:t>
            </a:r>
          </a:p>
          <a:p>
            <a:pPr lvl="1"/>
            <a:r>
              <a:rPr lang="da-DK" dirty="0"/>
              <a:t>but experiments shall be done on the Modelica model</a:t>
            </a:r>
          </a:p>
        </p:txBody>
      </p:sp>
    </p:spTree>
    <p:extLst>
      <p:ext uri="{BB962C8B-B14F-4D97-AF65-F5344CB8AC3E}">
        <p14:creationId xmlns:p14="http://schemas.microsoft.com/office/powerpoint/2010/main" val="18835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F5C4-2F1C-476D-8754-1B557349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Thesis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E17A-6EE4-4FBE-BDDF-6FA5A3E0D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4757257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Gas Loop</a:t>
            </a:r>
          </a:p>
          <a:p>
            <a:pPr lvl="1"/>
            <a:r>
              <a:rPr lang="en-US" dirty="0"/>
              <a:t>Deviation or hysteresis in temperature measurement</a:t>
            </a:r>
          </a:p>
          <a:p>
            <a:pPr lvl="1"/>
            <a:r>
              <a:rPr lang="en-US" dirty="0"/>
              <a:t>-&gt; Fluid heats up and loses heat gaining capacity</a:t>
            </a:r>
          </a:p>
          <a:p>
            <a:pPr lvl="1"/>
            <a:r>
              <a:rPr lang="en-US" dirty="0"/>
              <a:t>-&gt; Hot gas is circulated, while cabinets warm up</a:t>
            </a:r>
          </a:p>
          <a:p>
            <a:r>
              <a:rPr lang="en-US" dirty="0"/>
              <a:t>Model for thesis: heat recovery and bypass valve added, cooler volume excluded</a:t>
            </a:r>
          </a:p>
          <a:p>
            <a:pPr lvl="1"/>
            <a:r>
              <a:rPr lang="en-US" dirty="0"/>
              <a:t>-&gt; reducing model uncertainty  </a:t>
            </a:r>
          </a:p>
          <a:p>
            <a:pPr lvl="1"/>
            <a:r>
              <a:rPr lang="en-US" dirty="0"/>
              <a:t>Only for control purposes</a:t>
            </a:r>
          </a:p>
          <a:p>
            <a:r>
              <a:rPr lang="en-US" dirty="0"/>
              <a:t>Current solution: increasing pressure temporarily</a:t>
            </a:r>
          </a:p>
          <a:p>
            <a:r>
              <a:rPr lang="en-US" dirty="0"/>
              <a:t>Possible tasks:</a:t>
            </a:r>
          </a:p>
          <a:p>
            <a:pPr lvl="1"/>
            <a:r>
              <a:rPr lang="en-US" dirty="0"/>
              <a:t>Identification of highly nonlinear parameters</a:t>
            </a:r>
          </a:p>
          <a:p>
            <a:pPr lvl="1"/>
            <a:r>
              <a:rPr lang="en-US" dirty="0"/>
              <a:t>Estimation for control</a:t>
            </a:r>
          </a:p>
          <a:p>
            <a:pPr lvl="1"/>
            <a:r>
              <a:rPr lang="en-US" dirty="0"/>
              <a:t>Control in a feasible way (with early detection, or robust control?)</a:t>
            </a:r>
          </a:p>
          <a:p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0DF50-F50C-408C-BA47-98B1C81C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89" y="1690688"/>
            <a:ext cx="4091425" cy="2430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9457D-AADE-4C69-AF8E-A981DB2C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169" y="4219662"/>
            <a:ext cx="5800283" cy="25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7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F41C-F656-402F-BFCB-241A7B24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051" y="2364964"/>
            <a:ext cx="7025898" cy="1325563"/>
          </a:xfrm>
        </p:spPr>
        <p:txBody>
          <a:bodyPr/>
          <a:lstStyle/>
          <a:p>
            <a:pPr algn="ctr"/>
            <a:r>
              <a:rPr lang="en-US" dirty="0"/>
              <a:t>Thank you for the attention!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451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6E0F-1B98-4AA1-BD1A-81A774E7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073-F37C-48D6-831B-7B032630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1" y="1812468"/>
            <a:ext cx="10515600" cy="4351338"/>
          </a:xfrm>
        </p:spPr>
        <p:txBody>
          <a:bodyPr/>
          <a:lstStyle/>
          <a:p>
            <a:pPr lvl="0"/>
            <a:r>
              <a:rPr lang="da-DK" dirty="0"/>
              <a:t>Description of model</a:t>
            </a:r>
          </a:p>
          <a:p>
            <a:pPr lvl="0"/>
            <a:r>
              <a:rPr lang="da-DK" dirty="0"/>
              <a:t>Description of architecture</a:t>
            </a:r>
          </a:p>
          <a:p>
            <a:pPr lvl="0"/>
            <a:r>
              <a:rPr lang="da-DK" dirty="0"/>
              <a:t>Results</a:t>
            </a:r>
          </a:p>
          <a:p>
            <a:pPr lvl="0"/>
            <a:r>
              <a:rPr lang="da-DK" dirty="0"/>
              <a:t>Quick description of Modelica and TIL</a:t>
            </a:r>
          </a:p>
          <a:p>
            <a:pPr lvl="0"/>
            <a:r>
              <a:rPr lang="da-DK" dirty="0"/>
              <a:t>Comparison of the two implementation</a:t>
            </a:r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570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1535-D967-4803-A877-001AA43D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Description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478E-AD02-43F5-A1CC-A4133ABB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660775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Gas Cooler as main perspective</a:t>
            </a:r>
          </a:p>
          <a:p>
            <a:r>
              <a:rPr lang="da-DK" dirty="0"/>
              <a:t>Cooler</a:t>
            </a:r>
          </a:p>
          <a:p>
            <a:r>
              <a:rPr lang="da-DK" dirty="0"/>
              <a:t>Boundary conditions</a:t>
            </a:r>
          </a:p>
          <a:p>
            <a:r>
              <a:rPr lang="da-DK" dirty="0"/>
              <a:t>Supercritical design point</a:t>
            </a:r>
          </a:p>
          <a:p>
            <a:r>
              <a:rPr lang="da-DK" dirty="0"/>
              <a:t>Basic equations:</a:t>
            </a:r>
          </a:p>
          <a:p>
            <a:pPr lvl="1"/>
            <a:r>
              <a:rPr lang="da-DK" dirty="0"/>
              <a:t>Energy balance</a:t>
            </a:r>
          </a:p>
          <a:p>
            <a:pPr lvl="1"/>
            <a:r>
              <a:rPr lang="da-DK" dirty="0"/>
              <a:t>Mass Balance</a:t>
            </a:r>
          </a:p>
          <a:p>
            <a:pPr lvl="1"/>
            <a:r>
              <a:rPr lang="da-DK" dirty="0"/>
              <a:t>Partial differential rule</a:t>
            </a:r>
          </a:p>
          <a:p>
            <a:pPr lvl="1"/>
            <a:r>
              <a:rPr lang="da-DK" dirty="0"/>
              <a:t>Low pass filter</a:t>
            </a:r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1AC2E-6111-4109-A047-E23D0A12F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28" y="63285"/>
            <a:ext cx="3373122" cy="2821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76F6B4-C34F-476B-922C-60254DCE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77" y="2899617"/>
            <a:ext cx="3764131" cy="381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B22E4C-EF14-4B2C-A3FD-73501D565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465" y="2324985"/>
            <a:ext cx="1642148" cy="3992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BB5603-692F-4A57-8DA1-3C6B0FF4C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92" y="5522912"/>
            <a:ext cx="1752600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6B61B-9E84-417B-806F-D06383C97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92" y="5989637"/>
            <a:ext cx="2016400" cy="646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AF7938-DE35-41D1-B9CC-DC14E4141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0069" y="5433524"/>
            <a:ext cx="2458236" cy="608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E0B8D2-AA8A-4B45-887F-15A5C46E5A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977" y="6261453"/>
            <a:ext cx="3761562" cy="5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2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1535-D967-4803-A877-001AA43D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Description of model: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478E-AD02-43F5-A1CC-A4133ABB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7986" cy="4667250"/>
          </a:xfrm>
        </p:spPr>
        <p:txBody>
          <a:bodyPr>
            <a:normAutofit lnSpcReduction="10000"/>
          </a:bodyPr>
          <a:lstStyle/>
          <a:p>
            <a:r>
              <a:rPr lang="da-DK" dirty="0"/>
              <a:t>Tank</a:t>
            </a:r>
          </a:p>
          <a:p>
            <a:pPr lvl="1"/>
            <a:r>
              <a:rPr lang="da-DK" dirty="0"/>
              <a:t>Inheritance: receiver and evaporator</a:t>
            </a:r>
          </a:p>
          <a:p>
            <a:r>
              <a:rPr lang="da-DK" dirty="0"/>
              <a:t>Heat Exchanger</a:t>
            </a:r>
          </a:p>
          <a:p>
            <a:r>
              <a:rPr lang="da-DK" dirty="0"/>
              <a:t>Joint matrix, excitation</a:t>
            </a:r>
          </a:p>
          <a:p>
            <a:r>
              <a:rPr lang="da-DK" dirty="0"/>
              <a:t>Receiver: noheat transfer, and outlet states separately calculated</a:t>
            </a:r>
          </a:p>
          <a:p>
            <a:r>
              <a:rPr lang="da-DK" dirty="0"/>
              <a:t>Evaporator: BC with given heat and enthalpy outlet, THEN volume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1AC2E-6111-4109-A047-E23D0A12F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28" y="63285"/>
            <a:ext cx="3373122" cy="28219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E4218C-F35C-4DC5-B13C-1C6254D05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376" y="1730890"/>
            <a:ext cx="3762375" cy="1057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F4C375-F2B2-4993-A4FC-90C719D12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629" y="3134558"/>
            <a:ext cx="74104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6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1535-D967-4803-A877-001AA43D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Description of model: Gas cooler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478E-AD02-43F5-A1CC-A4133ABB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a-DK" dirty="0"/>
              <a:t>Constant volume cell structure to model heat transfer correctly</a:t>
            </a:r>
          </a:p>
          <a:p>
            <a:r>
              <a:rPr lang="da-DK" dirty="0"/>
              <a:t>Low pass filters for interactions</a:t>
            </a:r>
          </a:p>
          <a:p>
            <a:r>
              <a:rPr lang="da-DK" dirty="0"/>
              <a:t>States: pressure, enthalpy, density</a:t>
            </a:r>
          </a:p>
          <a:p>
            <a:r>
              <a:rPr lang="da-DK" dirty="0"/>
              <a:t>Tube resistance: mass flow rate states</a:t>
            </a:r>
          </a:p>
          <a:p>
            <a:r>
              <a:rPr lang="da-DK" dirty="0"/>
              <a:t>Thermal resistance: air temperature 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6A612-7C3B-4592-A3AA-891C3B84E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590" y="365125"/>
            <a:ext cx="2595146" cy="2171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1CB720-D1B9-4B25-AC9D-DFB56C74D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857" y="2902998"/>
            <a:ext cx="5745231" cy="3504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C3923-FA34-45FD-8F4B-0188CBCF8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71" y="5033963"/>
            <a:ext cx="26384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0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1535-D967-4803-A877-001AA43D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Description of model: concentrated elements with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478E-AD02-43F5-A1CC-A4133ABB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a-DK" dirty="0"/>
              <a:t>Fan:</a:t>
            </a:r>
          </a:p>
          <a:p>
            <a:endParaRPr lang="da-DK" dirty="0"/>
          </a:p>
          <a:p>
            <a:r>
              <a:rPr lang="da-DK" dirty="0"/>
              <a:t>Valves:</a:t>
            </a:r>
          </a:p>
          <a:p>
            <a:endParaRPr lang="da-DK" dirty="0"/>
          </a:p>
          <a:p>
            <a:r>
              <a:rPr lang="da-DK" dirty="0"/>
              <a:t>Compressor (MT):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6A612-7C3B-4592-A3AA-891C3B84E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119" y="2974019"/>
            <a:ext cx="4071521" cy="3406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B8CC0-F83E-4914-A502-878CB1B5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732" y="2635974"/>
            <a:ext cx="4686300" cy="100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67C1DF-8312-4457-8D69-02075AFC0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560" y="4547123"/>
            <a:ext cx="4000500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A8DBC6-4FCD-4187-BBEB-790F235AF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659" y="1715033"/>
            <a:ext cx="35242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1535-D967-4803-A877-001AA43D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Description of model: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478E-AD02-43F5-A1CC-A4133ABB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a-DK" dirty="0"/>
              <a:t>Order of assignments is important</a:t>
            </a:r>
          </a:p>
          <a:p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6A612-7C3B-4592-A3AA-891C3B84E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64" y="3293615"/>
            <a:ext cx="4071521" cy="3406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76A85-DF94-4A0D-816B-3EA96A875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91" y="2783728"/>
            <a:ext cx="5257801" cy="3393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1A1480-F3ED-49AF-8360-5A1B93506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014" y="1403739"/>
            <a:ext cx="5257801" cy="16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1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B328-4D56-475C-A431-5070AA7E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Description of acrhitecture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41B797-949A-464F-A8BE-C019D1093C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7693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Solver: ode15s</a:t>
            </a:r>
          </a:p>
          <a:p>
            <a:pPr lvl="1"/>
            <a:r>
              <a:rPr lang="da-DK" dirty="0"/>
              <a:t>Explicit solver</a:t>
            </a:r>
          </a:p>
          <a:p>
            <a:pPr lvl="1"/>
            <a:r>
              <a:rPr lang="da-DK" dirty="0"/>
              <a:t>For stiff equations</a:t>
            </a:r>
          </a:p>
          <a:p>
            <a:r>
              <a:rPr lang="da-DK" dirty="0"/>
              <a:t>Modularity</a:t>
            </a:r>
          </a:p>
          <a:p>
            <a:r>
              <a:rPr lang="da-DK" dirty="0"/>
              <a:t>Connect function for outer constaints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CDEBB7-D08B-4761-A048-D2AEB1ECA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367" y="1432534"/>
            <a:ext cx="6550518" cy="51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4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B328-4D56-475C-A431-5070AA7E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3" y="249715"/>
            <a:ext cx="10515600" cy="1325563"/>
          </a:xfrm>
        </p:spPr>
        <p:txBody>
          <a:bodyPr/>
          <a:lstStyle/>
          <a:p>
            <a:r>
              <a:rPr lang="da-DK" dirty="0"/>
              <a:t>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41B797-949A-464F-A8BE-C019D1093CB9}"/>
              </a:ext>
            </a:extLst>
          </p:cNvPr>
          <p:cNvSpPr txBox="1">
            <a:spLocks/>
          </p:cNvSpPr>
          <p:nvPr/>
        </p:nvSpPr>
        <p:spPr>
          <a:xfrm>
            <a:off x="2043671" y="413436"/>
            <a:ext cx="10237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Volume flow value is wrong (does not satisfy energy balance for air)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38D08B-2D84-4E70-9FE1-C0AF0735D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135" y="1050882"/>
            <a:ext cx="7603009" cy="4131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546EEC-7965-4A70-A68A-5748324EA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946"/>
            <a:ext cx="6997563" cy="3806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632334-F52D-49A8-A71E-1FF277FC1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94" y="2180523"/>
            <a:ext cx="7705040" cy="413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8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525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Special Course on Modelling Supermarket Refrigeration Systems</vt:lpstr>
      <vt:lpstr>Schedule</vt:lpstr>
      <vt:lpstr>Description of model</vt:lpstr>
      <vt:lpstr>Description of model: Volumes</vt:lpstr>
      <vt:lpstr>Description of model: Gas cooler</vt:lpstr>
      <vt:lpstr>Description of model: concentrated elements with states</vt:lpstr>
      <vt:lpstr>Description of model: constraints</vt:lpstr>
      <vt:lpstr>Description of acrhitecture</vt:lpstr>
      <vt:lpstr>Results</vt:lpstr>
      <vt:lpstr>Results</vt:lpstr>
      <vt:lpstr>Results</vt:lpstr>
      <vt:lpstr>Results</vt:lpstr>
      <vt:lpstr>Modelica and TIL (KoolLibrary)</vt:lpstr>
      <vt:lpstr>Comparison of KoolLibrary and matlab model </vt:lpstr>
      <vt:lpstr>Master Thesis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 simulation of a 2-step refrigeration circle</dc:title>
  <dc:creator>Pinter Zoltan Mark</dc:creator>
  <cp:lastModifiedBy>Pinter Zoltan Mark</cp:lastModifiedBy>
  <cp:revision>51</cp:revision>
  <dcterms:created xsi:type="dcterms:W3CDTF">2018-12-06T12:27:50Z</dcterms:created>
  <dcterms:modified xsi:type="dcterms:W3CDTF">2019-02-17T21:15:14Z</dcterms:modified>
</cp:coreProperties>
</file>