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60" r:id="rId8"/>
    <p:sldId id="279" r:id="rId9"/>
    <p:sldId id="28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63" r:id="rId19"/>
    <p:sldId id="264" r:id="rId20"/>
    <p:sldId id="265" r:id="rId21"/>
    <p:sldId id="266" r:id="rId22"/>
    <p:sldId id="267" r:id="rId23"/>
    <p:sldId id="262" r:id="rId24"/>
    <p:sldId id="259" r:id="rId25"/>
  </p:sldIdLst>
  <p:sldSz cx="12192000" cy="6858000"/>
  <p:notesSz cx="6858000" cy="9144000"/>
  <p:defaultTextStyle>
    <a:lvl1pPr lvl="0" algn="l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/>
        <a:ea typeface="宋体"/>
      </a:defRPr>
    </a:lvl1pPr>
    <a:lvl2pPr marL="457200" lvl="1" algn="l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/>
        <a:ea typeface="宋体"/>
      </a:defRPr>
    </a:lvl2pPr>
    <a:lvl3pPr marL="914400" lvl="2" algn="l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/>
        <a:ea typeface="宋体"/>
      </a:defRPr>
    </a:lvl3pPr>
    <a:lvl4pPr marL="1371600" lvl="3" algn="l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/>
        <a:ea typeface="宋体"/>
      </a:defRPr>
    </a:lvl4pPr>
    <a:lvl5pPr marL="1828800" lvl="4" algn="l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/>
        <a:ea typeface="宋体"/>
      </a:defRPr>
    </a:lvl5pPr>
    <a:lvl6pPr marL="2286000" lvl="5" algn="l" defTabSz="914400">
      <a:defRPr kern="1200">
        <a:solidFill>
          <a:schemeClr val="tx1"/>
        </a:solidFill>
        <a:latin typeface="Calibri"/>
        <a:ea typeface="宋体"/>
      </a:defRPr>
    </a:lvl6pPr>
    <a:lvl7pPr marL="2743200" lvl="6" algn="l" defTabSz="914400">
      <a:defRPr kern="1200">
        <a:solidFill>
          <a:schemeClr val="tx1"/>
        </a:solidFill>
        <a:latin typeface="Calibri"/>
        <a:ea typeface="宋体"/>
      </a:defRPr>
    </a:lvl7pPr>
    <a:lvl8pPr marL="3200400" lvl="7" algn="l" defTabSz="914400">
      <a:defRPr kern="1200">
        <a:solidFill>
          <a:schemeClr val="tx1"/>
        </a:solidFill>
        <a:latin typeface="Calibri"/>
        <a:ea typeface="宋体"/>
      </a:defRPr>
    </a:lvl8pPr>
    <a:lvl9pPr marL="3657600" lvl="8" algn="l" defTabSz="914400">
      <a:defRPr kern="1200">
        <a:solidFill>
          <a:schemeClr val="tx1"/>
        </a:solidFill>
        <a:latin typeface="Calibri"/>
        <a:ea typeface="宋体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lvl="0" indent="0">
              <a:buNone/>
              <a:defRPr sz="2800"/>
            </a:lvl1pPr>
            <a:lvl2pPr marL="457200" lvl="1" indent="0">
              <a:buNone/>
              <a:defRPr sz="2400"/>
            </a:lvl2pPr>
            <a:lvl3pPr marL="914400" lvl="2" indent="0">
              <a:buNone/>
              <a:defRPr sz="2000"/>
            </a:lvl3pPr>
            <a:lvl4pPr marL="1371600" lvl="3" indent="0">
              <a:buNone/>
              <a:defRPr sz="1800"/>
            </a:lvl4pPr>
            <a:lvl5pPr marL="1828800" lvl="4" indent="0">
              <a:buNone/>
              <a:defRPr sz="1800"/>
            </a:lvl5pPr>
            <a:lvl6pPr marL="2286000" lvl="5" indent="0">
              <a:buNone/>
              <a:defRPr sz="1800"/>
            </a:lvl6pPr>
            <a:lvl7pPr marL="2743200" lvl="6" indent="0">
              <a:buNone/>
              <a:defRPr sz="1800"/>
            </a:lvl7pPr>
            <a:lvl8pPr marL="3200400" lvl="7" indent="0">
              <a:buNone/>
              <a:defRPr sz="1800"/>
            </a:lvl8pPr>
            <a:lvl9pPr marL="3657600" lvl="8" indent="0">
              <a:buNone/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lvl="0" indent="0">
              <a:buNone/>
              <a:defRPr sz="2800"/>
            </a:lvl1pPr>
            <a:lvl2pPr marL="457200" lvl="1" indent="0">
              <a:buNone/>
              <a:defRPr sz="2400"/>
            </a:lvl2pPr>
            <a:lvl3pPr marL="914400" lvl="2" indent="0">
              <a:buNone/>
              <a:defRPr sz="2000"/>
            </a:lvl3pPr>
            <a:lvl4pPr marL="1371600" lvl="3" indent="0">
              <a:buNone/>
              <a:defRPr sz="1800"/>
            </a:lvl4pPr>
            <a:lvl5pPr marL="1828800" lvl="4" indent="0">
              <a:buNone/>
              <a:defRPr sz="1800"/>
            </a:lvl5pPr>
            <a:lvl6pPr marL="2286000" lvl="5" indent="0">
              <a:buNone/>
              <a:defRPr sz="1800"/>
            </a:lvl6pPr>
            <a:lvl7pPr marL="2743200" lvl="6" indent="0">
              <a:buNone/>
              <a:defRPr sz="1800"/>
            </a:lvl7pPr>
            <a:lvl8pPr marL="3200400" lvl="7" indent="0">
              <a:buNone/>
              <a:defRPr sz="1800"/>
            </a:lvl8pPr>
            <a:lvl9pPr marL="3657600" lvl="8" indent="0">
              <a:buNone/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lvl="0"/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9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lvl="0" algn="l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 Light"/>
          <a:ea typeface="宋体"/>
        </a:defRPr>
      </a:lvl1pPr>
      <a:lvl2pPr lvl="1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2pPr>
      <a:lvl3pPr lvl="2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3pPr>
      <a:lvl4pPr lvl="3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4pPr>
      <a:lvl5pPr lvl="4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5pPr>
      <a:lvl6pPr marL="457200" lvl="5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6pPr>
      <a:lvl7pPr marL="914400" lvl="6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7pPr>
      <a:lvl8pPr marL="1371600" lvl="7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8pPr>
      <a:lvl9pPr marL="1828800" lvl="8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/>
        </a:defRPr>
      </a:lvl9pPr>
    </p:titleStyle>
    <p:bodyStyle>
      <a:lvl1pPr marL="228600" lvl="0" indent="-228600" algn="l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宋体"/>
        </a:defRPr>
      </a:lvl1pPr>
      <a:lvl2pPr marL="685800" lvl="1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2054" name="图片 6"/>
          <p:cNvPicPr/>
          <p:nvPr/>
        </p:nvPicPr>
        <p:blipFill>
          <a:blip r:embed="rId2"/>
          <a:stretch/>
        </p:blipFill>
        <p:spPr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标题 1"/>
          <p:cNvSpPr/>
          <p:nvPr/>
        </p:nvSpPr>
        <p:spPr>
          <a:xfrm>
            <a:off x="350837" y="2681051"/>
            <a:ext cx="11490325" cy="1022985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>
                <a:solidFill>
                  <a:srgbClr val="FFFFFF"/>
                </a:solidFill>
              </a:rPr>
              <a:t>神经网络与深度学习课程 第</a:t>
            </a:r>
            <a:r>
              <a:rPr lang="en-US" altLang="zh-CN" sz="4000" b="1" dirty="0">
                <a:solidFill>
                  <a:srgbClr val="FFFFFF"/>
                </a:solidFill>
              </a:rPr>
              <a:t>9</a:t>
            </a:r>
            <a:r>
              <a:rPr lang="zh-CN" altLang="en-US" sz="4000" dirty="0">
                <a:solidFill>
                  <a:srgbClr val="FFFFFF"/>
                </a:solidFill>
              </a:rPr>
              <a:t>组 答辩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E6D3CF-ACE8-4372-B615-677F319B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0" y="155053"/>
            <a:ext cx="3150262" cy="7970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DC0249-DE9E-4E9C-9602-EFF9FC0AE7F9}"/>
              </a:ext>
            </a:extLst>
          </p:cNvPr>
          <p:cNvSpPr txBox="1"/>
          <p:nvPr/>
        </p:nvSpPr>
        <p:spPr>
          <a:xfrm>
            <a:off x="7010400" y="4234612"/>
            <a:ext cx="450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小组成员：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陈秋吉（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201930340154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罗奕城（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201930342486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王宗杰（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201930343407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张理泰（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201930344480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2C6FEF-3125-4A41-BC2C-BECD327EE338}"/>
              </a:ext>
            </a:extLst>
          </p:cNvPr>
          <p:cNvSpPr txBox="1"/>
          <p:nvPr/>
        </p:nvSpPr>
        <p:spPr>
          <a:xfrm>
            <a:off x="7216218" y="5936218"/>
            <a:ext cx="3035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指导老师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：马千里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7187CF-0E6E-480D-AD0F-952DC880D210}"/>
              </a:ext>
            </a:extLst>
          </p:cNvPr>
          <p:cNvSpPr txBox="1"/>
          <p:nvPr/>
        </p:nvSpPr>
        <p:spPr>
          <a:xfrm>
            <a:off x="7216219" y="6369724"/>
            <a:ext cx="4143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日期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 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Resnet-Transformer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A347C67-CAFA-CC43-AEBE-2A10A9A0B593}"/>
              </a:ext>
            </a:extLst>
          </p:cNvPr>
          <p:cNvCxnSpPr/>
          <p:nvPr/>
        </p:nvCxnSpPr>
        <p:spPr>
          <a:xfrm flipV="1">
            <a:off x="3621974" y="4622338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62005609-BED9-B749-B671-1802C07C99BD}"/>
              </a:ext>
            </a:extLst>
          </p:cNvPr>
          <p:cNvSpPr/>
          <p:nvPr/>
        </p:nvSpPr>
        <p:spPr>
          <a:xfrm>
            <a:off x="2505694" y="3515096"/>
            <a:ext cx="2078181" cy="100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62D51F2-742D-B848-B11B-846F55A3C89F}"/>
              </a:ext>
            </a:extLst>
          </p:cNvPr>
          <p:cNvSpPr/>
          <p:nvPr/>
        </p:nvSpPr>
        <p:spPr>
          <a:xfrm>
            <a:off x="6092825" y="3515096"/>
            <a:ext cx="2078181" cy="1006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86B4F58-5B0E-5847-8E59-ACAA991E6FC4}"/>
              </a:ext>
            </a:extLst>
          </p:cNvPr>
          <p:cNvCxnSpPr/>
          <p:nvPr/>
        </p:nvCxnSpPr>
        <p:spPr>
          <a:xfrm flipV="1">
            <a:off x="7131915" y="2775857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CECB0B5-F9B8-D745-9361-FBE59C07C0E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583875" y="4018167"/>
            <a:ext cx="150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928FC3F-6567-6D4C-8D55-2F2A5870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45" y="5275481"/>
            <a:ext cx="1276457" cy="4173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DE41D58-BB48-2444-8ED5-8A9CF46629F7}"/>
              </a:ext>
            </a:extLst>
          </p:cNvPr>
          <p:cNvSpPr txBox="1"/>
          <p:nvPr/>
        </p:nvSpPr>
        <p:spPr>
          <a:xfrm>
            <a:off x="5912385" y="2284276"/>
            <a:ext cx="24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“\mathrm{sp}^{2}”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779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 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Resnet-Transformer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35DB669-677C-6C42-B823-F89727FDEC42}"/>
              </a:ext>
            </a:extLst>
          </p:cNvPr>
          <p:cNvCxnSpPr/>
          <p:nvPr/>
        </p:nvCxnSpPr>
        <p:spPr>
          <a:xfrm flipV="1">
            <a:off x="3621974" y="4622338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CCC49E93-0C63-2E49-80D0-06A0A255E16D}"/>
              </a:ext>
            </a:extLst>
          </p:cNvPr>
          <p:cNvSpPr/>
          <p:nvPr/>
        </p:nvSpPr>
        <p:spPr>
          <a:xfrm>
            <a:off x="2505694" y="3515096"/>
            <a:ext cx="2078181" cy="100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Resnet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ABBB9BF-4CE3-4C4A-BE25-669DB8000A41}"/>
              </a:ext>
            </a:extLst>
          </p:cNvPr>
          <p:cNvSpPr/>
          <p:nvPr/>
        </p:nvSpPr>
        <p:spPr>
          <a:xfrm>
            <a:off x="6092825" y="3515096"/>
            <a:ext cx="2078181" cy="1006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2D4AE3-C9B2-5B4B-BA4C-7E663242D1FB}"/>
              </a:ext>
            </a:extLst>
          </p:cNvPr>
          <p:cNvCxnSpPr/>
          <p:nvPr/>
        </p:nvCxnSpPr>
        <p:spPr>
          <a:xfrm flipV="1">
            <a:off x="7131915" y="2775857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817F0D4-433A-424E-AA04-FB3324DB5D3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583875" y="4018167"/>
            <a:ext cx="150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731654-E398-AB49-989A-718D8781D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45" y="5275481"/>
            <a:ext cx="1276457" cy="4173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EE0A531-6C5D-F445-A36B-07EB21026652}"/>
              </a:ext>
            </a:extLst>
          </p:cNvPr>
          <p:cNvSpPr txBox="1"/>
          <p:nvPr/>
        </p:nvSpPr>
        <p:spPr>
          <a:xfrm>
            <a:off x="5912385" y="2284276"/>
            <a:ext cx="24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“\mathrm{sp}^{2}”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590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 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Resnet-Transformer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D5C11F3-1A10-A341-B137-B78F601577BF}"/>
              </a:ext>
            </a:extLst>
          </p:cNvPr>
          <p:cNvSpPr/>
          <p:nvPr/>
        </p:nvSpPr>
        <p:spPr>
          <a:xfrm>
            <a:off x="6092825" y="3515096"/>
            <a:ext cx="2078181" cy="1006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FAAC27F-D2EB-3C4E-997C-1661ADD715A0}"/>
              </a:ext>
            </a:extLst>
          </p:cNvPr>
          <p:cNvCxnSpPr/>
          <p:nvPr/>
        </p:nvCxnSpPr>
        <p:spPr>
          <a:xfrm flipV="1">
            <a:off x="7131915" y="2775857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BD3A4AE-661B-CA4E-9A56-5B7CC389102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583875" y="4018167"/>
            <a:ext cx="150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1C1CA6-22A0-4D45-AF0D-23E231A60477}"/>
              </a:ext>
            </a:extLst>
          </p:cNvPr>
          <p:cNvSpPr txBox="1"/>
          <p:nvPr/>
        </p:nvSpPr>
        <p:spPr>
          <a:xfrm>
            <a:off x="5912385" y="2284276"/>
            <a:ext cx="24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“\mathrm{sp}^{2}”</a:t>
            </a:r>
            <a:endParaRPr lang="zh-CN" altLang="en-US" sz="2400" dirty="0"/>
          </a:p>
        </p:txBody>
      </p:sp>
      <p:sp>
        <p:nvSpPr>
          <p:cNvPr id="32" name="矩形: 圆角 21">
            <a:extLst>
              <a:ext uri="{FF2B5EF4-FFF2-40B4-BE49-F238E27FC236}">
                <a16:creationId xmlns:a16="http://schemas.microsoft.com/office/drawing/2014/main" id="{9B6E137E-2DF2-2B40-9B16-9059C7C8F66C}"/>
              </a:ext>
            </a:extLst>
          </p:cNvPr>
          <p:cNvSpPr/>
          <p:nvPr/>
        </p:nvSpPr>
        <p:spPr>
          <a:xfrm>
            <a:off x="3168552" y="4377810"/>
            <a:ext cx="1176690" cy="535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ResNet18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: 圆角 20">
            <a:extLst>
              <a:ext uri="{FF2B5EF4-FFF2-40B4-BE49-F238E27FC236}">
                <a16:creationId xmlns:a16="http://schemas.microsoft.com/office/drawing/2014/main" id="{FE7871B4-87A2-B543-8AC7-3DB33E3CDCAD}"/>
              </a:ext>
            </a:extLst>
          </p:cNvPr>
          <p:cNvSpPr/>
          <p:nvPr/>
        </p:nvSpPr>
        <p:spPr>
          <a:xfrm>
            <a:off x="3168552" y="3752644"/>
            <a:ext cx="1176690" cy="3727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Encoder Output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0C19986C-2550-814B-9788-BC0996746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85" y="5137125"/>
            <a:ext cx="1276457" cy="41730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B115CDF-D07D-2A49-9E1D-F0BD234A9469}"/>
              </a:ext>
            </a:extLst>
          </p:cNvPr>
          <p:cNvSpPr txBox="1"/>
          <p:nvPr/>
        </p:nvSpPr>
        <p:spPr>
          <a:xfrm>
            <a:off x="3971439" y="3414576"/>
            <a:ext cx="13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[bs,24,512]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8E72D1-6EED-0C46-9461-28D0EB5E51CC}"/>
              </a:ext>
            </a:extLst>
          </p:cNvPr>
          <p:cNvSpPr txBox="1"/>
          <p:nvPr/>
        </p:nvSpPr>
        <p:spPr>
          <a:xfrm>
            <a:off x="4134816" y="4098836"/>
            <a:ext cx="135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[bs,512,1,24]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9CA77CD-8071-684B-982A-A665ED475390}"/>
              </a:ext>
            </a:extLst>
          </p:cNvPr>
          <p:cNvSpPr txBox="1"/>
          <p:nvPr/>
        </p:nvSpPr>
        <p:spPr>
          <a:xfrm>
            <a:off x="4134816" y="4899452"/>
            <a:ext cx="1413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[bs,3,32,768]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CA3596-8793-AF4C-AD6C-675FDC0B4B61}"/>
              </a:ext>
            </a:extLst>
          </p:cNvPr>
          <p:cNvSpPr txBox="1"/>
          <p:nvPr/>
        </p:nvSpPr>
        <p:spPr>
          <a:xfrm>
            <a:off x="3278051" y="5773045"/>
            <a:ext cx="138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32X92X3</a:t>
            </a:r>
            <a:r>
              <a:rPr lang="zh-CN" altLang="en-US" sz="1400" dirty="0"/>
              <a:t>）</a:t>
            </a:r>
          </a:p>
        </p:txBody>
      </p:sp>
      <p:cxnSp>
        <p:nvCxnSpPr>
          <p:cNvPr id="42" name="直接箭头连接符 197">
            <a:extLst>
              <a:ext uri="{FF2B5EF4-FFF2-40B4-BE49-F238E27FC236}">
                <a16:creationId xmlns:a16="http://schemas.microsoft.com/office/drawing/2014/main" id="{2BD6406C-F2AA-3548-A978-981FE5F1B91E}"/>
              </a:ext>
            </a:extLst>
          </p:cNvPr>
          <p:cNvCxnSpPr>
            <a:cxnSpLocks/>
          </p:cNvCxnSpPr>
          <p:nvPr/>
        </p:nvCxnSpPr>
        <p:spPr>
          <a:xfrm flipV="1">
            <a:off x="3751990" y="4145925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98">
            <a:extLst>
              <a:ext uri="{FF2B5EF4-FFF2-40B4-BE49-F238E27FC236}">
                <a16:creationId xmlns:a16="http://schemas.microsoft.com/office/drawing/2014/main" id="{DB0B4A3E-7F2D-4544-BF00-AB3EBDCAB2DD}"/>
              </a:ext>
            </a:extLst>
          </p:cNvPr>
          <p:cNvCxnSpPr>
            <a:cxnSpLocks/>
          </p:cNvCxnSpPr>
          <p:nvPr/>
        </p:nvCxnSpPr>
        <p:spPr>
          <a:xfrm flipV="1">
            <a:off x="3751990" y="4898411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: 圆角 84">
            <a:extLst>
              <a:ext uri="{FF2B5EF4-FFF2-40B4-BE49-F238E27FC236}">
                <a16:creationId xmlns:a16="http://schemas.microsoft.com/office/drawing/2014/main" id="{BE6607B6-A03D-7D42-8FC3-75A47110D01E}"/>
              </a:ext>
            </a:extLst>
          </p:cNvPr>
          <p:cNvSpPr/>
          <p:nvPr/>
        </p:nvSpPr>
        <p:spPr>
          <a:xfrm>
            <a:off x="1757530" y="106772"/>
            <a:ext cx="1664173" cy="64955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48D9783D-3A35-BD4B-B443-B34F252FDB6D}"/>
              </a:ext>
            </a:extLst>
          </p:cNvPr>
          <p:cNvSpPr/>
          <p:nvPr/>
        </p:nvSpPr>
        <p:spPr>
          <a:xfrm>
            <a:off x="2223245" y="5951483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id="{A4DFA8FD-E0F7-B64C-AF75-F9659BA31562}"/>
              </a:ext>
            </a:extLst>
          </p:cNvPr>
          <p:cNvSpPr/>
          <p:nvPr/>
        </p:nvSpPr>
        <p:spPr>
          <a:xfrm>
            <a:off x="2206584" y="5635669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id="{CB3AA6D0-8098-EE41-A1F1-D802D3C3AB3D}"/>
              </a:ext>
            </a:extLst>
          </p:cNvPr>
          <p:cNvSpPr/>
          <p:nvPr/>
        </p:nvSpPr>
        <p:spPr>
          <a:xfrm>
            <a:off x="2223246" y="5222424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6">
            <a:extLst>
              <a:ext uri="{FF2B5EF4-FFF2-40B4-BE49-F238E27FC236}">
                <a16:creationId xmlns:a16="http://schemas.microsoft.com/office/drawing/2014/main" id="{407E4EC8-8C43-874B-8733-9684CCCF3775}"/>
              </a:ext>
            </a:extLst>
          </p:cNvPr>
          <p:cNvSpPr/>
          <p:nvPr/>
        </p:nvSpPr>
        <p:spPr>
          <a:xfrm>
            <a:off x="2223246" y="4865620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7">
            <a:extLst>
              <a:ext uri="{FF2B5EF4-FFF2-40B4-BE49-F238E27FC236}">
                <a16:creationId xmlns:a16="http://schemas.microsoft.com/office/drawing/2014/main" id="{5A9F9FAB-8F05-8E45-8A2D-AC7464A97174}"/>
              </a:ext>
            </a:extLst>
          </p:cNvPr>
          <p:cNvSpPr/>
          <p:nvPr/>
        </p:nvSpPr>
        <p:spPr>
          <a:xfrm>
            <a:off x="2223247" y="4481900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8">
            <a:extLst>
              <a:ext uri="{FF2B5EF4-FFF2-40B4-BE49-F238E27FC236}">
                <a16:creationId xmlns:a16="http://schemas.microsoft.com/office/drawing/2014/main" id="{E0B277A3-666A-AF41-97A1-64B3CA46E7FC}"/>
              </a:ext>
            </a:extLst>
          </p:cNvPr>
          <p:cNvSpPr/>
          <p:nvPr/>
        </p:nvSpPr>
        <p:spPr>
          <a:xfrm>
            <a:off x="2223248" y="4097575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9">
            <a:extLst>
              <a:ext uri="{FF2B5EF4-FFF2-40B4-BE49-F238E27FC236}">
                <a16:creationId xmlns:a16="http://schemas.microsoft.com/office/drawing/2014/main" id="{464F3913-1DAF-5542-8050-CA2C1AF98C7B}"/>
              </a:ext>
            </a:extLst>
          </p:cNvPr>
          <p:cNvSpPr/>
          <p:nvPr/>
        </p:nvSpPr>
        <p:spPr>
          <a:xfrm>
            <a:off x="2223248" y="3727071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0">
            <a:extLst>
              <a:ext uri="{FF2B5EF4-FFF2-40B4-BE49-F238E27FC236}">
                <a16:creationId xmlns:a16="http://schemas.microsoft.com/office/drawing/2014/main" id="{AB49F954-BF20-2740-977C-F578BB657711}"/>
              </a:ext>
            </a:extLst>
          </p:cNvPr>
          <p:cNvSpPr/>
          <p:nvPr/>
        </p:nvSpPr>
        <p:spPr>
          <a:xfrm>
            <a:off x="2223248" y="3354567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1">
            <a:extLst>
              <a:ext uri="{FF2B5EF4-FFF2-40B4-BE49-F238E27FC236}">
                <a16:creationId xmlns:a16="http://schemas.microsoft.com/office/drawing/2014/main" id="{57DA61D2-17E1-FC4B-9123-CF13E629F1B1}"/>
              </a:ext>
            </a:extLst>
          </p:cNvPr>
          <p:cNvSpPr/>
          <p:nvPr/>
        </p:nvSpPr>
        <p:spPr>
          <a:xfrm>
            <a:off x="2223249" y="2970242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2">
            <a:extLst>
              <a:ext uri="{FF2B5EF4-FFF2-40B4-BE49-F238E27FC236}">
                <a16:creationId xmlns:a16="http://schemas.microsoft.com/office/drawing/2014/main" id="{B3E61C6E-991A-9440-9F04-C13C165EC6BD}"/>
              </a:ext>
            </a:extLst>
          </p:cNvPr>
          <p:cNvSpPr/>
          <p:nvPr/>
        </p:nvSpPr>
        <p:spPr>
          <a:xfrm>
            <a:off x="2223250" y="2580955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3">
            <a:extLst>
              <a:ext uri="{FF2B5EF4-FFF2-40B4-BE49-F238E27FC236}">
                <a16:creationId xmlns:a16="http://schemas.microsoft.com/office/drawing/2014/main" id="{563B4635-05BD-BC48-9369-EB6C813B7248}"/>
              </a:ext>
            </a:extLst>
          </p:cNvPr>
          <p:cNvSpPr/>
          <p:nvPr/>
        </p:nvSpPr>
        <p:spPr>
          <a:xfrm>
            <a:off x="2223250" y="2191668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4">
            <a:extLst>
              <a:ext uri="{FF2B5EF4-FFF2-40B4-BE49-F238E27FC236}">
                <a16:creationId xmlns:a16="http://schemas.microsoft.com/office/drawing/2014/main" id="{E3438069-856E-DB44-9EA0-BD0B8E68A22E}"/>
              </a:ext>
            </a:extLst>
          </p:cNvPr>
          <p:cNvSpPr/>
          <p:nvPr/>
        </p:nvSpPr>
        <p:spPr>
          <a:xfrm>
            <a:off x="2223250" y="1807343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5">
            <a:extLst>
              <a:ext uri="{FF2B5EF4-FFF2-40B4-BE49-F238E27FC236}">
                <a16:creationId xmlns:a16="http://schemas.microsoft.com/office/drawing/2014/main" id="{A29CB9E0-DA29-6846-AB62-4DAC9F307AB9}"/>
              </a:ext>
            </a:extLst>
          </p:cNvPr>
          <p:cNvSpPr/>
          <p:nvPr/>
        </p:nvSpPr>
        <p:spPr>
          <a:xfrm>
            <a:off x="2223250" y="1425433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6">
            <a:extLst>
              <a:ext uri="{FF2B5EF4-FFF2-40B4-BE49-F238E27FC236}">
                <a16:creationId xmlns:a16="http://schemas.microsoft.com/office/drawing/2014/main" id="{EC031728-CD2C-C74D-B371-D3FCBDDC4D8D}"/>
              </a:ext>
            </a:extLst>
          </p:cNvPr>
          <p:cNvSpPr/>
          <p:nvPr/>
        </p:nvSpPr>
        <p:spPr>
          <a:xfrm>
            <a:off x="2223250" y="1054929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7">
            <a:extLst>
              <a:ext uri="{FF2B5EF4-FFF2-40B4-BE49-F238E27FC236}">
                <a16:creationId xmlns:a16="http://schemas.microsoft.com/office/drawing/2014/main" id="{04783BA9-A1F0-B543-8C8E-4D712817EF41}"/>
              </a:ext>
            </a:extLst>
          </p:cNvPr>
          <p:cNvSpPr/>
          <p:nvPr/>
        </p:nvSpPr>
        <p:spPr>
          <a:xfrm>
            <a:off x="2223251" y="675405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: 圆角 18">
            <a:extLst>
              <a:ext uri="{FF2B5EF4-FFF2-40B4-BE49-F238E27FC236}">
                <a16:creationId xmlns:a16="http://schemas.microsoft.com/office/drawing/2014/main" id="{368C2C6D-2A83-2146-8F2E-00DFFEB2735E}"/>
              </a:ext>
            </a:extLst>
          </p:cNvPr>
          <p:cNvSpPr/>
          <p:nvPr/>
        </p:nvSpPr>
        <p:spPr>
          <a:xfrm>
            <a:off x="2223251" y="298100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: 圆角 19">
            <a:extLst>
              <a:ext uri="{FF2B5EF4-FFF2-40B4-BE49-F238E27FC236}">
                <a16:creationId xmlns:a16="http://schemas.microsoft.com/office/drawing/2014/main" id="{62E1B80B-D686-3946-BF68-D04BB9BF6015}"/>
              </a:ext>
            </a:extLst>
          </p:cNvPr>
          <p:cNvSpPr/>
          <p:nvPr/>
        </p:nvSpPr>
        <p:spPr>
          <a:xfrm>
            <a:off x="2223244" y="6340103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1">
            <a:extLst>
              <a:ext uri="{FF2B5EF4-FFF2-40B4-BE49-F238E27FC236}">
                <a16:creationId xmlns:a16="http://schemas.microsoft.com/office/drawing/2014/main" id="{28F4A571-5272-7440-B2D7-44DCA8745A70}"/>
              </a:ext>
            </a:extLst>
          </p:cNvPr>
          <p:cNvSpPr/>
          <p:nvPr/>
        </p:nvSpPr>
        <p:spPr>
          <a:xfrm>
            <a:off x="3895217" y="3264218"/>
            <a:ext cx="1176690" cy="535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ResNet18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86">
            <a:extLst>
              <a:ext uri="{FF2B5EF4-FFF2-40B4-BE49-F238E27FC236}">
                <a16:creationId xmlns:a16="http://schemas.microsoft.com/office/drawing/2014/main" id="{10B490D3-7FB4-024D-A74F-E5367C5983A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443065" y="271267"/>
            <a:ext cx="1040497" cy="299295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88">
            <a:extLst>
              <a:ext uri="{FF2B5EF4-FFF2-40B4-BE49-F238E27FC236}">
                <a16:creationId xmlns:a16="http://schemas.microsoft.com/office/drawing/2014/main" id="{D68382A2-8737-3440-875C-B61E66ACCAF1}"/>
              </a:ext>
            </a:extLst>
          </p:cNvPr>
          <p:cNvCxnSpPr>
            <a:cxnSpLocks/>
          </p:cNvCxnSpPr>
          <p:nvPr/>
        </p:nvCxnSpPr>
        <p:spPr>
          <a:xfrm flipH="1">
            <a:off x="3471977" y="3817890"/>
            <a:ext cx="935680" cy="26109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0">
            <a:extLst>
              <a:ext uri="{FF2B5EF4-FFF2-40B4-BE49-F238E27FC236}">
                <a16:creationId xmlns:a16="http://schemas.microsoft.com/office/drawing/2014/main" id="{CA1258DA-D1A9-654C-B1AF-85F351BC3CA8}"/>
              </a:ext>
            </a:extLst>
          </p:cNvPr>
          <p:cNvSpPr/>
          <p:nvPr/>
        </p:nvSpPr>
        <p:spPr>
          <a:xfrm>
            <a:off x="3895217" y="2639052"/>
            <a:ext cx="1176690" cy="3727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Encoder Output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FC073C2-EE88-BA4C-9118-32FDDAD9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50" y="4023533"/>
            <a:ext cx="1276457" cy="41730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F5B840B-EB9E-374F-B101-952B0C2B4787}"/>
              </a:ext>
            </a:extLst>
          </p:cNvPr>
          <p:cNvSpPr txBox="1"/>
          <p:nvPr/>
        </p:nvSpPr>
        <p:spPr>
          <a:xfrm>
            <a:off x="1874519" y="669850"/>
            <a:ext cx="15912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D56CE6-FA58-154E-909F-B71FC90334E8}"/>
              </a:ext>
            </a:extLst>
          </p:cNvPr>
          <p:cNvSpPr txBox="1"/>
          <p:nvPr/>
        </p:nvSpPr>
        <p:spPr>
          <a:xfrm>
            <a:off x="1879260" y="1052823"/>
            <a:ext cx="15912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8752C-D336-4D47-A922-2240D4386F1D}"/>
              </a:ext>
            </a:extLst>
          </p:cNvPr>
          <p:cNvSpPr txBox="1"/>
          <p:nvPr/>
        </p:nvSpPr>
        <p:spPr>
          <a:xfrm>
            <a:off x="-336654" y="140557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conv,512,/2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678A6E-2448-DE48-BAC6-D11D30CFEF3D}"/>
              </a:ext>
            </a:extLst>
          </p:cNvPr>
          <p:cNvSpPr txBox="1"/>
          <p:nvPr/>
        </p:nvSpPr>
        <p:spPr>
          <a:xfrm>
            <a:off x="-620330" y="1786788"/>
            <a:ext cx="65865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B945E2-E828-BD43-BB07-8F126AB89100}"/>
              </a:ext>
            </a:extLst>
          </p:cNvPr>
          <p:cNvSpPr txBox="1"/>
          <p:nvPr/>
        </p:nvSpPr>
        <p:spPr>
          <a:xfrm>
            <a:off x="-702817" y="2186298"/>
            <a:ext cx="67246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F5B9A1-B152-F441-803F-62591036F019}"/>
              </a:ext>
            </a:extLst>
          </p:cNvPr>
          <p:cNvSpPr txBox="1"/>
          <p:nvPr/>
        </p:nvSpPr>
        <p:spPr>
          <a:xfrm>
            <a:off x="-724247" y="2559307"/>
            <a:ext cx="67675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3DF94B-B1BD-AA40-BECA-103D5D7D6D8D}"/>
              </a:ext>
            </a:extLst>
          </p:cNvPr>
          <p:cNvSpPr txBox="1"/>
          <p:nvPr/>
        </p:nvSpPr>
        <p:spPr>
          <a:xfrm>
            <a:off x="-724247" y="2959608"/>
            <a:ext cx="67770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conv,256,/2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220465-ADAD-D542-A2E2-60B5374A8DAE}"/>
              </a:ext>
            </a:extLst>
          </p:cNvPr>
          <p:cNvSpPr txBox="1"/>
          <p:nvPr/>
        </p:nvSpPr>
        <p:spPr>
          <a:xfrm>
            <a:off x="-772561" y="3356474"/>
            <a:ext cx="67770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conv,128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375D44A-A123-214B-B621-02B9B70B332E}"/>
              </a:ext>
            </a:extLst>
          </p:cNvPr>
          <p:cNvSpPr txBox="1"/>
          <p:nvPr/>
        </p:nvSpPr>
        <p:spPr>
          <a:xfrm>
            <a:off x="-730839" y="3710463"/>
            <a:ext cx="6781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conv,128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CB9BF3-40BD-7B4C-95F0-AA7B9E9AE440}"/>
              </a:ext>
            </a:extLst>
          </p:cNvPr>
          <p:cNvSpPr txBox="1"/>
          <p:nvPr/>
        </p:nvSpPr>
        <p:spPr>
          <a:xfrm>
            <a:off x="-738535" y="4062850"/>
            <a:ext cx="6781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conv,128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152CDF3-64BB-DD48-919F-D5F37F147D97}"/>
              </a:ext>
            </a:extLst>
          </p:cNvPr>
          <p:cNvSpPr txBox="1"/>
          <p:nvPr/>
        </p:nvSpPr>
        <p:spPr>
          <a:xfrm>
            <a:off x="-695084" y="4499302"/>
            <a:ext cx="6786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conv</a:t>
            </a:r>
            <a:r>
              <a:rPr lang="en-US" altLang="zh-CN" sz="900" dirty="0"/>
              <a:t>,</a:t>
            </a:r>
            <a:r>
              <a:rPr lang="en-US" altLang="zh-CN" sz="900" dirty="0">
                <a:solidFill>
                  <a:schemeClr val="tx1"/>
                </a:solidFill>
              </a:rPr>
              <a:t>128,/2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D1370D-E6FB-BF4F-83D9-B676567E49A0}"/>
              </a:ext>
            </a:extLst>
          </p:cNvPr>
          <p:cNvSpPr txBox="1"/>
          <p:nvPr/>
        </p:nvSpPr>
        <p:spPr>
          <a:xfrm>
            <a:off x="-691223" y="4844750"/>
            <a:ext cx="6786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AE6A71-CC9A-A64F-9FA5-2CFA69D8E236}"/>
              </a:ext>
            </a:extLst>
          </p:cNvPr>
          <p:cNvSpPr txBox="1"/>
          <p:nvPr/>
        </p:nvSpPr>
        <p:spPr>
          <a:xfrm>
            <a:off x="-688775" y="5225455"/>
            <a:ext cx="6786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5046B24-C15D-A14C-8F26-22AAF974E187}"/>
              </a:ext>
            </a:extLst>
          </p:cNvPr>
          <p:cNvSpPr txBox="1"/>
          <p:nvPr/>
        </p:nvSpPr>
        <p:spPr>
          <a:xfrm>
            <a:off x="-704286" y="5610627"/>
            <a:ext cx="68151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3439ED-EE8D-F44F-B5DA-B20C79AD788F}"/>
              </a:ext>
            </a:extLst>
          </p:cNvPr>
          <p:cNvSpPr txBox="1"/>
          <p:nvPr/>
        </p:nvSpPr>
        <p:spPr>
          <a:xfrm>
            <a:off x="-732860" y="5930355"/>
            <a:ext cx="68294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A0080C-FC60-DB4C-B0C6-62DBFE0D40A4}"/>
              </a:ext>
            </a:extLst>
          </p:cNvPr>
          <p:cNvSpPr txBox="1"/>
          <p:nvPr/>
        </p:nvSpPr>
        <p:spPr>
          <a:xfrm>
            <a:off x="-671777" y="6344889"/>
            <a:ext cx="68294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箭头: 右 129">
            <a:extLst>
              <a:ext uri="{FF2B5EF4-FFF2-40B4-BE49-F238E27FC236}">
                <a16:creationId xmlns:a16="http://schemas.microsoft.com/office/drawing/2014/main" id="{9D754360-D428-5E46-9FA0-A74F000DCDFD}"/>
              </a:ext>
            </a:extLst>
          </p:cNvPr>
          <p:cNvSpPr/>
          <p:nvPr/>
        </p:nvSpPr>
        <p:spPr>
          <a:xfrm rot="16200000">
            <a:off x="2621200" y="3928245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130">
            <a:extLst>
              <a:ext uri="{FF2B5EF4-FFF2-40B4-BE49-F238E27FC236}">
                <a16:creationId xmlns:a16="http://schemas.microsoft.com/office/drawing/2014/main" id="{A6F6BD61-1AE9-1B43-A864-62AE1ECB8242}"/>
              </a:ext>
            </a:extLst>
          </p:cNvPr>
          <p:cNvSpPr/>
          <p:nvPr/>
        </p:nvSpPr>
        <p:spPr>
          <a:xfrm rot="16200000">
            <a:off x="2627323" y="3554890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131">
            <a:extLst>
              <a:ext uri="{FF2B5EF4-FFF2-40B4-BE49-F238E27FC236}">
                <a16:creationId xmlns:a16="http://schemas.microsoft.com/office/drawing/2014/main" id="{18CC5E06-44F8-3C49-B08A-77A2DFE7BE3E}"/>
              </a:ext>
            </a:extLst>
          </p:cNvPr>
          <p:cNvSpPr/>
          <p:nvPr/>
        </p:nvSpPr>
        <p:spPr>
          <a:xfrm rot="16200000">
            <a:off x="2621199" y="3182792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132">
            <a:extLst>
              <a:ext uri="{FF2B5EF4-FFF2-40B4-BE49-F238E27FC236}">
                <a16:creationId xmlns:a16="http://schemas.microsoft.com/office/drawing/2014/main" id="{2B9330B1-B7AA-2E46-967F-78A739B69B36}"/>
              </a:ext>
            </a:extLst>
          </p:cNvPr>
          <p:cNvSpPr/>
          <p:nvPr/>
        </p:nvSpPr>
        <p:spPr>
          <a:xfrm rot="16200000">
            <a:off x="2621198" y="2775810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133">
            <a:extLst>
              <a:ext uri="{FF2B5EF4-FFF2-40B4-BE49-F238E27FC236}">
                <a16:creationId xmlns:a16="http://schemas.microsoft.com/office/drawing/2014/main" id="{EBBA7EF1-0CE2-B148-A3A8-7E5E7A605F3B}"/>
              </a:ext>
            </a:extLst>
          </p:cNvPr>
          <p:cNvSpPr/>
          <p:nvPr/>
        </p:nvSpPr>
        <p:spPr>
          <a:xfrm rot="16200000">
            <a:off x="2621199" y="2404494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134">
            <a:extLst>
              <a:ext uri="{FF2B5EF4-FFF2-40B4-BE49-F238E27FC236}">
                <a16:creationId xmlns:a16="http://schemas.microsoft.com/office/drawing/2014/main" id="{C139EB07-B4FE-4C42-8521-AB888B2193E1}"/>
              </a:ext>
            </a:extLst>
          </p:cNvPr>
          <p:cNvSpPr/>
          <p:nvPr/>
        </p:nvSpPr>
        <p:spPr>
          <a:xfrm rot="16200000">
            <a:off x="2621199" y="2003479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135">
            <a:extLst>
              <a:ext uri="{FF2B5EF4-FFF2-40B4-BE49-F238E27FC236}">
                <a16:creationId xmlns:a16="http://schemas.microsoft.com/office/drawing/2014/main" id="{BD61E800-3AA0-5E44-A49A-5C32DD00D14C}"/>
              </a:ext>
            </a:extLst>
          </p:cNvPr>
          <p:cNvSpPr/>
          <p:nvPr/>
        </p:nvSpPr>
        <p:spPr>
          <a:xfrm rot="16200000">
            <a:off x="2621199" y="1631745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136">
            <a:extLst>
              <a:ext uri="{FF2B5EF4-FFF2-40B4-BE49-F238E27FC236}">
                <a16:creationId xmlns:a16="http://schemas.microsoft.com/office/drawing/2014/main" id="{8389D88D-D4A7-FD40-B418-ABB745470310}"/>
              </a:ext>
            </a:extLst>
          </p:cNvPr>
          <p:cNvSpPr/>
          <p:nvPr/>
        </p:nvSpPr>
        <p:spPr>
          <a:xfrm rot="16200000">
            <a:off x="2621199" y="1279775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137">
            <a:extLst>
              <a:ext uri="{FF2B5EF4-FFF2-40B4-BE49-F238E27FC236}">
                <a16:creationId xmlns:a16="http://schemas.microsoft.com/office/drawing/2014/main" id="{17B52501-1F82-134A-A7B1-B617C1F1A9C9}"/>
              </a:ext>
            </a:extLst>
          </p:cNvPr>
          <p:cNvSpPr/>
          <p:nvPr/>
        </p:nvSpPr>
        <p:spPr>
          <a:xfrm rot="16200000">
            <a:off x="2627325" y="879589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138">
            <a:extLst>
              <a:ext uri="{FF2B5EF4-FFF2-40B4-BE49-F238E27FC236}">
                <a16:creationId xmlns:a16="http://schemas.microsoft.com/office/drawing/2014/main" id="{ECD4A903-8DC7-3E4B-A096-FEEBF164CAD6}"/>
              </a:ext>
            </a:extLst>
          </p:cNvPr>
          <p:cNvSpPr/>
          <p:nvPr/>
        </p:nvSpPr>
        <p:spPr>
          <a:xfrm rot="16200000">
            <a:off x="2627324" y="489596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139">
            <a:extLst>
              <a:ext uri="{FF2B5EF4-FFF2-40B4-BE49-F238E27FC236}">
                <a16:creationId xmlns:a16="http://schemas.microsoft.com/office/drawing/2014/main" id="{6418F8F2-AE1A-8A40-B127-4663FFD409C2}"/>
              </a:ext>
            </a:extLst>
          </p:cNvPr>
          <p:cNvSpPr/>
          <p:nvPr/>
        </p:nvSpPr>
        <p:spPr>
          <a:xfrm rot="16200000">
            <a:off x="2621197" y="5794659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140">
            <a:extLst>
              <a:ext uri="{FF2B5EF4-FFF2-40B4-BE49-F238E27FC236}">
                <a16:creationId xmlns:a16="http://schemas.microsoft.com/office/drawing/2014/main" id="{21C19021-F6E5-4743-991C-218C2231C6AA}"/>
              </a:ext>
            </a:extLst>
          </p:cNvPr>
          <p:cNvSpPr/>
          <p:nvPr/>
        </p:nvSpPr>
        <p:spPr>
          <a:xfrm rot="16200000">
            <a:off x="2627916" y="5442360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141">
            <a:extLst>
              <a:ext uri="{FF2B5EF4-FFF2-40B4-BE49-F238E27FC236}">
                <a16:creationId xmlns:a16="http://schemas.microsoft.com/office/drawing/2014/main" id="{415DF8BC-CC57-9C4D-9167-AF8DF252DCDF}"/>
              </a:ext>
            </a:extLst>
          </p:cNvPr>
          <p:cNvSpPr/>
          <p:nvPr/>
        </p:nvSpPr>
        <p:spPr>
          <a:xfrm rot="16200000">
            <a:off x="2621197" y="5042863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142">
            <a:extLst>
              <a:ext uri="{FF2B5EF4-FFF2-40B4-BE49-F238E27FC236}">
                <a16:creationId xmlns:a16="http://schemas.microsoft.com/office/drawing/2014/main" id="{AA3AB157-B489-234C-83F8-BE288EF2B25D}"/>
              </a:ext>
            </a:extLst>
          </p:cNvPr>
          <p:cNvSpPr/>
          <p:nvPr/>
        </p:nvSpPr>
        <p:spPr>
          <a:xfrm rot="16200000">
            <a:off x="2621198" y="4679954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143">
            <a:extLst>
              <a:ext uri="{FF2B5EF4-FFF2-40B4-BE49-F238E27FC236}">
                <a16:creationId xmlns:a16="http://schemas.microsoft.com/office/drawing/2014/main" id="{F76C0A3E-301D-9C44-A27E-30CBB7D6F322}"/>
              </a:ext>
            </a:extLst>
          </p:cNvPr>
          <p:cNvSpPr/>
          <p:nvPr/>
        </p:nvSpPr>
        <p:spPr>
          <a:xfrm rot="16200000">
            <a:off x="2627323" y="4307707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145">
            <a:extLst>
              <a:ext uri="{FF2B5EF4-FFF2-40B4-BE49-F238E27FC236}">
                <a16:creationId xmlns:a16="http://schemas.microsoft.com/office/drawing/2014/main" id="{12CDDEB0-6FF9-1A49-8637-DE98CA1DC9B5}"/>
              </a:ext>
            </a:extLst>
          </p:cNvPr>
          <p:cNvSpPr/>
          <p:nvPr/>
        </p:nvSpPr>
        <p:spPr>
          <a:xfrm rot="16200000">
            <a:off x="2640752" y="6156878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152">
            <a:extLst>
              <a:ext uri="{FF2B5EF4-FFF2-40B4-BE49-F238E27FC236}">
                <a16:creationId xmlns:a16="http://schemas.microsoft.com/office/drawing/2014/main" id="{82E4A098-81AD-7B41-92FC-4AE898587D30}"/>
              </a:ext>
            </a:extLst>
          </p:cNvPr>
          <p:cNvSpPr/>
          <p:nvPr/>
        </p:nvSpPr>
        <p:spPr>
          <a:xfrm rot="16200000">
            <a:off x="2627917" y="99086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B253E0A-25F7-D140-9C16-B9DD868D4E6E}"/>
              </a:ext>
            </a:extLst>
          </p:cNvPr>
          <p:cNvSpPr txBox="1"/>
          <p:nvPr/>
        </p:nvSpPr>
        <p:spPr>
          <a:xfrm>
            <a:off x="4698104" y="2300984"/>
            <a:ext cx="13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[bs,24,512]</a:t>
            </a:r>
            <a:endParaRPr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17AEBB3-83BF-BA42-B4A0-520C70BE9BB5}"/>
              </a:ext>
            </a:extLst>
          </p:cNvPr>
          <p:cNvSpPr txBox="1"/>
          <p:nvPr/>
        </p:nvSpPr>
        <p:spPr>
          <a:xfrm>
            <a:off x="4861481" y="2985244"/>
            <a:ext cx="135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[bs,512,1,24]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B9AC135-72C0-C446-810C-7386D2114B8D}"/>
              </a:ext>
            </a:extLst>
          </p:cNvPr>
          <p:cNvSpPr txBox="1"/>
          <p:nvPr/>
        </p:nvSpPr>
        <p:spPr>
          <a:xfrm>
            <a:off x="4861481" y="3785860"/>
            <a:ext cx="1413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[bs,3,32,768]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7545751-255E-B840-AE17-B2924E68F154}"/>
              </a:ext>
            </a:extLst>
          </p:cNvPr>
          <p:cNvSpPr txBox="1"/>
          <p:nvPr/>
        </p:nvSpPr>
        <p:spPr>
          <a:xfrm>
            <a:off x="4004716" y="4659453"/>
            <a:ext cx="138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32X92X3</a:t>
            </a:r>
            <a:r>
              <a:rPr lang="zh-CN" altLang="en-US" sz="1400" dirty="0"/>
              <a:t>）</a:t>
            </a:r>
          </a:p>
        </p:txBody>
      </p:sp>
      <p:sp>
        <p:nvSpPr>
          <p:cNvPr id="67" name="箭头: 手杖形 183">
            <a:extLst>
              <a:ext uri="{FF2B5EF4-FFF2-40B4-BE49-F238E27FC236}">
                <a16:creationId xmlns:a16="http://schemas.microsoft.com/office/drawing/2014/main" id="{B2E683A9-F02C-8042-851D-825E7FE2922B}"/>
              </a:ext>
            </a:extLst>
          </p:cNvPr>
          <p:cNvSpPr/>
          <p:nvPr/>
        </p:nvSpPr>
        <p:spPr>
          <a:xfrm rot="16200000">
            <a:off x="1860016" y="146627"/>
            <a:ext cx="733817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手杖形 184">
            <a:extLst>
              <a:ext uri="{FF2B5EF4-FFF2-40B4-BE49-F238E27FC236}">
                <a16:creationId xmlns:a16="http://schemas.microsoft.com/office/drawing/2014/main" id="{F0DD908F-B256-214F-A40B-6610210A5EA1}"/>
              </a:ext>
            </a:extLst>
          </p:cNvPr>
          <p:cNvSpPr/>
          <p:nvPr/>
        </p:nvSpPr>
        <p:spPr>
          <a:xfrm rot="16200000">
            <a:off x="1867206" y="901243"/>
            <a:ext cx="775412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箭头: 手杖形 186">
            <a:extLst>
              <a:ext uri="{FF2B5EF4-FFF2-40B4-BE49-F238E27FC236}">
                <a16:creationId xmlns:a16="http://schemas.microsoft.com/office/drawing/2014/main" id="{3B9D696D-5FE8-4341-BC88-759EB2804110}"/>
              </a:ext>
            </a:extLst>
          </p:cNvPr>
          <p:cNvSpPr/>
          <p:nvPr/>
        </p:nvSpPr>
        <p:spPr>
          <a:xfrm rot="16200000">
            <a:off x="1867463" y="1682267"/>
            <a:ext cx="814290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箭头: 手杖形 187">
            <a:extLst>
              <a:ext uri="{FF2B5EF4-FFF2-40B4-BE49-F238E27FC236}">
                <a16:creationId xmlns:a16="http://schemas.microsoft.com/office/drawing/2014/main" id="{ED72C1EE-912D-0C46-A730-FCD9B152465C}"/>
              </a:ext>
            </a:extLst>
          </p:cNvPr>
          <p:cNvSpPr/>
          <p:nvPr/>
        </p:nvSpPr>
        <p:spPr>
          <a:xfrm rot="16200000">
            <a:off x="1923048" y="2434576"/>
            <a:ext cx="737440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箭头: 手杖形 188">
            <a:extLst>
              <a:ext uri="{FF2B5EF4-FFF2-40B4-BE49-F238E27FC236}">
                <a16:creationId xmlns:a16="http://schemas.microsoft.com/office/drawing/2014/main" id="{0BDD9757-E06B-C24E-A31F-7E8B4A030F3D}"/>
              </a:ext>
            </a:extLst>
          </p:cNvPr>
          <p:cNvSpPr/>
          <p:nvPr/>
        </p:nvSpPr>
        <p:spPr>
          <a:xfrm rot="16200000">
            <a:off x="1891828" y="3203237"/>
            <a:ext cx="799882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箭头: 手杖形 189">
            <a:extLst>
              <a:ext uri="{FF2B5EF4-FFF2-40B4-BE49-F238E27FC236}">
                <a16:creationId xmlns:a16="http://schemas.microsoft.com/office/drawing/2014/main" id="{D9071B56-0094-AC42-9171-044E963B9F9C}"/>
              </a:ext>
            </a:extLst>
          </p:cNvPr>
          <p:cNvSpPr/>
          <p:nvPr/>
        </p:nvSpPr>
        <p:spPr>
          <a:xfrm rot="16200000">
            <a:off x="1881151" y="3984724"/>
            <a:ext cx="763089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箭头: 手杖形 192">
            <a:extLst>
              <a:ext uri="{FF2B5EF4-FFF2-40B4-BE49-F238E27FC236}">
                <a16:creationId xmlns:a16="http://schemas.microsoft.com/office/drawing/2014/main" id="{13C8EB26-7306-8B45-BA3C-39A67C7B8A98}"/>
              </a:ext>
            </a:extLst>
          </p:cNvPr>
          <p:cNvSpPr/>
          <p:nvPr/>
        </p:nvSpPr>
        <p:spPr>
          <a:xfrm rot="16200000">
            <a:off x="1879727" y="4735629"/>
            <a:ext cx="785278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箭头: 手杖形 193">
            <a:extLst>
              <a:ext uri="{FF2B5EF4-FFF2-40B4-BE49-F238E27FC236}">
                <a16:creationId xmlns:a16="http://schemas.microsoft.com/office/drawing/2014/main" id="{524A183E-53D8-6E47-B211-5DEDC0E8E78E}"/>
              </a:ext>
            </a:extLst>
          </p:cNvPr>
          <p:cNvSpPr/>
          <p:nvPr/>
        </p:nvSpPr>
        <p:spPr>
          <a:xfrm rot="16200000">
            <a:off x="1906999" y="5498518"/>
            <a:ext cx="730732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197">
            <a:extLst>
              <a:ext uri="{FF2B5EF4-FFF2-40B4-BE49-F238E27FC236}">
                <a16:creationId xmlns:a16="http://schemas.microsoft.com/office/drawing/2014/main" id="{DD911967-06B4-5844-87C4-D07F6675CC44}"/>
              </a:ext>
            </a:extLst>
          </p:cNvPr>
          <p:cNvCxnSpPr>
            <a:cxnSpLocks/>
          </p:cNvCxnSpPr>
          <p:nvPr/>
        </p:nvCxnSpPr>
        <p:spPr>
          <a:xfrm flipV="1">
            <a:off x="4478655" y="3032333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198">
            <a:extLst>
              <a:ext uri="{FF2B5EF4-FFF2-40B4-BE49-F238E27FC236}">
                <a16:creationId xmlns:a16="http://schemas.microsoft.com/office/drawing/2014/main" id="{EAA63FD0-6F08-A040-B252-74D47C86C1F5}"/>
              </a:ext>
            </a:extLst>
          </p:cNvPr>
          <p:cNvCxnSpPr>
            <a:cxnSpLocks/>
          </p:cNvCxnSpPr>
          <p:nvPr/>
        </p:nvCxnSpPr>
        <p:spPr>
          <a:xfrm flipV="1">
            <a:off x="4478655" y="3784819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DBA5FFBF-2A57-2E41-A031-AEBEF62A0877}"/>
              </a:ext>
            </a:extLst>
          </p:cNvPr>
          <p:cNvSpPr/>
          <p:nvPr/>
        </p:nvSpPr>
        <p:spPr>
          <a:xfrm>
            <a:off x="7343244" y="2720930"/>
            <a:ext cx="2078181" cy="1006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72ABC2C-6395-7D40-83EE-EE474C6DEC9F}"/>
              </a:ext>
            </a:extLst>
          </p:cNvPr>
          <p:cNvCxnSpPr/>
          <p:nvPr/>
        </p:nvCxnSpPr>
        <p:spPr>
          <a:xfrm flipV="1">
            <a:off x="8382334" y="1981691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32C9E6A9-467C-0D4D-912B-9C0E93C40C85}"/>
              </a:ext>
            </a:extLst>
          </p:cNvPr>
          <p:cNvSpPr txBox="1"/>
          <p:nvPr/>
        </p:nvSpPr>
        <p:spPr>
          <a:xfrm>
            <a:off x="7162804" y="1490110"/>
            <a:ext cx="24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“\mathrm{sp}^{2}”</a:t>
            </a:r>
            <a:endParaRPr lang="zh-CN" altLang="en-US" sz="2400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8A878FC-0E2C-0E43-8165-35A1C3B7C99B}"/>
              </a:ext>
            </a:extLst>
          </p:cNvPr>
          <p:cNvCxnSpPr/>
          <p:nvPr/>
        </p:nvCxnSpPr>
        <p:spPr>
          <a:xfrm flipV="1">
            <a:off x="4478655" y="1636409"/>
            <a:ext cx="0" cy="9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直线连接符 4096">
            <a:extLst>
              <a:ext uri="{FF2B5EF4-FFF2-40B4-BE49-F238E27FC236}">
                <a16:creationId xmlns:a16="http://schemas.microsoft.com/office/drawing/2014/main" id="{332F1601-12E4-2C42-893D-FD379951C957}"/>
              </a:ext>
            </a:extLst>
          </p:cNvPr>
          <p:cNvCxnSpPr/>
          <p:nvPr/>
        </p:nvCxnSpPr>
        <p:spPr>
          <a:xfrm>
            <a:off x="4478655" y="1636409"/>
            <a:ext cx="216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直线连接符 4098">
            <a:extLst>
              <a:ext uri="{FF2B5EF4-FFF2-40B4-BE49-F238E27FC236}">
                <a16:creationId xmlns:a16="http://schemas.microsoft.com/office/drawing/2014/main" id="{BB9AEA30-A9F8-1345-903C-5DB4D42F5CE3}"/>
              </a:ext>
            </a:extLst>
          </p:cNvPr>
          <p:cNvCxnSpPr>
            <a:cxnSpLocks/>
          </p:cNvCxnSpPr>
          <p:nvPr/>
        </p:nvCxnSpPr>
        <p:spPr>
          <a:xfrm>
            <a:off x="6659217" y="1636409"/>
            <a:ext cx="0" cy="158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直线箭头连接符 4105">
            <a:extLst>
              <a:ext uri="{FF2B5EF4-FFF2-40B4-BE49-F238E27FC236}">
                <a16:creationId xmlns:a16="http://schemas.microsoft.com/office/drawing/2014/main" id="{51F38278-8C4E-DD4C-9665-97494B0DFE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679096" y="3224001"/>
            <a:ext cx="66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1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矩形: 圆角 92">
            <a:extLst>
              <a:ext uri="{FF2B5EF4-FFF2-40B4-BE49-F238E27FC236}">
                <a16:creationId xmlns:a16="http://schemas.microsoft.com/office/drawing/2014/main" id="{50CA700A-C34F-4B4D-A8F4-E72D6EC2CB66}"/>
              </a:ext>
            </a:extLst>
          </p:cNvPr>
          <p:cNvSpPr/>
          <p:nvPr/>
        </p:nvSpPr>
        <p:spPr>
          <a:xfrm>
            <a:off x="6816943" y="1310797"/>
            <a:ext cx="2439053" cy="36888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: 圆角 84">
            <a:extLst>
              <a:ext uri="{FF2B5EF4-FFF2-40B4-BE49-F238E27FC236}">
                <a16:creationId xmlns:a16="http://schemas.microsoft.com/office/drawing/2014/main" id="{09C09B87-C66D-7E4E-BFC9-8190F10F8D60}"/>
              </a:ext>
            </a:extLst>
          </p:cNvPr>
          <p:cNvSpPr/>
          <p:nvPr/>
        </p:nvSpPr>
        <p:spPr>
          <a:xfrm>
            <a:off x="1757530" y="106772"/>
            <a:ext cx="1664173" cy="64955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: 圆角 3">
            <a:extLst>
              <a:ext uri="{FF2B5EF4-FFF2-40B4-BE49-F238E27FC236}">
                <a16:creationId xmlns:a16="http://schemas.microsoft.com/office/drawing/2014/main" id="{27CFEEC4-23DF-9147-9F4E-FCD39896BF83}"/>
              </a:ext>
            </a:extLst>
          </p:cNvPr>
          <p:cNvSpPr/>
          <p:nvPr/>
        </p:nvSpPr>
        <p:spPr>
          <a:xfrm>
            <a:off x="2223245" y="5951483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4">
            <a:extLst>
              <a:ext uri="{FF2B5EF4-FFF2-40B4-BE49-F238E27FC236}">
                <a16:creationId xmlns:a16="http://schemas.microsoft.com/office/drawing/2014/main" id="{BFDF06C5-F139-C04C-A72D-0DDEED0650AD}"/>
              </a:ext>
            </a:extLst>
          </p:cNvPr>
          <p:cNvSpPr/>
          <p:nvPr/>
        </p:nvSpPr>
        <p:spPr>
          <a:xfrm>
            <a:off x="2206584" y="5635669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连接符: 肘形 223">
            <a:extLst>
              <a:ext uri="{FF2B5EF4-FFF2-40B4-BE49-F238E27FC236}">
                <a16:creationId xmlns:a16="http://schemas.microsoft.com/office/drawing/2014/main" id="{2CFB8841-5A7D-CA42-B930-72F7F81054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35789" y="3464454"/>
            <a:ext cx="399551" cy="323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5">
            <a:extLst>
              <a:ext uri="{FF2B5EF4-FFF2-40B4-BE49-F238E27FC236}">
                <a16:creationId xmlns:a16="http://schemas.microsoft.com/office/drawing/2014/main" id="{5E759F09-F37B-9F49-A230-F222DBDDA768}"/>
              </a:ext>
            </a:extLst>
          </p:cNvPr>
          <p:cNvSpPr/>
          <p:nvPr/>
        </p:nvSpPr>
        <p:spPr>
          <a:xfrm>
            <a:off x="2223246" y="5222424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6">
            <a:extLst>
              <a:ext uri="{FF2B5EF4-FFF2-40B4-BE49-F238E27FC236}">
                <a16:creationId xmlns:a16="http://schemas.microsoft.com/office/drawing/2014/main" id="{B357EF0C-3BA8-F045-817E-2F4DA06941D4}"/>
              </a:ext>
            </a:extLst>
          </p:cNvPr>
          <p:cNvSpPr/>
          <p:nvPr/>
        </p:nvSpPr>
        <p:spPr>
          <a:xfrm>
            <a:off x="2223246" y="4865620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7">
            <a:extLst>
              <a:ext uri="{FF2B5EF4-FFF2-40B4-BE49-F238E27FC236}">
                <a16:creationId xmlns:a16="http://schemas.microsoft.com/office/drawing/2014/main" id="{D4BADCCE-2F82-FE40-A058-C4908BB67F52}"/>
              </a:ext>
            </a:extLst>
          </p:cNvPr>
          <p:cNvSpPr/>
          <p:nvPr/>
        </p:nvSpPr>
        <p:spPr>
          <a:xfrm>
            <a:off x="2223247" y="4481900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">
            <a:extLst>
              <a:ext uri="{FF2B5EF4-FFF2-40B4-BE49-F238E27FC236}">
                <a16:creationId xmlns:a16="http://schemas.microsoft.com/office/drawing/2014/main" id="{34DC7B72-CC66-C14C-8502-DFF9A2E19C97}"/>
              </a:ext>
            </a:extLst>
          </p:cNvPr>
          <p:cNvSpPr/>
          <p:nvPr/>
        </p:nvSpPr>
        <p:spPr>
          <a:xfrm>
            <a:off x="2223248" y="4097575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">
            <a:extLst>
              <a:ext uri="{FF2B5EF4-FFF2-40B4-BE49-F238E27FC236}">
                <a16:creationId xmlns:a16="http://schemas.microsoft.com/office/drawing/2014/main" id="{7261BCC6-14C9-1E45-AAC1-EAF57CC284FA}"/>
              </a:ext>
            </a:extLst>
          </p:cNvPr>
          <p:cNvSpPr/>
          <p:nvPr/>
        </p:nvSpPr>
        <p:spPr>
          <a:xfrm>
            <a:off x="2223248" y="3727071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10">
            <a:extLst>
              <a:ext uri="{FF2B5EF4-FFF2-40B4-BE49-F238E27FC236}">
                <a16:creationId xmlns:a16="http://schemas.microsoft.com/office/drawing/2014/main" id="{FFFFCBEF-86AD-6C43-B8D9-264D16855F38}"/>
              </a:ext>
            </a:extLst>
          </p:cNvPr>
          <p:cNvSpPr/>
          <p:nvPr/>
        </p:nvSpPr>
        <p:spPr>
          <a:xfrm>
            <a:off x="2223248" y="3354567"/>
            <a:ext cx="949911" cy="1775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11">
            <a:extLst>
              <a:ext uri="{FF2B5EF4-FFF2-40B4-BE49-F238E27FC236}">
                <a16:creationId xmlns:a16="http://schemas.microsoft.com/office/drawing/2014/main" id="{3758B6C8-5864-4B46-9B06-3CD31200DE73}"/>
              </a:ext>
            </a:extLst>
          </p:cNvPr>
          <p:cNvSpPr/>
          <p:nvPr/>
        </p:nvSpPr>
        <p:spPr>
          <a:xfrm>
            <a:off x="2223249" y="2970242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12">
            <a:extLst>
              <a:ext uri="{FF2B5EF4-FFF2-40B4-BE49-F238E27FC236}">
                <a16:creationId xmlns:a16="http://schemas.microsoft.com/office/drawing/2014/main" id="{5B14125E-B2BD-E349-BEB1-3E89575614FB}"/>
              </a:ext>
            </a:extLst>
          </p:cNvPr>
          <p:cNvSpPr/>
          <p:nvPr/>
        </p:nvSpPr>
        <p:spPr>
          <a:xfrm>
            <a:off x="2223250" y="2580955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13">
            <a:extLst>
              <a:ext uri="{FF2B5EF4-FFF2-40B4-BE49-F238E27FC236}">
                <a16:creationId xmlns:a16="http://schemas.microsoft.com/office/drawing/2014/main" id="{D1890DFE-C86F-464A-9BEA-A9D3741F931C}"/>
              </a:ext>
            </a:extLst>
          </p:cNvPr>
          <p:cNvSpPr/>
          <p:nvPr/>
        </p:nvSpPr>
        <p:spPr>
          <a:xfrm>
            <a:off x="2223250" y="2191668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14">
            <a:extLst>
              <a:ext uri="{FF2B5EF4-FFF2-40B4-BE49-F238E27FC236}">
                <a16:creationId xmlns:a16="http://schemas.microsoft.com/office/drawing/2014/main" id="{9816761A-7F0D-8F4B-A133-B5B483908918}"/>
              </a:ext>
            </a:extLst>
          </p:cNvPr>
          <p:cNvSpPr/>
          <p:nvPr/>
        </p:nvSpPr>
        <p:spPr>
          <a:xfrm>
            <a:off x="2223250" y="1807343"/>
            <a:ext cx="949911" cy="1775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矩形: 圆角 15">
            <a:extLst>
              <a:ext uri="{FF2B5EF4-FFF2-40B4-BE49-F238E27FC236}">
                <a16:creationId xmlns:a16="http://schemas.microsoft.com/office/drawing/2014/main" id="{AF9B72AB-312C-DC45-8913-E87438B4E032}"/>
              </a:ext>
            </a:extLst>
          </p:cNvPr>
          <p:cNvSpPr/>
          <p:nvPr/>
        </p:nvSpPr>
        <p:spPr>
          <a:xfrm>
            <a:off x="2223250" y="1425433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: 圆角 16">
            <a:extLst>
              <a:ext uri="{FF2B5EF4-FFF2-40B4-BE49-F238E27FC236}">
                <a16:creationId xmlns:a16="http://schemas.microsoft.com/office/drawing/2014/main" id="{2013FC9C-8E6C-0C49-A4D7-9D83AAEC9EB4}"/>
              </a:ext>
            </a:extLst>
          </p:cNvPr>
          <p:cNvSpPr/>
          <p:nvPr/>
        </p:nvSpPr>
        <p:spPr>
          <a:xfrm>
            <a:off x="2223250" y="1054929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17">
            <a:extLst>
              <a:ext uri="{FF2B5EF4-FFF2-40B4-BE49-F238E27FC236}">
                <a16:creationId xmlns:a16="http://schemas.microsoft.com/office/drawing/2014/main" id="{91975C88-219A-024B-AB66-C017E69BD048}"/>
              </a:ext>
            </a:extLst>
          </p:cNvPr>
          <p:cNvSpPr/>
          <p:nvPr/>
        </p:nvSpPr>
        <p:spPr>
          <a:xfrm>
            <a:off x="2223251" y="675405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0" name="矩形: 圆角 18">
            <a:extLst>
              <a:ext uri="{FF2B5EF4-FFF2-40B4-BE49-F238E27FC236}">
                <a16:creationId xmlns:a16="http://schemas.microsoft.com/office/drawing/2014/main" id="{6222F0A2-C738-E641-A3E8-606788240768}"/>
              </a:ext>
            </a:extLst>
          </p:cNvPr>
          <p:cNvSpPr/>
          <p:nvPr/>
        </p:nvSpPr>
        <p:spPr>
          <a:xfrm>
            <a:off x="2223251" y="298100"/>
            <a:ext cx="949911" cy="17755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矩形: 圆角 19">
            <a:extLst>
              <a:ext uri="{FF2B5EF4-FFF2-40B4-BE49-F238E27FC236}">
                <a16:creationId xmlns:a16="http://schemas.microsoft.com/office/drawing/2014/main" id="{7F55C86F-1E54-5B45-9049-B85BFB7FB03B}"/>
              </a:ext>
            </a:extLst>
          </p:cNvPr>
          <p:cNvSpPr/>
          <p:nvPr/>
        </p:nvSpPr>
        <p:spPr>
          <a:xfrm>
            <a:off x="2223244" y="6340103"/>
            <a:ext cx="949911" cy="177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21">
            <a:extLst>
              <a:ext uri="{FF2B5EF4-FFF2-40B4-BE49-F238E27FC236}">
                <a16:creationId xmlns:a16="http://schemas.microsoft.com/office/drawing/2014/main" id="{3DABB3A9-819E-094D-843D-9688ED0C0BF7}"/>
              </a:ext>
            </a:extLst>
          </p:cNvPr>
          <p:cNvSpPr/>
          <p:nvPr/>
        </p:nvSpPr>
        <p:spPr>
          <a:xfrm>
            <a:off x="3895217" y="3264218"/>
            <a:ext cx="1176690" cy="535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ResNet18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矩形: 圆角 24">
            <a:extLst>
              <a:ext uri="{FF2B5EF4-FFF2-40B4-BE49-F238E27FC236}">
                <a16:creationId xmlns:a16="http://schemas.microsoft.com/office/drawing/2014/main" id="{F719F772-9AF5-D44F-B316-58510C8201DA}"/>
              </a:ext>
            </a:extLst>
          </p:cNvPr>
          <p:cNvSpPr/>
          <p:nvPr/>
        </p:nvSpPr>
        <p:spPr>
          <a:xfrm>
            <a:off x="7012754" y="697000"/>
            <a:ext cx="1455948" cy="379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Lindar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softmax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: 圆角 25">
            <a:extLst>
              <a:ext uri="{FF2B5EF4-FFF2-40B4-BE49-F238E27FC236}">
                <a16:creationId xmlns:a16="http://schemas.microsoft.com/office/drawing/2014/main" id="{D7647495-68BF-5641-8C91-A7D32C911A38}"/>
              </a:ext>
            </a:extLst>
          </p:cNvPr>
          <p:cNvSpPr/>
          <p:nvPr/>
        </p:nvSpPr>
        <p:spPr>
          <a:xfrm>
            <a:off x="7204376" y="1358251"/>
            <a:ext cx="1072708" cy="3091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Add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&amp; Norm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: 圆角 29">
            <a:extLst>
              <a:ext uri="{FF2B5EF4-FFF2-40B4-BE49-F238E27FC236}">
                <a16:creationId xmlns:a16="http://schemas.microsoft.com/office/drawing/2014/main" id="{14C8BECE-2E34-5843-AA4E-363AA7C9E24C}"/>
              </a:ext>
            </a:extLst>
          </p:cNvPr>
          <p:cNvSpPr/>
          <p:nvPr/>
        </p:nvSpPr>
        <p:spPr>
          <a:xfrm>
            <a:off x="7204375" y="1814969"/>
            <a:ext cx="1072709" cy="4481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Forward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矩形: 圆角 32">
            <a:extLst>
              <a:ext uri="{FF2B5EF4-FFF2-40B4-BE49-F238E27FC236}">
                <a16:creationId xmlns:a16="http://schemas.microsoft.com/office/drawing/2014/main" id="{DB17C680-A157-9F46-9941-D61036913DD9}"/>
              </a:ext>
            </a:extLst>
          </p:cNvPr>
          <p:cNvSpPr/>
          <p:nvPr/>
        </p:nvSpPr>
        <p:spPr>
          <a:xfrm>
            <a:off x="7204375" y="3758817"/>
            <a:ext cx="1072709" cy="3091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: 圆角 33">
            <a:extLst>
              <a:ext uri="{FF2B5EF4-FFF2-40B4-BE49-F238E27FC236}">
                <a16:creationId xmlns:a16="http://schemas.microsoft.com/office/drawing/2014/main" id="{ABB8055F-DB4D-DC4D-A3DE-4ED179320C8A}"/>
              </a:ext>
            </a:extLst>
          </p:cNvPr>
          <p:cNvSpPr/>
          <p:nvPr/>
        </p:nvSpPr>
        <p:spPr>
          <a:xfrm>
            <a:off x="7204375" y="2515162"/>
            <a:ext cx="1072709" cy="3091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矩形: 圆角 35">
            <a:extLst>
              <a:ext uri="{FF2B5EF4-FFF2-40B4-BE49-F238E27FC236}">
                <a16:creationId xmlns:a16="http://schemas.microsoft.com/office/drawing/2014/main" id="{495C2D3D-CE17-DB4D-9C51-CB49BE348318}"/>
              </a:ext>
            </a:extLst>
          </p:cNvPr>
          <p:cNvSpPr/>
          <p:nvPr/>
        </p:nvSpPr>
        <p:spPr>
          <a:xfrm>
            <a:off x="7204375" y="3030210"/>
            <a:ext cx="1072709" cy="4635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Multi-Head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Attention</a:t>
            </a:r>
          </a:p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矩形: 圆角 36">
            <a:extLst>
              <a:ext uri="{FF2B5EF4-FFF2-40B4-BE49-F238E27FC236}">
                <a16:creationId xmlns:a16="http://schemas.microsoft.com/office/drawing/2014/main" id="{C9B40E72-B6A8-634E-92DB-AB31EA5E67B8}"/>
              </a:ext>
            </a:extLst>
          </p:cNvPr>
          <p:cNvSpPr/>
          <p:nvPr/>
        </p:nvSpPr>
        <p:spPr>
          <a:xfrm>
            <a:off x="7204374" y="4282806"/>
            <a:ext cx="1072709" cy="4481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Multi-Head</a:t>
            </a:r>
          </a:p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矩形: 圆角 37">
            <a:extLst>
              <a:ext uri="{FF2B5EF4-FFF2-40B4-BE49-F238E27FC236}">
                <a16:creationId xmlns:a16="http://schemas.microsoft.com/office/drawing/2014/main" id="{0B935E87-80B6-D145-89A3-B6FAD66FF7EC}"/>
              </a:ext>
            </a:extLst>
          </p:cNvPr>
          <p:cNvSpPr/>
          <p:nvPr/>
        </p:nvSpPr>
        <p:spPr>
          <a:xfrm>
            <a:off x="7287969" y="5626604"/>
            <a:ext cx="961574" cy="37440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Embedding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C055777B-6604-FA47-8E31-AF4EBD51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13" y="893682"/>
            <a:ext cx="1664173" cy="793204"/>
          </a:xfrm>
          <a:prstGeom prst="rect">
            <a:avLst/>
          </a:prstGeom>
        </p:spPr>
      </p:pic>
      <p:sp>
        <p:nvSpPr>
          <p:cNvPr id="112" name="椭圆 111">
            <a:extLst>
              <a:ext uri="{FF2B5EF4-FFF2-40B4-BE49-F238E27FC236}">
                <a16:creationId xmlns:a16="http://schemas.microsoft.com/office/drawing/2014/main" id="{FA351EE7-16D9-2E4A-8340-E1115DC83348}"/>
              </a:ext>
            </a:extLst>
          </p:cNvPr>
          <p:cNvSpPr/>
          <p:nvPr/>
        </p:nvSpPr>
        <p:spPr>
          <a:xfrm>
            <a:off x="7614355" y="5065885"/>
            <a:ext cx="339425" cy="329505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3" name="加号 112">
            <a:extLst>
              <a:ext uri="{FF2B5EF4-FFF2-40B4-BE49-F238E27FC236}">
                <a16:creationId xmlns:a16="http://schemas.microsoft.com/office/drawing/2014/main" id="{9B2054AA-D351-524F-AF4D-0F0D73557666}"/>
              </a:ext>
            </a:extLst>
          </p:cNvPr>
          <p:cNvSpPr/>
          <p:nvPr/>
        </p:nvSpPr>
        <p:spPr>
          <a:xfrm>
            <a:off x="7678471" y="5126020"/>
            <a:ext cx="222813" cy="2190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4" name="加号 113">
            <a:extLst>
              <a:ext uri="{FF2B5EF4-FFF2-40B4-BE49-F238E27FC236}">
                <a16:creationId xmlns:a16="http://schemas.microsoft.com/office/drawing/2014/main" id="{E7F15E53-6384-F841-AD4E-A32F1EE73D96}"/>
              </a:ext>
            </a:extLst>
          </p:cNvPr>
          <p:cNvSpPr/>
          <p:nvPr/>
        </p:nvSpPr>
        <p:spPr>
          <a:xfrm>
            <a:off x="4643082" y="1342428"/>
            <a:ext cx="343000" cy="3039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接连接符 86">
            <a:extLst>
              <a:ext uri="{FF2B5EF4-FFF2-40B4-BE49-F238E27FC236}">
                <a16:creationId xmlns:a16="http://schemas.microsoft.com/office/drawing/2014/main" id="{2BD9DC5E-1642-F345-9E89-85D0CA873EE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3443065" y="271267"/>
            <a:ext cx="1040497" cy="299295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88">
            <a:extLst>
              <a:ext uri="{FF2B5EF4-FFF2-40B4-BE49-F238E27FC236}">
                <a16:creationId xmlns:a16="http://schemas.microsoft.com/office/drawing/2014/main" id="{616BB6CD-27AF-5749-8595-9B2C8069A2B1}"/>
              </a:ext>
            </a:extLst>
          </p:cNvPr>
          <p:cNvCxnSpPr>
            <a:cxnSpLocks/>
          </p:cNvCxnSpPr>
          <p:nvPr/>
        </p:nvCxnSpPr>
        <p:spPr>
          <a:xfrm flipH="1">
            <a:off x="3471977" y="3817890"/>
            <a:ext cx="935680" cy="26109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20">
            <a:extLst>
              <a:ext uri="{FF2B5EF4-FFF2-40B4-BE49-F238E27FC236}">
                <a16:creationId xmlns:a16="http://schemas.microsoft.com/office/drawing/2014/main" id="{B65A7886-6FC6-E645-9FDC-6B0DB8720D96}"/>
              </a:ext>
            </a:extLst>
          </p:cNvPr>
          <p:cNvSpPr/>
          <p:nvPr/>
        </p:nvSpPr>
        <p:spPr>
          <a:xfrm>
            <a:off x="3895217" y="2639052"/>
            <a:ext cx="1176690" cy="3727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Encoder Output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0234B1CD-3936-E14A-885A-E72F5279B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50" y="4023533"/>
            <a:ext cx="1276457" cy="417302"/>
          </a:xfrm>
          <a:prstGeom prst="rect">
            <a:avLst/>
          </a:prstGeom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9C063997-F2EC-A940-9532-C5F5A6EE2F40}"/>
              </a:ext>
            </a:extLst>
          </p:cNvPr>
          <p:cNvSpPr txBox="1"/>
          <p:nvPr/>
        </p:nvSpPr>
        <p:spPr>
          <a:xfrm>
            <a:off x="1874519" y="669850"/>
            <a:ext cx="15912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669EB96-4B27-FC44-88A3-99B96D8ACA81}"/>
              </a:ext>
            </a:extLst>
          </p:cNvPr>
          <p:cNvSpPr txBox="1"/>
          <p:nvPr/>
        </p:nvSpPr>
        <p:spPr>
          <a:xfrm>
            <a:off x="1879260" y="1052823"/>
            <a:ext cx="15912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D7C285D-A5BD-6247-B7F7-63E02C7D1014}"/>
              </a:ext>
            </a:extLst>
          </p:cNvPr>
          <p:cNvSpPr txBox="1"/>
          <p:nvPr/>
        </p:nvSpPr>
        <p:spPr>
          <a:xfrm>
            <a:off x="-336654" y="140557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conv,512,/2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0C137A3-6BAB-6F47-A2FC-0DF7959B8A92}"/>
              </a:ext>
            </a:extLst>
          </p:cNvPr>
          <p:cNvSpPr txBox="1"/>
          <p:nvPr/>
        </p:nvSpPr>
        <p:spPr>
          <a:xfrm>
            <a:off x="-620330" y="1786788"/>
            <a:ext cx="65865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2A1207-D213-4040-AECC-CE2B0CEB580B}"/>
              </a:ext>
            </a:extLst>
          </p:cNvPr>
          <p:cNvSpPr txBox="1"/>
          <p:nvPr/>
        </p:nvSpPr>
        <p:spPr>
          <a:xfrm>
            <a:off x="-702817" y="2186298"/>
            <a:ext cx="67246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3E85F24-D892-934C-8604-1CD768EC497A}"/>
              </a:ext>
            </a:extLst>
          </p:cNvPr>
          <p:cNvSpPr txBox="1"/>
          <p:nvPr/>
        </p:nvSpPr>
        <p:spPr>
          <a:xfrm>
            <a:off x="-724247" y="2559307"/>
            <a:ext cx="67675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50F13B-A54F-8748-A5E8-024F5825E3A9}"/>
              </a:ext>
            </a:extLst>
          </p:cNvPr>
          <p:cNvSpPr txBox="1"/>
          <p:nvPr/>
        </p:nvSpPr>
        <p:spPr>
          <a:xfrm>
            <a:off x="-724247" y="2959608"/>
            <a:ext cx="67770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conv,256,/2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720531-809B-A648-BE74-80A9018442F4}"/>
              </a:ext>
            </a:extLst>
          </p:cNvPr>
          <p:cNvSpPr txBox="1"/>
          <p:nvPr/>
        </p:nvSpPr>
        <p:spPr>
          <a:xfrm>
            <a:off x="-772561" y="3356474"/>
            <a:ext cx="67770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conv,128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1C57B1-E8B3-0C45-8446-E7687F585525}"/>
              </a:ext>
            </a:extLst>
          </p:cNvPr>
          <p:cNvSpPr txBox="1"/>
          <p:nvPr/>
        </p:nvSpPr>
        <p:spPr>
          <a:xfrm>
            <a:off x="-730839" y="3710463"/>
            <a:ext cx="6781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conv,128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E4F648B-F80E-B649-8AFA-2DDD71F0CC1C}"/>
              </a:ext>
            </a:extLst>
          </p:cNvPr>
          <p:cNvSpPr txBox="1"/>
          <p:nvPr/>
        </p:nvSpPr>
        <p:spPr>
          <a:xfrm>
            <a:off x="-738535" y="4062850"/>
            <a:ext cx="6781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conv,128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726C7F8-154C-BA44-8851-66519A34F150}"/>
              </a:ext>
            </a:extLst>
          </p:cNvPr>
          <p:cNvSpPr txBox="1"/>
          <p:nvPr/>
        </p:nvSpPr>
        <p:spPr>
          <a:xfrm>
            <a:off x="-695084" y="4499302"/>
            <a:ext cx="6786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conv</a:t>
            </a:r>
            <a:r>
              <a:rPr lang="en-US" altLang="zh-CN" sz="900" dirty="0"/>
              <a:t>,</a:t>
            </a:r>
            <a:r>
              <a:rPr lang="en-US" altLang="zh-CN" sz="900" dirty="0">
                <a:solidFill>
                  <a:schemeClr val="tx1"/>
                </a:solidFill>
              </a:rPr>
              <a:t>128,/2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BBE1D79-1A74-634E-95C4-674DEB815FA2}"/>
              </a:ext>
            </a:extLst>
          </p:cNvPr>
          <p:cNvSpPr txBox="1"/>
          <p:nvPr/>
        </p:nvSpPr>
        <p:spPr>
          <a:xfrm>
            <a:off x="-691223" y="4844750"/>
            <a:ext cx="6786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1E4C1FE-1428-2B49-84A5-E0569C4CA2C8}"/>
              </a:ext>
            </a:extLst>
          </p:cNvPr>
          <p:cNvSpPr txBox="1"/>
          <p:nvPr/>
        </p:nvSpPr>
        <p:spPr>
          <a:xfrm>
            <a:off x="-688775" y="5225455"/>
            <a:ext cx="6786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1489818-EB2D-0C43-97FF-AF52C70432E7}"/>
              </a:ext>
            </a:extLst>
          </p:cNvPr>
          <p:cNvSpPr txBox="1"/>
          <p:nvPr/>
        </p:nvSpPr>
        <p:spPr>
          <a:xfrm>
            <a:off x="-704286" y="5610627"/>
            <a:ext cx="68151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BED6017-2BDD-F644-8D6E-B424510B08C6}"/>
              </a:ext>
            </a:extLst>
          </p:cNvPr>
          <p:cNvSpPr txBox="1"/>
          <p:nvPr/>
        </p:nvSpPr>
        <p:spPr>
          <a:xfrm>
            <a:off x="-732860" y="5930355"/>
            <a:ext cx="68294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73A51FA-19B5-714B-B4E8-B871AB0B231B}"/>
              </a:ext>
            </a:extLst>
          </p:cNvPr>
          <p:cNvSpPr txBox="1"/>
          <p:nvPr/>
        </p:nvSpPr>
        <p:spPr>
          <a:xfrm>
            <a:off x="-671777" y="6344889"/>
            <a:ext cx="68294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3*3 conv,64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箭头: 右 129">
            <a:extLst>
              <a:ext uri="{FF2B5EF4-FFF2-40B4-BE49-F238E27FC236}">
                <a16:creationId xmlns:a16="http://schemas.microsoft.com/office/drawing/2014/main" id="{6E0E05AB-B6CC-4F4F-80A7-739F71914272}"/>
              </a:ext>
            </a:extLst>
          </p:cNvPr>
          <p:cNvSpPr/>
          <p:nvPr/>
        </p:nvSpPr>
        <p:spPr>
          <a:xfrm rot="16200000">
            <a:off x="2621200" y="3928245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箭头: 右 130">
            <a:extLst>
              <a:ext uri="{FF2B5EF4-FFF2-40B4-BE49-F238E27FC236}">
                <a16:creationId xmlns:a16="http://schemas.microsoft.com/office/drawing/2014/main" id="{6714518A-849E-CE4F-8323-50CE3F9824CE}"/>
              </a:ext>
            </a:extLst>
          </p:cNvPr>
          <p:cNvSpPr/>
          <p:nvPr/>
        </p:nvSpPr>
        <p:spPr>
          <a:xfrm rot="16200000">
            <a:off x="2627323" y="3554890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箭头: 右 131">
            <a:extLst>
              <a:ext uri="{FF2B5EF4-FFF2-40B4-BE49-F238E27FC236}">
                <a16:creationId xmlns:a16="http://schemas.microsoft.com/office/drawing/2014/main" id="{3F9DDB73-2B12-B046-9EA8-C04E8D2E6D8D}"/>
              </a:ext>
            </a:extLst>
          </p:cNvPr>
          <p:cNvSpPr/>
          <p:nvPr/>
        </p:nvSpPr>
        <p:spPr>
          <a:xfrm rot="16200000">
            <a:off x="2621199" y="3182792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箭头: 右 132">
            <a:extLst>
              <a:ext uri="{FF2B5EF4-FFF2-40B4-BE49-F238E27FC236}">
                <a16:creationId xmlns:a16="http://schemas.microsoft.com/office/drawing/2014/main" id="{5CFD3DD4-884F-CF4C-A5A4-42D9AA71C01C}"/>
              </a:ext>
            </a:extLst>
          </p:cNvPr>
          <p:cNvSpPr/>
          <p:nvPr/>
        </p:nvSpPr>
        <p:spPr>
          <a:xfrm rot="16200000">
            <a:off x="2621198" y="2775810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箭头: 右 133">
            <a:extLst>
              <a:ext uri="{FF2B5EF4-FFF2-40B4-BE49-F238E27FC236}">
                <a16:creationId xmlns:a16="http://schemas.microsoft.com/office/drawing/2014/main" id="{61DC3750-E9DE-8D40-9DD2-C2C3DED97F61}"/>
              </a:ext>
            </a:extLst>
          </p:cNvPr>
          <p:cNvSpPr/>
          <p:nvPr/>
        </p:nvSpPr>
        <p:spPr>
          <a:xfrm rot="16200000">
            <a:off x="2621199" y="2404494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箭头: 右 134">
            <a:extLst>
              <a:ext uri="{FF2B5EF4-FFF2-40B4-BE49-F238E27FC236}">
                <a16:creationId xmlns:a16="http://schemas.microsoft.com/office/drawing/2014/main" id="{EAC6B82F-92AC-B14C-831A-F1A05C206D8C}"/>
              </a:ext>
            </a:extLst>
          </p:cNvPr>
          <p:cNvSpPr/>
          <p:nvPr/>
        </p:nvSpPr>
        <p:spPr>
          <a:xfrm rot="16200000">
            <a:off x="2621199" y="2003479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箭头: 右 135">
            <a:extLst>
              <a:ext uri="{FF2B5EF4-FFF2-40B4-BE49-F238E27FC236}">
                <a16:creationId xmlns:a16="http://schemas.microsoft.com/office/drawing/2014/main" id="{98BA509A-7B7F-C043-9A29-C3C5F9F208E5}"/>
              </a:ext>
            </a:extLst>
          </p:cNvPr>
          <p:cNvSpPr/>
          <p:nvPr/>
        </p:nvSpPr>
        <p:spPr>
          <a:xfrm rot="16200000">
            <a:off x="2621199" y="1631745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右 136">
            <a:extLst>
              <a:ext uri="{FF2B5EF4-FFF2-40B4-BE49-F238E27FC236}">
                <a16:creationId xmlns:a16="http://schemas.microsoft.com/office/drawing/2014/main" id="{E807090B-122C-0043-8178-EEABCB32B258}"/>
              </a:ext>
            </a:extLst>
          </p:cNvPr>
          <p:cNvSpPr/>
          <p:nvPr/>
        </p:nvSpPr>
        <p:spPr>
          <a:xfrm rot="16200000">
            <a:off x="2621199" y="1279775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右 137">
            <a:extLst>
              <a:ext uri="{FF2B5EF4-FFF2-40B4-BE49-F238E27FC236}">
                <a16:creationId xmlns:a16="http://schemas.microsoft.com/office/drawing/2014/main" id="{BC77A1FD-BDC7-E84F-9FD1-50C3D303F7E7}"/>
              </a:ext>
            </a:extLst>
          </p:cNvPr>
          <p:cNvSpPr/>
          <p:nvPr/>
        </p:nvSpPr>
        <p:spPr>
          <a:xfrm rot="16200000">
            <a:off x="2627325" y="879589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箭头: 右 138">
            <a:extLst>
              <a:ext uri="{FF2B5EF4-FFF2-40B4-BE49-F238E27FC236}">
                <a16:creationId xmlns:a16="http://schemas.microsoft.com/office/drawing/2014/main" id="{FA854CEB-FB0B-0948-9F29-8CA94BBD2EC0}"/>
              </a:ext>
            </a:extLst>
          </p:cNvPr>
          <p:cNvSpPr/>
          <p:nvPr/>
        </p:nvSpPr>
        <p:spPr>
          <a:xfrm rot="16200000">
            <a:off x="2627324" y="489596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右 139">
            <a:extLst>
              <a:ext uri="{FF2B5EF4-FFF2-40B4-BE49-F238E27FC236}">
                <a16:creationId xmlns:a16="http://schemas.microsoft.com/office/drawing/2014/main" id="{63886050-98D9-AC4D-A867-3ECDA467AFA7}"/>
              </a:ext>
            </a:extLst>
          </p:cNvPr>
          <p:cNvSpPr/>
          <p:nvPr/>
        </p:nvSpPr>
        <p:spPr>
          <a:xfrm rot="16200000">
            <a:off x="2621197" y="5794659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箭头: 右 140">
            <a:extLst>
              <a:ext uri="{FF2B5EF4-FFF2-40B4-BE49-F238E27FC236}">
                <a16:creationId xmlns:a16="http://schemas.microsoft.com/office/drawing/2014/main" id="{F97D5169-328F-E345-8D15-BE693170745F}"/>
              </a:ext>
            </a:extLst>
          </p:cNvPr>
          <p:cNvSpPr/>
          <p:nvPr/>
        </p:nvSpPr>
        <p:spPr>
          <a:xfrm rot="16200000">
            <a:off x="2627916" y="5442360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箭头: 右 141">
            <a:extLst>
              <a:ext uri="{FF2B5EF4-FFF2-40B4-BE49-F238E27FC236}">
                <a16:creationId xmlns:a16="http://schemas.microsoft.com/office/drawing/2014/main" id="{AAE18307-4B11-6C45-9988-1B8D14494525}"/>
              </a:ext>
            </a:extLst>
          </p:cNvPr>
          <p:cNvSpPr/>
          <p:nvPr/>
        </p:nvSpPr>
        <p:spPr>
          <a:xfrm rot="16200000">
            <a:off x="2621197" y="5042863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箭头: 右 142">
            <a:extLst>
              <a:ext uri="{FF2B5EF4-FFF2-40B4-BE49-F238E27FC236}">
                <a16:creationId xmlns:a16="http://schemas.microsoft.com/office/drawing/2014/main" id="{C79BE261-7867-034C-991D-891EF6CFEF54}"/>
              </a:ext>
            </a:extLst>
          </p:cNvPr>
          <p:cNvSpPr/>
          <p:nvPr/>
        </p:nvSpPr>
        <p:spPr>
          <a:xfrm rot="16200000">
            <a:off x="2621198" y="4679954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箭头: 右 143">
            <a:extLst>
              <a:ext uri="{FF2B5EF4-FFF2-40B4-BE49-F238E27FC236}">
                <a16:creationId xmlns:a16="http://schemas.microsoft.com/office/drawing/2014/main" id="{BF83B839-BF59-5F4F-8BCD-EF714768E30E}"/>
              </a:ext>
            </a:extLst>
          </p:cNvPr>
          <p:cNvSpPr/>
          <p:nvPr/>
        </p:nvSpPr>
        <p:spPr>
          <a:xfrm rot="16200000">
            <a:off x="2627323" y="4307707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箭头: 右 145">
            <a:extLst>
              <a:ext uri="{FF2B5EF4-FFF2-40B4-BE49-F238E27FC236}">
                <a16:creationId xmlns:a16="http://schemas.microsoft.com/office/drawing/2014/main" id="{81201024-EC50-4C4C-928F-59F5B4E06833}"/>
              </a:ext>
            </a:extLst>
          </p:cNvPr>
          <p:cNvSpPr/>
          <p:nvPr/>
        </p:nvSpPr>
        <p:spPr>
          <a:xfrm rot="16200000">
            <a:off x="2640752" y="6156878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箭头: 右 152">
            <a:extLst>
              <a:ext uri="{FF2B5EF4-FFF2-40B4-BE49-F238E27FC236}">
                <a16:creationId xmlns:a16="http://schemas.microsoft.com/office/drawing/2014/main" id="{14BA3BFB-7761-3248-906C-3063D2C12D81}"/>
              </a:ext>
            </a:extLst>
          </p:cNvPr>
          <p:cNvSpPr/>
          <p:nvPr/>
        </p:nvSpPr>
        <p:spPr>
          <a:xfrm rot="16200000">
            <a:off x="2627917" y="99086"/>
            <a:ext cx="204366" cy="1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EB2F1B0-F265-BA43-A12E-91316C7F4FDA}"/>
              </a:ext>
            </a:extLst>
          </p:cNvPr>
          <p:cNvSpPr txBox="1"/>
          <p:nvPr/>
        </p:nvSpPr>
        <p:spPr>
          <a:xfrm>
            <a:off x="4396089" y="2527098"/>
            <a:ext cx="6829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Add &amp; Norm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826E575-F239-6544-9E14-E6E089E04A42}"/>
              </a:ext>
            </a:extLst>
          </p:cNvPr>
          <p:cNvSpPr txBox="1"/>
          <p:nvPr/>
        </p:nvSpPr>
        <p:spPr>
          <a:xfrm>
            <a:off x="4358066" y="3772487"/>
            <a:ext cx="6829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Add &amp; Norm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F9B3A40-8347-1E4D-A667-AD4A91E62D1F}"/>
              </a:ext>
            </a:extLst>
          </p:cNvPr>
          <p:cNvSpPr txBox="1"/>
          <p:nvPr/>
        </p:nvSpPr>
        <p:spPr>
          <a:xfrm>
            <a:off x="9481997" y="2894458"/>
            <a:ext cx="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X6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B44D23E-65DA-9F43-AC16-076D852E5610}"/>
              </a:ext>
            </a:extLst>
          </p:cNvPr>
          <p:cNvSpPr txBox="1"/>
          <p:nvPr/>
        </p:nvSpPr>
        <p:spPr>
          <a:xfrm>
            <a:off x="6999524" y="6178006"/>
            <a:ext cx="266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Output(Shifted Right)</a:t>
            </a:r>
            <a:endParaRPr lang="zh-CN" altLang="en-US" sz="12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C57C0DB-0672-0347-A75E-55E9F85E744A}"/>
              </a:ext>
            </a:extLst>
          </p:cNvPr>
          <p:cNvSpPr txBox="1"/>
          <p:nvPr/>
        </p:nvSpPr>
        <p:spPr>
          <a:xfrm>
            <a:off x="8450860" y="4972754"/>
            <a:ext cx="19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Positional</a:t>
            </a:r>
          </a:p>
          <a:p>
            <a:r>
              <a:rPr lang="en-US" altLang="zh-CN" sz="1400" dirty="0"/>
              <a:t>Encoding</a:t>
            </a:r>
            <a:endParaRPr lang="zh-CN" altLang="en-US" sz="14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7E54111-ED9C-7447-BAA2-7E5C2DD0C4F0}"/>
              </a:ext>
            </a:extLst>
          </p:cNvPr>
          <p:cNvSpPr txBox="1"/>
          <p:nvPr/>
        </p:nvSpPr>
        <p:spPr>
          <a:xfrm>
            <a:off x="7057553" y="273891"/>
            <a:ext cx="243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“\mathrm{sp}^{2}”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DF7C29D-6A3A-CE48-969E-B7A6A496F05C}"/>
              </a:ext>
            </a:extLst>
          </p:cNvPr>
          <p:cNvSpPr txBox="1"/>
          <p:nvPr/>
        </p:nvSpPr>
        <p:spPr>
          <a:xfrm>
            <a:off x="4698104" y="2300984"/>
            <a:ext cx="13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[bs,24,512]</a:t>
            </a:r>
            <a:endParaRPr lang="zh-CN" altLang="en-US" sz="14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E2B15883-C21B-E341-9814-6000FDAAC917}"/>
              </a:ext>
            </a:extLst>
          </p:cNvPr>
          <p:cNvSpPr txBox="1"/>
          <p:nvPr/>
        </p:nvSpPr>
        <p:spPr>
          <a:xfrm>
            <a:off x="4861481" y="2985244"/>
            <a:ext cx="135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[bs,512,1,24]</a:t>
            </a:r>
            <a:endParaRPr lang="zh-CN" altLang="en-US" sz="14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DAD1C42-6646-A846-981E-3AC72A15C423}"/>
              </a:ext>
            </a:extLst>
          </p:cNvPr>
          <p:cNvSpPr txBox="1"/>
          <p:nvPr/>
        </p:nvSpPr>
        <p:spPr>
          <a:xfrm>
            <a:off x="4861481" y="3785860"/>
            <a:ext cx="1413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[bs,3,32,768]</a:t>
            </a:r>
            <a:endParaRPr lang="zh-CN" altLang="en-US" sz="14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F55FB98-1BA4-FA4C-A8AF-2549DA3D78C5}"/>
              </a:ext>
            </a:extLst>
          </p:cNvPr>
          <p:cNvSpPr txBox="1"/>
          <p:nvPr/>
        </p:nvSpPr>
        <p:spPr>
          <a:xfrm>
            <a:off x="4004716" y="4659453"/>
            <a:ext cx="138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32X92X3</a:t>
            </a:r>
            <a:r>
              <a:rPr lang="zh-CN" altLang="en-US" sz="1400" dirty="0"/>
              <a:t>）</a:t>
            </a:r>
          </a:p>
        </p:txBody>
      </p:sp>
      <p:sp>
        <p:nvSpPr>
          <p:cNvPr id="162" name="箭头: 手杖形 183">
            <a:extLst>
              <a:ext uri="{FF2B5EF4-FFF2-40B4-BE49-F238E27FC236}">
                <a16:creationId xmlns:a16="http://schemas.microsoft.com/office/drawing/2014/main" id="{8843528A-DC1A-EB40-982C-D9C07291A44E}"/>
              </a:ext>
            </a:extLst>
          </p:cNvPr>
          <p:cNvSpPr/>
          <p:nvPr/>
        </p:nvSpPr>
        <p:spPr>
          <a:xfrm rot="16200000">
            <a:off x="1860016" y="146627"/>
            <a:ext cx="733817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" name="箭头: 手杖形 184">
            <a:extLst>
              <a:ext uri="{FF2B5EF4-FFF2-40B4-BE49-F238E27FC236}">
                <a16:creationId xmlns:a16="http://schemas.microsoft.com/office/drawing/2014/main" id="{EA8F4278-891C-FB49-B4D5-0289476C211E}"/>
              </a:ext>
            </a:extLst>
          </p:cNvPr>
          <p:cNvSpPr/>
          <p:nvPr/>
        </p:nvSpPr>
        <p:spPr>
          <a:xfrm rot="16200000">
            <a:off x="1867206" y="901243"/>
            <a:ext cx="775412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箭头: 手杖形 186">
            <a:extLst>
              <a:ext uri="{FF2B5EF4-FFF2-40B4-BE49-F238E27FC236}">
                <a16:creationId xmlns:a16="http://schemas.microsoft.com/office/drawing/2014/main" id="{5A516836-4B59-D949-87FC-A92F86E65606}"/>
              </a:ext>
            </a:extLst>
          </p:cNvPr>
          <p:cNvSpPr/>
          <p:nvPr/>
        </p:nvSpPr>
        <p:spPr>
          <a:xfrm rot="16200000">
            <a:off x="1867463" y="1682267"/>
            <a:ext cx="814290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箭头: 手杖形 187">
            <a:extLst>
              <a:ext uri="{FF2B5EF4-FFF2-40B4-BE49-F238E27FC236}">
                <a16:creationId xmlns:a16="http://schemas.microsoft.com/office/drawing/2014/main" id="{7AED201A-5266-9B40-A9A2-7A9C850D3B69}"/>
              </a:ext>
            </a:extLst>
          </p:cNvPr>
          <p:cNvSpPr/>
          <p:nvPr/>
        </p:nvSpPr>
        <p:spPr>
          <a:xfrm rot="16200000">
            <a:off x="1923048" y="2434576"/>
            <a:ext cx="737440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箭头: 手杖形 188">
            <a:extLst>
              <a:ext uri="{FF2B5EF4-FFF2-40B4-BE49-F238E27FC236}">
                <a16:creationId xmlns:a16="http://schemas.microsoft.com/office/drawing/2014/main" id="{97178486-3BA1-4548-A01D-7406CD8EDD53}"/>
              </a:ext>
            </a:extLst>
          </p:cNvPr>
          <p:cNvSpPr/>
          <p:nvPr/>
        </p:nvSpPr>
        <p:spPr>
          <a:xfrm rot="16200000">
            <a:off x="1891828" y="3203237"/>
            <a:ext cx="799882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7" name="箭头: 手杖形 189">
            <a:extLst>
              <a:ext uri="{FF2B5EF4-FFF2-40B4-BE49-F238E27FC236}">
                <a16:creationId xmlns:a16="http://schemas.microsoft.com/office/drawing/2014/main" id="{FD9BDDD5-5606-EA41-8BD0-EF4D978517F7}"/>
              </a:ext>
            </a:extLst>
          </p:cNvPr>
          <p:cNvSpPr/>
          <p:nvPr/>
        </p:nvSpPr>
        <p:spPr>
          <a:xfrm rot="16200000">
            <a:off x="1881151" y="3984724"/>
            <a:ext cx="763089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箭头: 手杖形 192">
            <a:extLst>
              <a:ext uri="{FF2B5EF4-FFF2-40B4-BE49-F238E27FC236}">
                <a16:creationId xmlns:a16="http://schemas.microsoft.com/office/drawing/2014/main" id="{9698E3DA-AF5D-C746-8463-52ABFC9C56E1}"/>
              </a:ext>
            </a:extLst>
          </p:cNvPr>
          <p:cNvSpPr/>
          <p:nvPr/>
        </p:nvSpPr>
        <p:spPr>
          <a:xfrm rot="16200000">
            <a:off x="1879727" y="4735629"/>
            <a:ext cx="785278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箭头: 手杖形 193">
            <a:extLst>
              <a:ext uri="{FF2B5EF4-FFF2-40B4-BE49-F238E27FC236}">
                <a16:creationId xmlns:a16="http://schemas.microsoft.com/office/drawing/2014/main" id="{340FD617-E918-2E4D-84F5-3C12C815CFD3}"/>
              </a:ext>
            </a:extLst>
          </p:cNvPr>
          <p:cNvSpPr/>
          <p:nvPr/>
        </p:nvSpPr>
        <p:spPr>
          <a:xfrm rot="16200000">
            <a:off x="1906999" y="5498518"/>
            <a:ext cx="730732" cy="774287"/>
          </a:xfrm>
          <a:prstGeom prst="uturnArrow">
            <a:avLst>
              <a:gd name="adj1" fmla="val 0"/>
              <a:gd name="adj2" fmla="val 6732"/>
              <a:gd name="adj3" fmla="val 13308"/>
              <a:gd name="adj4" fmla="val 33129"/>
              <a:gd name="adj5" fmla="val 99282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0" name="直接箭头连接符 195">
            <a:extLst>
              <a:ext uri="{FF2B5EF4-FFF2-40B4-BE49-F238E27FC236}">
                <a16:creationId xmlns:a16="http://schemas.microsoft.com/office/drawing/2014/main" id="{149344C8-21E6-AB44-A84F-B7FF16D6619D}"/>
              </a:ext>
            </a:extLst>
          </p:cNvPr>
          <p:cNvCxnSpPr>
            <a:cxnSpLocks/>
          </p:cNvCxnSpPr>
          <p:nvPr/>
        </p:nvCxnSpPr>
        <p:spPr>
          <a:xfrm flipV="1">
            <a:off x="4478655" y="1662265"/>
            <a:ext cx="164427" cy="93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97">
            <a:extLst>
              <a:ext uri="{FF2B5EF4-FFF2-40B4-BE49-F238E27FC236}">
                <a16:creationId xmlns:a16="http://schemas.microsoft.com/office/drawing/2014/main" id="{9922B401-EF4D-1841-A716-341A454A1DE4}"/>
              </a:ext>
            </a:extLst>
          </p:cNvPr>
          <p:cNvCxnSpPr>
            <a:cxnSpLocks/>
          </p:cNvCxnSpPr>
          <p:nvPr/>
        </p:nvCxnSpPr>
        <p:spPr>
          <a:xfrm flipV="1">
            <a:off x="4478655" y="3032333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98">
            <a:extLst>
              <a:ext uri="{FF2B5EF4-FFF2-40B4-BE49-F238E27FC236}">
                <a16:creationId xmlns:a16="http://schemas.microsoft.com/office/drawing/2014/main" id="{4CB05ACA-E8B7-DB45-9546-8C9B3F4D5182}"/>
              </a:ext>
            </a:extLst>
          </p:cNvPr>
          <p:cNvCxnSpPr>
            <a:cxnSpLocks/>
          </p:cNvCxnSpPr>
          <p:nvPr/>
        </p:nvCxnSpPr>
        <p:spPr>
          <a:xfrm flipV="1">
            <a:off x="4478655" y="3784819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99">
            <a:extLst>
              <a:ext uri="{FF2B5EF4-FFF2-40B4-BE49-F238E27FC236}">
                <a16:creationId xmlns:a16="http://schemas.microsoft.com/office/drawing/2014/main" id="{2426B4FE-7F32-6B41-9EAE-A5D09CA7C3F4}"/>
              </a:ext>
            </a:extLst>
          </p:cNvPr>
          <p:cNvCxnSpPr>
            <a:cxnSpLocks/>
          </p:cNvCxnSpPr>
          <p:nvPr/>
        </p:nvCxnSpPr>
        <p:spPr>
          <a:xfrm flipV="1">
            <a:off x="7734601" y="475653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200">
            <a:extLst>
              <a:ext uri="{FF2B5EF4-FFF2-40B4-BE49-F238E27FC236}">
                <a16:creationId xmlns:a16="http://schemas.microsoft.com/office/drawing/2014/main" id="{5F8B43C1-379F-3B44-868D-3A408BEF5A05}"/>
              </a:ext>
            </a:extLst>
          </p:cNvPr>
          <p:cNvCxnSpPr>
            <a:cxnSpLocks/>
          </p:cNvCxnSpPr>
          <p:nvPr/>
        </p:nvCxnSpPr>
        <p:spPr>
          <a:xfrm flipV="1">
            <a:off x="7755693" y="1112677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201">
            <a:extLst>
              <a:ext uri="{FF2B5EF4-FFF2-40B4-BE49-F238E27FC236}">
                <a16:creationId xmlns:a16="http://schemas.microsoft.com/office/drawing/2014/main" id="{E1FA4A7D-00DD-A641-A943-FC081406BBF7}"/>
              </a:ext>
            </a:extLst>
          </p:cNvPr>
          <p:cNvCxnSpPr>
            <a:cxnSpLocks/>
          </p:cNvCxnSpPr>
          <p:nvPr/>
        </p:nvCxnSpPr>
        <p:spPr>
          <a:xfrm flipV="1">
            <a:off x="7772778" y="1662265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202">
            <a:extLst>
              <a:ext uri="{FF2B5EF4-FFF2-40B4-BE49-F238E27FC236}">
                <a16:creationId xmlns:a16="http://schemas.microsoft.com/office/drawing/2014/main" id="{017856E9-30AE-144B-93F4-722F2F613C18}"/>
              </a:ext>
            </a:extLst>
          </p:cNvPr>
          <p:cNvCxnSpPr>
            <a:cxnSpLocks/>
          </p:cNvCxnSpPr>
          <p:nvPr/>
        </p:nvCxnSpPr>
        <p:spPr>
          <a:xfrm flipV="1">
            <a:off x="7772778" y="2242606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203">
            <a:extLst>
              <a:ext uri="{FF2B5EF4-FFF2-40B4-BE49-F238E27FC236}">
                <a16:creationId xmlns:a16="http://schemas.microsoft.com/office/drawing/2014/main" id="{6C135BF0-6742-E341-856E-6DAEEF51149E}"/>
              </a:ext>
            </a:extLst>
          </p:cNvPr>
          <p:cNvCxnSpPr>
            <a:cxnSpLocks/>
          </p:cNvCxnSpPr>
          <p:nvPr/>
        </p:nvCxnSpPr>
        <p:spPr>
          <a:xfrm flipV="1">
            <a:off x="7772778" y="2790139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205">
            <a:extLst>
              <a:ext uri="{FF2B5EF4-FFF2-40B4-BE49-F238E27FC236}">
                <a16:creationId xmlns:a16="http://schemas.microsoft.com/office/drawing/2014/main" id="{84628E65-7E04-DA41-BA83-53FDA9ED5FEE}"/>
              </a:ext>
            </a:extLst>
          </p:cNvPr>
          <p:cNvCxnSpPr>
            <a:cxnSpLocks/>
          </p:cNvCxnSpPr>
          <p:nvPr/>
        </p:nvCxnSpPr>
        <p:spPr>
          <a:xfrm flipV="1">
            <a:off x="7772778" y="4000891"/>
            <a:ext cx="0" cy="29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207">
            <a:extLst>
              <a:ext uri="{FF2B5EF4-FFF2-40B4-BE49-F238E27FC236}">
                <a16:creationId xmlns:a16="http://schemas.microsoft.com/office/drawing/2014/main" id="{99DC5AB5-DE5C-4649-ACB0-02AE45CAC1AB}"/>
              </a:ext>
            </a:extLst>
          </p:cNvPr>
          <p:cNvCxnSpPr>
            <a:cxnSpLocks/>
          </p:cNvCxnSpPr>
          <p:nvPr/>
        </p:nvCxnSpPr>
        <p:spPr>
          <a:xfrm flipV="1">
            <a:off x="7755693" y="4780305"/>
            <a:ext cx="0" cy="29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209">
            <a:extLst>
              <a:ext uri="{FF2B5EF4-FFF2-40B4-BE49-F238E27FC236}">
                <a16:creationId xmlns:a16="http://schemas.microsoft.com/office/drawing/2014/main" id="{2A47FDF2-2E03-734E-B4B3-81884CE00B02}"/>
              </a:ext>
            </a:extLst>
          </p:cNvPr>
          <p:cNvCxnSpPr>
            <a:cxnSpLocks/>
          </p:cNvCxnSpPr>
          <p:nvPr/>
        </p:nvCxnSpPr>
        <p:spPr>
          <a:xfrm flipV="1">
            <a:off x="7785841" y="6019143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9C6C9AE-42B9-844C-B565-044D00CE7936}"/>
              </a:ext>
            </a:extLst>
          </p:cNvPr>
          <p:cNvSpPr txBox="1"/>
          <p:nvPr/>
        </p:nvSpPr>
        <p:spPr>
          <a:xfrm>
            <a:off x="7259382" y="4504328"/>
            <a:ext cx="135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      k      q</a:t>
            </a:r>
            <a:endParaRPr lang="zh-CN" altLang="en-US" sz="1200" dirty="0"/>
          </a:p>
        </p:txBody>
      </p:sp>
      <p:sp>
        <p:nvSpPr>
          <p:cNvPr id="182" name="箭头: 手杖形 215">
            <a:extLst>
              <a:ext uri="{FF2B5EF4-FFF2-40B4-BE49-F238E27FC236}">
                <a16:creationId xmlns:a16="http://schemas.microsoft.com/office/drawing/2014/main" id="{3951EE64-7EA9-A54E-B638-129AA38FDFBC}"/>
              </a:ext>
            </a:extLst>
          </p:cNvPr>
          <p:cNvSpPr>
            <a:spLocks/>
          </p:cNvSpPr>
          <p:nvPr/>
        </p:nvSpPr>
        <p:spPr>
          <a:xfrm rot="16200000" flipV="1">
            <a:off x="8103581" y="1463764"/>
            <a:ext cx="912297" cy="978723"/>
          </a:xfrm>
          <a:prstGeom prst="uturnArrow">
            <a:avLst>
              <a:gd name="adj1" fmla="val 0"/>
              <a:gd name="adj2" fmla="val 2986"/>
              <a:gd name="adj3" fmla="val 7634"/>
              <a:gd name="adj4" fmla="val 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箭头: 手杖形 216">
            <a:extLst>
              <a:ext uri="{FF2B5EF4-FFF2-40B4-BE49-F238E27FC236}">
                <a16:creationId xmlns:a16="http://schemas.microsoft.com/office/drawing/2014/main" id="{EA7DC257-9345-FB4F-810D-6CB9BC69A060}"/>
              </a:ext>
            </a:extLst>
          </p:cNvPr>
          <p:cNvSpPr>
            <a:spLocks/>
          </p:cNvSpPr>
          <p:nvPr/>
        </p:nvSpPr>
        <p:spPr>
          <a:xfrm rot="16200000" flipV="1">
            <a:off x="8103578" y="2664925"/>
            <a:ext cx="912297" cy="978718"/>
          </a:xfrm>
          <a:prstGeom prst="uturnArrow">
            <a:avLst>
              <a:gd name="adj1" fmla="val 0"/>
              <a:gd name="adj2" fmla="val 2986"/>
              <a:gd name="adj3" fmla="val 7634"/>
              <a:gd name="adj4" fmla="val 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ED1B414-0D40-E147-942C-BFC0DC3CC17C}"/>
              </a:ext>
            </a:extLst>
          </p:cNvPr>
          <p:cNvSpPr txBox="1"/>
          <p:nvPr/>
        </p:nvSpPr>
        <p:spPr>
          <a:xfrm>
            <a:off x="7287969" y="3258547"/>
            <a:ext cx="135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      k      q</a:t>
            </a:r>
            <a:endParaRPr lang="zh-CN" altLang="en-US" sz="1200" dirty="0"/>
          </a:p>
        </p:txBody>
      </p:sp>
      <p:cxnSp>
        <p:nvCxnSpPr>
          <p:cNvPr id="185" name="直接连接符 226">
            <a:extLst>
              <a:ext uri="{FF2B5EF4-FFF2-40B4-BE49-F238E27FC236}">
                <a16:creationId xmlns:a16="http://schemas.microsoft.com/office/drawing/2014/main" id="{6B4BFF8E-C73C-4443-962E-C740B76A22EA}"/>
              </a:ext>
            </a:extLst>
          </p:cNvPr>
          <p:cNvCxnSpPr/>
          <p:nvPr/>
        </p:nvCxnSpPr>
        <p:spPr>
          <a:xfrm>
            <a:off x="7408641" y="4967230"/>
            <a:ext cx="70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箭头: 手杖形 227">
            <a:extLst>
              <a:ext uri="{FF2B5EF4-FFF2-40B4-BE49-F238E27FC236}">
                <a16:creationId xmlns:a16="http://schemas.microsoft.com/office/drawing/2014/main" id="{E2EC1578-6EEB-B743-B5BA-7F678ACDE344}"/>
              </a:ext>
            </a:extLst>
          </p:cNvPr>
          <p:cNvSpPr>
            <a:spLocks/>
          </p:cNvSpPr>
          <p:nvPr/>
        </p:nvSpPr>
        <p:spPr>
          <a:xfrm rot="16200000" flipV="1">
            <a:off x="8040961" y="3900997"/>
            <a:ext cx="1019928" cy="978723"/>
          </a:xfrm>
          <a:prstGeom prst="uturnArrow">
            <a:avLst>
              <a:gd name="adj1" fmla="val 0"/>
              <a:gd name="adj2" fmla="val 2986"/>
              <a:gd name="adj3" fmla="val 7634"/>
              <a:gd name="adj4" fmla="val 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7" name="直接箭头连接符 228">
            <a:extLst>
              <a:ext uri="{FF2B5EF4-FFF2-40B4-BE49-F238E27FC236}">
                <a16:creationId xmlns:a16="http://schemas.microsoft.com/office/drawing/2014/main" id="{6F37C12A-9A44-8543-A603-49B6FA07F290}"/>
              </a:ext>
            </a:extLst>
          </p:cNvPr>
          <p:cNvCxnSpPr>
            <a:cxnSpLocks/>
          </p:cNvCxnSpPr>
          <p:nvPr/>
        </p:nvCxnSpPr>
        <p:spPr>
          <a:xfrm flipV="1">
            <a:off x="8114731" y="4758673"/>
            <a:ext cx="0" cy="1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230">
            <a:extLst>
              <a:ext uri="{FF2B5EF4-FFF2-40B4-BE49-F238E27FC236}">
                <a16:creationId xmlns:a16="http://schemas.microsoft.com/office/drawing/2014/main" id="{B8981683-C262-0344-A272-26385814C572}"/>
              </a:ext>
            </a:extLst>
          </p:cNvPr>
          <p:cNvCxnSpPr>
            <a:cxnSpLocks/>
          </p:cNvCxnSpPr>
          <p:nvPr/>
        </p:nvCxnSpPr>
        <p:spPr>
          <a:xfrm flipV="1">
            <a:off x="7408641" y="4782955"/>
            <a:ext cx="0" cy="1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231">
            <a:extLst>
              <a:ext uri="{FF2B5EF4-FFF2-40B4-BE49-F238E27FC236}">
                <a16:creationId xmlns:a16="http://schemas.microsoft.com/office/drawing/2014/main" id="{BA7BAE05-11E0-1442-BFA3-C0E6D3A66510}"/>
              </a:ext>
            </a:extLst>
          </p:cNvPr>
          <p:cNvCxnSpPr>
            <a:cxnSpLocks/>
          </p:cNvCxnSpPr>
          <p:nvPr/>
        </p:nvCxnSpPr>
        <p:spPr>
          <a:xfrm flipH="1" flipV="1">
            <a:off x="8084427" y="5209361"/>
            <a:ext cx="364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234">
            <a:extLst>
              <a:ext uri="{FF2B5EF4-FFF2-40B4-BE49-F238E27FC236}">
                <a16:creationId xmlns:a16="http://schemas.microsoft.com/office/drawing/2014/main" id="{6859F631-C21B-8240-A580-7F7F88097E66}"/>
              </a:ext>
            </a:extLst>
          </p:cNvPr>
          <p:cNvCxnSpPr>
            <a:cxnSpLocks/>
          </p:cNvCxnSpPr>
          <p:nvPr/>
        </p:nvCxnSpPr>
        <p:spPr>
          <a:xfrm flipH="1" flipV="1">
            <a:off x="5984857" y="3629919"/>
            <a:ext cx="1765178" cy="3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237">
            <a:extLst>
              <a:ext uri="{FF2B5EF4-FFF2-40B4-BE49-F238E27FC236}">
                <a16:creationId xmlns:a16="http://schemas.microsoft.com/office/drawing/2014/main" id="{45F2A270-F87E-EE4A-8480-8EE1E40B6AF8}"/>
              </a:ext>
            </a:extLst>
          </p:cNvPr>
          <p:cNvCxnSpPr>
            <a:cxnSpLocks/>
          </p:cNvCxnSpPr>
          <p:nvPr/>
        </p:nvCxnSpPr>
        <p:spPr>
          <a:xfrm flipH="1" flipV="1">
            <a:off x="5974195" y="1854377"/>
            <a:ext cx="10662" cy="1791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239">
            <a:extLst>
              <a:ext uri="{FF2B5EF4-FFF2-40B4-BE49-F238E27FC236}">
                <a16:creationId xmlns:a16="http://schemas.microsoft.com/office/drawing/2014/main" id="{01A0D828-D69F-B04C-BB36-ADB964B57F51}"/>
              </a:ext>
            </a:extLst>
          </p:cNvPr>
          <p:cNvCxnSpPr>
            <a:cxnSpLocks/>
          </p:cNvCxnSpPr>
          <p:nvPr/>
        </p:nvCxnSpPr>
        <p:spPr>
          <a:xfrm flipV="1">
            <a:off x="7408641" y="3493786"/>
            <a:ext cx="0" cy="136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242">
            <a:extLst>
              <a:ext uri="{FF2B5EF4-FFF2-40B4-BE49-F238E27FC236}">
                <a16:creationId xmlns:a16="http://schemas.microsoft.com/office/drawing/2014/main" id="{1D63E654-B79D-C54F-B4E8-1DBB992A4F6C}"/>
              </a:ext>
            </a:extLst>
          </p:cNvPr>
          <p:cNvCxnSpPr>
            <a:cxnSpLocks/>
          </p:cNvCxnSpPr>
          <p:nvPr/>
        </p:nvCxnSpPr>
        <p:spPr>
          <a:xfrm flipV="1">
            <a:off x="7764665" y="3480887"/>
            <a:ext cx="1189" cy="132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209">
            <a:extLst>
              <a:ext uri="{FF2B5EF4-FFF2-40B4-BE49-F238E27FC236}">
                <a16:creationId xmlns:a16="http://schemas.microsoft.com/office/drawing/2014/main" id="{7853ED1E-D8C6-9D4A-BA91-1E100B4CA9C5}"/>
              </a:ext>
            </a:extLst>
          </p:cNvPr>
          <p:cNvCxnSpPr>
            <a:cxnSpLocks/>
          </p:cNvCxnSpPr>
          <p:nvPr/>
        </p:nvCxnSpPr>
        <p:spPr>
          <a:xfrm flipV="1">
            <a:off x="7768802" y="5388732"/>
            <a:ext cx="0" cy="2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 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Resnet-Transformer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78D5DC-6E14-7F47-A1F0-83A1CAEF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1857414"/>
            <a:ext cx="6958330" cy="4703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D2A356-A678-8D41-AE9C-25D8E0E836B8}"/>
              </a:ext>
            </a:extLst>
          </p:cNvPr>
          <p:cNvSpPr txBox="1"/>
          <p:nvPr/>
        </p:nvSpPr>
        <p:spPr>
          <a:xfrm>
            <a:off x="892732" y="2009814"/>
            <a:ext cx="18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warmup</a:t>
            </a:r>
            <a:r>
              <a:rPr kumimoji="1" lang="zh-CN" altLang="en-US" sz="2400" dirty="0"/>
              <a:t>策略</a:t>
            </a:r>
          </a:p>
        </p:txBody>
      </p:sp>
    </p:spTree>
    <p:extLst>
      <p:ext uri="{BB962C8B-B14F-4D97-AF65-F5344CB8AC3E}">
        <p14:creationId xmlns:p14="http://schemas.microsoft.com/office/powerpoint/2010/main" val="167118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 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Resnet-Transformer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D2A356-A678-8D41-AE9C-25D8E0E836B8}"/>
              </a:ext>
            </a:extLst>
          </p:cNvPr>
          <p:cNvSpPr txBox="1"/>
          <p:nvPr/>
        </p:nvSpPr>
        <p:spPr>
          <a:xfrm>
            <a:off x="843518" y="4071991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标签平滑正则化后</a:t>
            </a:r>
            <a:r>
              <a:rPr kumimoji="1" lang="en-US" altLang="zh-CN" sz="2400" dirty="0"/>
              <a:t>loss</a:t>
            </a:r>
            <a:r>
              <a:rPr kumimoji="1" lang="zh-CN" altLang="en-US" sz="2400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7B846E-ADEA-884F-A8D4-5BB5F43A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08" y="1618531"/>
            <a:ext cx="4000500" cy="121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B6224C-B1AC-5749-A8C8-8F37E6695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40" y="2488481"/>
            <a:ext cx="5664200" cy="698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43A0A9-D0B6-A24F-AEBE-CF3807950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20" y="3118754"/>
            <a:ext cx="8140700" cy="711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6D88E7-AF09-3D4C-A892-AE41A4750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40" y="4041691"/>
            <a:ext cx="5283200" cy="1841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8F2212A-A621-724B-957D-6583791A2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20" y="5959589"/>
            <a:ext cx="8597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9ECF8-267F-4A92-AD07-6209A3988ABF}"/>
              </a:ext>
            </a:extLst>
          </p:cNvPr>
          <p:cNvSpPr txBox="1"/>
          <p:nvPr/>
        </p:nvSpPr>
        <p:spPr>
          <a:xfrm>
            <a:off x="300990" y="1706880"/>
            <a:ext cx="1102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预处理步骤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E76803A3-8EA7-44DB-80B1-927324016BFC}"/>
              </a:ext>
            </a:extLst>
          </p:cNvPr>
          <p:cNvSpPr/>
          <p:nvPr/>
        </p:nvSpPr>
        <p:spPr>
          <a:xfrm>
            <a:off x="731520" y="2570480"/>
            <a:ext cx="1991360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筛除多行的公式</a:t>
            </a:r>
          </a:p>
        </p:txBody>
      </p:sp>
      <p:sp>
        <p:nvSpPr>
          <p:cNvPr id="9" name="箭头: 虚尾 8">
            <a:extLst>
              <a:ext uri="{FF2B5EF4-FFF2-40B4-BE49-F238E27FC236}">
                <a16:creationId xmlns:a16="http://schemas.microsoft.com/office/drawing/2014/main" id="{EC8E31D4-D57E-4DA9-ACC8-F5DB46B6B602}"/>
              </a:ext>
            </a:extLst>
          </p:cNvPr>
          <p:cNvSpPr/>
          <p:nvPr/>
        </p:nvSpPr>
        <p:spPr>
          <a:xfrm>
            <a:off x="2814320" y="2675374"/>
            <a:ext cx="568960" cy="14910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AB97C02C-573B-4468-85FF-B927165033F7}"/>
              </a:ext>
            </a:extLst>
          </p:cNvPr>
          <p:cNvSpPr/>
          <p:nvPr/>
        </p:nvSpPr>
        <p:spPr>
          <a:xfrm>
            <a:off x="3474720" y="2556748"/>
            <a:ext cx="3180080" cy="383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筛除含</a:t>
            </a:r>
            <a:r>
              <a:rPr lang="en-US" altLang="zh-CN" dirty="0"/>
              <a:t>error </a:t>
            </a:r>
            <a:r>
              <a:rPr lang="en-US" altLang="zh-CN" dirty="0" err="1"/>
              <a:t>mathpix</a:t>
            </a:r>
            <a:r>
              <a:rPr lang="zh-CN" altLang="en-US" dirty="0"/>
              <a:t>的公式</a:t>
            </a:r>
          </a:p>
        </p:txBody>
      </p:sp>
      <p:sp>
        <p:nvSpPr>
          <p:cNvPr id="13" name="箭头: 虚尾 12">
            <a:extLst>
              <a:ext uri="{FF2B5EF4-FFF2-40B4-BE49-F238E27FC236}">
                <a16:creationId xmlns:a16="http://schemas.microsoft.com/office/drawing/2014/main" id="{CB536073-A145-4480-8A79-68C42B7E6503}"/>
              </a:ext>
            </a:extLst>
          </p:cNvPr>
          <p:cNvSpPr/>
          <p:nvPr/>
        </p:nvSpPr>
        <p:spPr>
          <a:xfrm>
            <a:off x="6746240" y="2675374"/>
            <a:ext cx="568960" cy="14910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B04BD3A2-58D7-42DC-9FE0-08D344C7D4FB}"/>
              </a:ext>
            </a:extLst>
          </p:cNvPr>
          <p:cNvSpPr/>
          <p:nvPr/>
        </p:nvSpPr>
        <p:spPr>
          <a:xfrm>
            <a:off x="7406640" y="2570480"/>
            <a:ext cx="2092960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筛除含中文的公式</a:t>
            </a:r>
          </a:p>
        </p:txBody>
      </p:sp>
      <p:sp>
        <p:nvSpPr>
          <p:cNvPr id="6" name="箭头: 圆角右 5">
            <a:extLst>
              <a:ext uri="{FF2B5EF4-FFF2-40B4-BE49-F238E27FC236}">
                <a16:creationId xmlns:a16="http://schemas.microsoft.com/office/drawing/2014/main" id="{E026EB94-4F54-46A4-A36F-C2AF09F510C0}"/>
              </a:ext>
            </a:extLst>
          </p:cNvPr>
          <p:cNvSpPr/>
          <p:nvPr/>
        </p:nvSpPr>
        <p:spPr>
          <a:xfrm rot="5400000">
            <a:off x="9530081" y="2849602"/>
            <a:ext cx="731520" cy="383064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81A4CCA-63AC-4CBB-A60E-FE877F080BA8}"/>
              </a:ext>
            </a:extLst>
          </p:cNvPr>
          <p:cNvSpPr/>
          <p:nvPr/>
        </p:nvSpPr>
        <p:spPr>
          <a:xfrm>
            <a:off x="9665176" y="3535677"/>
            <a:ext cx="2092960" cy="382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根据公式选取图片</a:t>
            </a:r>
          </a:p>
        </p:txBody>
      </p:sp>
      <p:sp>
        <p:nvSpPr>
          <p:cNvPr id="12" name="箭头: 虚尾 11">
            <a:extLst>
              <a:ext uri="{FF2B5EF4-FFF2-40B4-BE49-F238E27FC236}">
                <a16:creationId xmlns:a16="http://schemas.microsoft.com/office/drawing/2014/main" id="{9683DD25-146B-46DF-B413-0A605DFC8B22}"/>
              </a:ext>
            </a:extLst>
          </p:cNvPr>
          <p:cNvSpPr/>
          <p:nvPr/>
        </p:nvSpPr>
        <p:spPr>
          <a:xfrm rot="10800000">
            <a:off x="8996682" y="3665973"/>
            <a:ext cx="528320" cy="160775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037384B-CF6D-478C-8ADD-5AB3F66C93CE}"/>
              </a:ext>
            </a:extLst>
          </p:cNvPr>
          <p:cNvSpPr/>
          <p:nvPr/>
        </p:nvSpPr>
        <p:spPr>
          <a:xfrm>
            <a:off x="3827309" y="3535677"/>
            <a:ext cx="5029199" cy="382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  <a:r>
              <a:rPr lang="en-US" altLang="zh-CN" dirty="0"/>
              <a:t>80000</a:t>
            </a:r>
            <a:r>
              <a:rPr lang="zh-CN" altLang="en-US" dirty="0"/>
              <a:t>张图片与对应公式并用</a:t>
            </a:r>
            <a:r>
              <a:rPr lang="en-US" altLang="zh-CN" dirty="0"/>
              <a:t>shuffle</a:t>
            </a:r>
            <a:r>
              <a:rPr lang="zh-CN" altLang="en-US" dirty="0"/>
              <a:t>打乱</a:t>
            </a:r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9047EAAA-2E8F-4F97-B529-F2E24FDFCCCC}"/>
              </a:ext>
            </a:extLst>
          </p:cNvPr>
          <p:cNvSpPr/>
          <p:nvPr/>
        </p:nvSpPr>
        <p:spPr>
          <a:xfrm rot="10800000">
            <a:off x="3250255" y="3665973"/>
            <a:ext cx="436880" cy="149105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6933FF85-8DE7-40FF-9FC1-3D3D7A3C275B}"/>
              </a:ext>
            </a:extLst>
          </p:cNvPr>
          <p:cNvSpPr/>
          <p:nvPr/>
        </p:nvSpPr>
        <p:spPr>
          <a:xfrm>
            <a:off x="4558525" y="5006951"/>
            <a:ext cx="3068599" cy="5874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</a:t>
            </a:r>
            <a:r>
              <a:rPr lang="en-US" altLang="zh-CN" dirty="0"/>
              <a:t>8:2</a:t>
            </a:r>
            <a:r>
              <a:rPr lang="zh-CN" altLang="en-US" dirty="0"/>
              <a:t>的比例划分训练集和测试集并保存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311C450-B410-4DBC-84F1-4DD575F30DD0}"/>
              </a:ext>
            </a:extLst>
          </p:cNvPr>
          <p:cNvSpPr/>
          <p:nvPr/>
        </p:nvSpPr>
        <p:spPr>
          <a:xfrm>
            <a:off x="172720" y="3434080"/>
            <a:ext cx="2937360" cy="5994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利用分词器</a:t>
            </a:r>
            <a:r>
              <a:rPr lang="en-US" altLang="zh-CN" dirty="0"/>
              <a:t>Tokenizer</a:t>
            </a:r>
            <a:r>
              <a:rPr lang="zh-CN" altLang="en-US" dirty="0"/>
              <a:t>对公式向量化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D5898622-EA0E-48E9-B203-67CCBEEAA64B}"/>
              </a:ext>
            </a:extLst>
          </p:cNvPr>
          <p:cNvSpPr/>
          <p:nvPr/>
        </p:nvSpPr>
        <p:spPr>
          <a:xfrm>
            <a:off x="172720" y="4915371"/>
            <a:ext cx="3321097" cy="7706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InceptionV3</a:t>
            </a:r>
            <a:r>
              <a:rPr lang="zh-CN" altLang="en-US" dirty="0"/>
              <a:t>提取图像特征并保存</a:t>
            </a:r>
          </a:p>
        </p:txBody>
      </p:sp>
      <p:sp>
        <p:nvSpPr>
          <p:cNvPr id="22" name="箭头: 虚尾 21">
            <a:extLst>
              <a:ext uri="{FF2B5EF4-FFF2-40B4-BE49-F238E27FC236}">
                <a16:creationId xmlns:a16="http://schemas.microsoft.com/office/drawing/2014/main" id="{35201B20-D42C-44FC-8767-5832E04EBDA9}"/>
              </a:ext>
            </a:extLst>
          </p:cNvPr>
          <p:cNvSpPr/>
          <p:nvPr/>
        </p:nvSpPr>
        <p:spPr>
          <a:xfrm rot="5400000">
            <a:off x="1320800" y="4368800"/>
            <a:ext cx="538480" cy="27432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569CA04B-4C25-4E7F-87BB-92400F271064}"/>
              </a:ext>
            </a:extLst>
          </p:cNvPr>
          <p:cNvSpPr/>
          <p:nvPr/>
        </p:nvSpPr>
        <p:spPr>
          <a:xfrm>
            <a:off x="3717667" y="5228545"/>
            <a:ext cx="568960" cy="14910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决策 25">
            <a:extLst>
              <a:ext uri="{FF2B5EF4-FFF2-40B4-BE49-F238E27FC236}">
                <a16:creationId xmlns:a16="http://schemas.microsoft.com/office/drawing/2014/main" id="{5ABA6080-6BE6-4ADE-9C90-521056521619}"/>
              </a:ext>
            </a:extLst>
          </p:cNvPr>
          <p:cNvSpPr/>
          <p:nvPr/>
        </p:nvSpPr>
        <p:spPr>
          <a:xfrm>
            <a:off x="1749754" y="1546924"/>
            <a:ext cx="3267052" cy="69734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CNN-RNN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8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9ECF8-267F-4A92-AD07-6209A3988ABF}"/>
              </a:ext>
            </a:extLst>
          </p:cNvPr>
          <p:cNvSpPr txBox="1"/>
          <p:nvPr/>
        </p:nvSpPr>
        <p:spPr>
          <a:xfrm>
            <a:off x="300990" y="1706880"/>
            <a:ext cx="1102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预处理步骤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E76803A3-8EA7-44DB-80B1-927324016BFC}"/>
              </a:ext>
            </a:extLst>
          </p:cNvPr>
          <p:cNvSpPr/>
          <p:nvPr/>
        </p:nvSpPr>
        <p:spPr>
          <a:xfrm>
            <a:off x="3213579" y="2717833"/>
            <a:ext cx="3786662" cy="44268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筛除多行、中文以及错误的公式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B04BD3A2-58D7-42DC-9FE0-08D344C7D4FB}"/>
              </a:ext>
            </a:extLst>
          </p:cNvPr>
          <p:cNvSpPr/>
          <p:nvPr/>
        </p:nvSpPr>
        <p:spPr>
          <a:xfrm>
            <a:off x="7775420" y="2754510"/>
            <a:ext cx="2092960" cy="36933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筛除低频词</a:t>
            </a:r>
          </a:p>
        </p:txBody>
      </p:sp>
      <p:sp>
        <p:nvSpPr>
          <p:cNvPr id="2" name="流程图: 预定义过程 1">
            <a:extLst>
              <a:ext uri="{FF2B5EF4-FFF2-40B4-BE49-F238E27FC236}">
                <a16:creationId xmlns:a16="http://schemas.microsoft.com/office/drawing/2014/main" id="{475263F0-3929-4A00-A817-429F1E025D84}"/>
              </a:ext>
            </a:extLst>
          </p:cNvPr>
          <p:cNvSpPr/>
          <p:nvPr/>
        </p:nvSpPr>
        <p:spPr>
          <a:xfrm>
            <a:off x="1727200" y="1655292"/>
            <a:ext cx="3627119" cy="518438"/>
          </a:xfrm>
          <a:prstGeom prst="flowChartPredefined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ResNet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-Transformer</a:t>
            </a:r>
            <a:endParaRPr lang="zh-CN" altLang="en-US" dirty="0"/>
          </a:p>
        </p:txBody>
      </p:sp>
      <p:sp>
        <p:nvSpPr>
          <p:cNvPr id="14" name="箭头: 虚尾 13">
            <a:extLst>
              <a:ext uri="{FF2B5EF4-FFF2-40B4-BE49-F238E27FC236}">
                <a16:creationId xmlns:a16="http://schemas.microsoft.com/office/drawing/2014/main" id="{8CE285D3-AA6F-4E85-B266-FCDC91D2F2E3}"/>
              </a:ext>
            </a:extLst>
          </p:cNvPr>
          <p:cNvSpPr/>
          <p:nvPr/>
        </p:nvSpPr>
        <p:spPr>
          <a:xfrm>
            <a:off x="2566909" y="2789434"/>
            <a:ext cx="518160" cy="182378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C5C41516-C8B8-4023-9F38-14D220F95D1D}"/>
              </a:ext>
            </a:extLst>
          </p:cNvPr>
          <p:cNvSpPr/>
          <p:nvPr/>
        </p:nvSpPr>
        <p:spPr>
          <a:xfrm>
            <a:off x="7128751" y="2849686"/>
            <a:ext cx="518160" cy="182378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C0EF0D3B-4EEB-4FF4-83D9-BA5E8C4AD48B}"/>
              </a:ext>
            </a:extLst>
          </p:cNvPr>
          <p:cNvSpPr/>
          <p:nvPr/>
        </p:nvSpPr>
        <p:spPr>
          <a:xfrm>
            <a:off x="9070630" y="4142790"/>
            <a:ext cx="2092960" cy="36933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加载词典映射关系</a:t>
            </a: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B84724BA-6912-422A-BCEA-62331532609A}"/>
              </a:ext>
            </a:extLst>
          </p:cNvPr>
          <p:cNvSpPr/>
          <p:nvPr/>
        </p:nvSpPr>
        <p:spPr>
          <a:xfrm>
            <a:off x="436491" y="2717833"/>
            <a:ext cx="2001909" cy="36933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读取原始数据</a:t>
            </a:r>
          </a:p>
        </p:txBody>
      </p:sp>
      <p:sp>
        <p:nvSpPr>
          <p:cNvPr id="18" name="箭头: 圆角右 17">
            <a:extLst>
              <a:ext uri="{FF2B5EF4-FFF2-40B4-BE49-F238E27FC236}">
                <a16:creationId xmlns:a16="http://schemas.microsoft.com/office/drawing/2014/main" id="{683A9282-821D-4C57-89F8-703DA45840AC}"/>
              </a:ext>
            </a:extLst>
          </p:cNvPr>
          <p:cNvSpPr/>
          <p:nvPr/>
        </p:nvSpPr>
        <p:spPr>
          <a:xfrm rot="5400000">
            <a:off x="9736401" y="3101921"/>
            <a:ext cx="950306" cy="567452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4A235549-4D9A-49CB-883C-61357787075E}"/>
              </a:ext>
            </a:extLst>
          </p:cNvPr>
          <p:cNvSpPr/>
          <p:nvPr/>
        </p:nvSpPr>
        <p:spPr>
          <a:xfrm rot="10800000">
            <a:off x="8378429" y="4236267"/>
            <a:ext cx="518160" cy="182378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21CC3F65-C6DF-46BA-9918-C14B7DE2AA73}"/>
              </a:ext>
            </a:extLst>
          </p:cNvPr>
          <p:cNvSpPr/>
          <p:nvPr/>
        </p:nvSpPr>
        <p:spPr>
          <a:xfrm>
            <a:off x="6202479" y="4142790"/>
            <a:ext cx="2001909" cy="36933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提取图片数据</a:t>
            </a:r>
          </a:p>
        </p:txBody>
      </p:sp>
      <p:sp>
        <p:nvSpPr>
          <p:cNvPr id="32" name="箭头: 虚尾 31">
            <a:extLst>
              <a:ext uri="{FF2B5EF4-FFF2-40B4-BE49-F238E27FC236}">
                <a16:creationId xmlns:a16="http://schemas.microsoft.com/office/drawing/2014/main" id="{11E26AF3-FEDB-42C7-8557-81B2017080C6}"/>
              </a:ext>
            </a:extLst>
          </p:cNvPr>
          <p:cNvSpPr/>
          <p:nvPr/>
        </p:nvSpPr>
        <p:spPr>
          <a:xfrm rot="10800000">
            <a:off x="5510278" y="4236267"/>
            <a:ext cx="518160" cy="182378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B4467631-5EB6-4EFA-903C-D6D60362AC0E}"/>
              </a:ext>
            </a:extLst>
          </p:cNvPr>
          <p:cNvSpPr/>
          <p:nvPr/>
        </p:nvSpPr>
        <p:spPr>
          <a:xfrm>
            <a:off x="2915920" y="4142790"/>
            <a:ext cx="2420121" cy="36933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加载数据集并划分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6EF7E38-B2A8-48C9-AE69-1071E558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9" y="4684271"/>
            <a:ext cx="4248972" cy="18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85748-34F2-4677-B32A-37CB4EAA8033}"/>
              </a:ext>
            </a:extLst>
          </p:cNvPr>
          <p:cNvSpPr txBox="1"/>
          <p:nvPr/>
        </p:nvSpPr>
        <p:spPr>
          <a:xfrm>
            <a:off x="300990" y="1666240"/>
            <a:ext cx="65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评测指标：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EditDistance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ExactMatch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99AB8C-2F2F-4738-A460-516AA8A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2610554"/>
            <a:ext cx="4511040" cy="33832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DF40AA-B9AF-4352-96F4-554B92BF3901}"/>
              </a:ext>
            </a:extLst>
          </p:cNvPr>
          <p:cNvSpPr txBox="1"/>
          <p:nvPr/>
        </p:nvSpPr>
        <p:spPr>
          <a:xfrm>
            <a:off x="386080" y="2138397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CNN-RNN</a:t>
            </a:r>
            <a:r>
              <a:rPr lang="zh-CN" altLang="en-US" dirty="0"/>
              <a:t>模型</a:t>
            </a:r>
            <a:r>
              <a:rPr lang="en-US" altLang="zh-CN" dirty="0"/>
              <a:t>loss</a:t>
            </a:r>
            <a:r>
              <a:rPr lang="zh-CN" altLang="en-US" dirty="0"/>
              <a:t>曲线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68182B-4E63-43B4-AFD1-42872EE6720B}"/>
              </a:ext>
            </a:extLst>
          </p:cNvPr>
          <p:cNvSpPr txBox="1"/>
          <p:nvPr/>
        </p:nvSpPr>
        <p:spPr>
          <a:xfrm>
            <a:off x="2001520" y="603240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BF25425-3244-41DC-B76D-79DEAED9F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28" y="2610554"/>
            <a:ext cx="4511040" cy="338328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1C9E607-2921-477D-B2CE-8156A9204327}"/>
              </a:ext>
            </a:extLst>
          </p:cNvPr>
          <p:cNvSpPr txBox="1"/>
          <p:nvPr/>
        </p:nvSpPr>
        <p:spPr>
          <a:xfrm>
            <a:off x="7294882" y="602770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化学</a:t>
            </a:r>
          </a:p>
        </p:txBody>
      </p:sp>
    </p:spTree>
    <p:extLst>
      <p:ext uri="{BB962C8B-B14F-4D97-AF65-F5344CB8AC3E}">
        <p14:creationId xmlns:p14="http://schemas.microsoft.com/office/powerpoint/2010/main" val="22952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 anchor="ctr" anchorCtr="0"/>
          <a:lstStyle/>
          <a:p>
            <a:r>
              <a:rPr lang="zh-CN" altLang="en-US" i="1" dirty="0">
                <a:solidFill>
                  <a:srgbClr val="FFFFFF"/>
                </a:solidFill>
                <a:latin typeface="Times New Roman"/>
                <a:ea typeface="微软雅黑"/>
              </a:rPr>
              <a:t>目录</a:t>
            </a:r>
            <a:endParaRPr lang="en-US" i="1" dirty="0">
              <a:solidFill>
                <a:srgbClr val="FFFFFF"/>
              </a:solidFill>
              <a:latin typeface="Times New Roman"/>
              <a:ea typeface="微软雅黑"/>
            </a:endParaRPr>
          </a:p>
        </p:txBody>
      </p:sp>
      <p:sp>
        <p:nvSpPr>
          <p:cNvPr id="10" name="内容占位符 2"/>
          <p:cNvSpPr/>
          <p:nvPr/>
        </p:nvSpPr>
        <p:spPr>
          <a:xfrm>
            <a:off x="838200" y="1825624"/>
            <a:ext cx="10515600" cy="4782565"/>
          </a:xfrm>
          <a:prstGeom prst="rect">
            <a:avLst/>
          </a:prstGeom>
        </p:spPr>
        <p:txBody>
          <a:bodyPr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Times New Roman"/>
                <a:ea typeface="微软雅黑"/>
              </a:rPr>
              <a:t>一、项目背景</a:t>
            </a:r>
            <a:endParaRPr lang="en-US" altLang="zh-CN" sz="2400" dirty="0">
              <a:highlight>
                <a:srgbClr val="FFFF00"/>
              </a:highlight>
              <a:latin typeface="Times New Roman"/>
              <a:ea typeface="微软雅黑"/>
            </a:endParaRPr>
          </a:p>
          <a:p>
            <a:endParaRPr lang="en-US" sz="2400" dirty="0">
              <a:latin typeface="Times New Roman"/>
              <a:ea typeface="微软雅黑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/>
                <a:ea typeface="微软雅黑"/>
              </a:rPr>
              <a:t>二、模型方案</a:t>
            </a:r>
            <a:endParaRPr lang="en-US" altLang="zh-CN" sz="2400" dirty="0">
              <a:latin typeface="Times New Roman"/>
              <a:ea typeface="微软雅黑"/>
            </a:endParaRP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Times New Roman"/>
              <a:ea typeface="微软雅黑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/>
                <a:ea typeface="微软雅黑"/>
              </a:rPr>
              <a:t>三、实验结果</a:t>
            </a:r>
            <a:endParaRPr lang="en-US" altLang="zh-CN" sz="2400" dirty="0">
              <a:latin typeface="Times New Roman"/>
              <a:ea typeface="微软雅黑"/>
            </a:endParaRPr>
          </a:p>
          <a:p>
            <a:endParaRPr lang="en-US" sz="2400" dirty="0">
              <a:latin typeface="Times New Roman"/>
              <a:ea typeface="微软雅黑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/>
                <a:ea typeface="微软雅黑"/>
              </a:rPr>
              <a:t>四、总结展望</a:t>
            </a:r>
            <a:endParaRPr lang="en-US" sz="2400" dirty="0">
              <a:latin typeface="Times New Roman"/>
              <a:ea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85748-34F2-4677-B32A-37CB4EAA8033}"/>
              </a:ext>
            </a:extLst>
          </p:cNvPr>
          <p:cNvSpPr txBox="1"/>
          <p:nvPr/>
        </p:nvSpPr>
        <p:spPr>
          <a:xfrm>
            <a:off x="300990" y="1666240"/>
            <a:ext cx="65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评测指标：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EditDistance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ExactMatch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F40AA-B9AF-4352-96F4-554B92BF3901}"/>
              </a:ext>
            </a:extLst>
          </p:cNvPr>
          <p:cNvSpPr txBox="1"/>
          <p:nvPr/>
        </p:nvSpPr>
        <p:spPr>
          <a:xfrm>
            <a:off x="386080" y="2138397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ResNet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-Transformer</a:t>
            </a:r>
            <a:r>
              <a:rPr lang="zh-CN" altLang="en-US" dirty="0"/>
              <a:t>模型</a:t>
            </a:r>
            <a:r>
              <a:rPr lang="en-US" altLang="zh-CN" dirty="0"/>
              <a:t>loss</a:t>
            </a:r>
            <a:r>
              <a:rPr lang="zh-CN" altLang="en-US" dirty="0"/>
              <a:t>曲线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744BF2-451B-4AC8-964A-60E4CAF3E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55" y="1778840"/>
            <a:ext cx="4927600" cy="4927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507466-D1A4-43B5-8753-D7C57FAFA0FD}"/>
              </a:ext>
            </a:extLst>
          </p:cNvPr>
          <p:cNvSpPr txBox="1"/>
          <p:nvPr/>
        </p:nvSpPr>
        <p:spPr>
          <a:xfrm>
            <a:off x="3708400" y="5720080"/>
            <a:ext cx="133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FDBFF1-578B-4CBB-848A-24FDEEBDF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" y="3212237"/>
            <a:ext cx="4445635" cy="20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2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85748-34F2-4677-B32A-37CB4EAA8033}"/>
              </a:ext>
            </a:extLst>
          </p:cNvPr>
          <p:cNvSpPr txBox="1"/>
          <p:nvPr/>
        </p:nvSpPr>
        <p:spPr>
          <a:xfrm>
            <a:off x="300990" y="1666240"/>
            <a:ext cx="65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评测指标：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EditDistance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ExactMatch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6F2E6B-5465-4218-940D-9AF2E9EC8696}"/>
              </a:ext>
            </a:extLst>
          </p:cNvPr>
          <p:cNvSpPr txBox="1"/>
          <p:nvPr/>
        </p:nvSpPr>
        <p:spPr>
          <a:xfrm>
            <a:off x="386080" y="213839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CNN-RNN</a:t>
            </a:r>
            <a:r>
              <a:rPr lang="zh-CN" altLang="en-US" dirty="0"/>
              <a:t>模型指标结果与预测展示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833468-C491-4DDA-922E-67929A80F857}"/>
              </a:ext>
            </a:extLst>
          </p:cNvPr>
          <p:cNvSpPr txBox="1"/>
          <p:nvPr/>
        </p:nvSpPr>
        <p:spPr>
          <a:xfrm>
            <a:off x="1808480" y="3796783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2566A2-CA04-4920-85BE-FF7F9225DB8C}"/>
              </a:ext>
            </a:extLst>
          </p:cNvPr>
          <p:cNvSpPr txBox="1"/>
          <p:nvPr/>
        </p:nvSpPr>
        <p:spPr>
          <a:xfrm>
            <a:off x="7538722" y="357989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化学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C7A6E4F-E24F-4CB5-8CD9-3331F00E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4218637"/>
            <a:ext cx="4505325" cy="21042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E47850A-8A35-424B-A1AA-1CD1B7F7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7" y="2694761"/>
            <a:ext cx="5005549" cy="925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3937C6-92E5-446A-ADFD-9984F347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165" y="2623809"/>
            <a:ext cx="4545437" cy="996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6F6707-BC65-4D62-9D1B-BB5504136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55" y="3949224"/>
            <a:ext cx="4580238" cy="29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2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三、实验结果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85748-34F2-4677-B32A-37CB4EAA8033}"/>
              </a:ext>
            </a:extLst>
          </p:cNvPr>
          <p:cNvSpPr txBox="1"/>
          <p:nvPr/>
        </p:nvSpPr>
        <p:spPr>
          <a:xfrm>
            <a:off x="300990" y="1666240"/>
            <a:ext cx="65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评测指标：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EditDistance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ExactMatch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6F2E6B-5465-4218-940D-9AF2E9EC8696}"/>
              </a:ext>
            </a:extLst>
          </p:cNvPr>
          <p:cNvSpPr txBox="1"/>
          <p:nvPr/>
        </p:nvSpPr>
        <p:spPr>
          <a:xfrm>
            <a:off x="386080" y="213839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ResNet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-Transformer</a:t>
            </a:r>
            <a:r>
              <a:rPr lang="zh-CN" altLang="en-US" dirty="0"/>
              <a:t>模型指标结果与预测展示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833468-C491-4DDA-922E-67929A80F857}"/>
              </a:ext>
            </a:extLst>
          </p:cNvPr>
          <p:cNvSpPr txBox="1"/>
          <p:nvPr/>
        </p:nvSpPr>
        <p:spPr>
          <a:xfrm>
            <a:off x="1778000" y="585216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2566A2-CA04-4920-85BE-FF7F9225DB8C}"/>
              </a:ext>
            </a:extLst>
          </p:cNvPr>
          <p:cNvSpPr txBox="1"/>
          <p:nvPr/>
        </p:nvSpPr>
        <p:spPr>
          <a:xfrm>
            <a:off x="7538722" y="581861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化学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6BC47-B1A9-4D53-8FE0-C06ABA19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03" y="2186690"/>
            <a:ext cx="5677574" cy="3665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773127-E109-475F-A8E4-ABDA74BC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1" y="2901967"/>
            <a:ext cx="5181599" cy="28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22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四、总结展望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C1ACC2-BFDA-4408-9935-D90B9CD0926C}"/>
              </a:ext>
            </a:extLst>
          </p:cNvPr>
          <p:cNvSpPr txBox="1"/>
          <p:nvPr/>
        </p:nvSpPr>
        <p:spPr>
          <a:xfrm>
            <a:off x="680720" y="1727200"/>
            <a:ext cx="8341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通过本课程四次实验，我们对当前较热门的神经网络模型有了初步的了解与认识，并且能够使用框架自己动手编程搭建网络，将所学理论用于实践，实现了图像识别，分类等许多功能，受益匪浅。</a:t>
            </a:r>
          </a:p>
        </p:txBody>
      </p:sp>
    </p:spTree>
    <p:extLst>
      <p:ext uri="{BB962C8B-B14F-4D97-AF65-F5344CB8AC3E}">
        <p14:creationId xmlns:p14="http://schemas.microsoft.com/office/powerpoint/2010/main" val="89329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/>
          <p:nvPr/>
        </p:nvPicPr>
        <p:blipFill>
          <a:blip r:embed="rId2"/>
          <a:stretch/>
        </p:blipFill>
        <p:spPr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7412" name="标题 1"/>
          <p:cNvSpPr>
            <a:spLocks noGrp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r>
              <a:rPr lang="zh-CN" altLang="en-US" i="1" dirty="0">
                <a:solidFill>
                  <a:schemeClr val="bg1"/>
                </a:solidFill>
                <a:latin typeface="Times New Roman"/>
              </a:rPr>
              <a:t>谢谢聆听！</a:t>
            </a:r>
            <a:endParaRPr lang="en-US" i="1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17413" name="图片 16"/>
          <p:cNvPicPr/>
          <p:nvPr/>
        </p:nvPicPr>
        <p:blipFill>
          <a:blip r:embed="rId3"/>
          <a:stretch/>
        </p:blipFill>
        <p:spPr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0CCE6D-DA30-4D70-9376-78C8726D2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70" y="155053"/>
            <a:ext cx="3150262" cy="797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</a:rPr>
              <a:t>一、项目背景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5170" y="1583690"/>
            <a:ext cx="10038715" cy="3690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5130165"/>
            <a:ext cx="6231890" cy="685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620" y="5815965"/>
            <a:ext cx="7623175" cy="520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</a:rPr>
              <a:t>一、项目背景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2435860"/>
            <a:ext cx="3802380" cy="419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6844" r="14052"/>
          <a:stretch>
            <a:fillRect/>
          </a:stretch>
        </p:blipFill>
        <p:spPr>
          <a:xfrm>
            <a:off x="653415" y="3715385"/>
            <a:ext cx="5177155" cy="423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7575" y="3039745"/>
            <a:ext cx="327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分工：罗奕城，王宗杰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7575" y="4434205"/>
            <a:ext cx="327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分工：陈秋吉，张理泰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</a:rPr>
              <a:t>一、项目背景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9030" y="1799590"/>
            <a:ext cx="9933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项目类型是图片转文本，由于图片和文本都不是数字序列，因此需要将图片和文本转化成为向量才能让神经网络训练。所以项目需要先对数据进行预处理，图片要先转化成</a:t>
            </a:r>
            <a:r>
              <a:rPr lang="en-US" altLang="zh-CN" sz="2400"/>
              <a:t>RGB</a:t>
            </a:r>
            <a:r>
              <a:rPr lang="zh-CN" altLang="en-US" sz="2400"/>
              <a:t>数组，文本先通过生成词表，再对文本进行向量化。最终将</a:t>
            </a:r>
            <a:r>
              <a:rPr lang="en-US" altLang="zh-CN" sz="2400"/>
              <a:t>RGB</a:t>
            </a:r>
            <a:r>
              <a:rPr lang="zh-CN" altLang="en-US" sz="2400"/>
              <a:t>数组作为神经网络的输入，经过编码器编码后，送入解码器解码，通过查询词表将解码后的文本输出。</a:t>
            </a:r>
          </a:p>
          <a:p>
            <a:endParaRPr lang="zh-CN" altLang="en-US" sz="2400"/>
          </a:p>
          <a:p>
            <a:r>
              <a:rPr lang="zh-CN" altLang="en-US" sz="2400"/>
              <a:t>就</a:t>
            </a:r>
            <a:r>
              <a:rPr lang="en-US" altLang="zh-CN" sz="2400"/>
              <a:t>CNN</a:t>
            </a:r>
            <a:r>
              <a:rPr lang="zh-CN" altLang="en-US" sz="2400"/>
              <a:t>与</a:t>
            </a:r>
            <a:r>
              <a:rPr lang="en-US" altLang="zh-CN" sz="2400"/>
              <a:t>RNN</a:t>
            </a:r>
            <a:r>
              <a:rPr lang="zh-CN" altLang="en-US" sz="2400"/>
              <a:t>来说，</a:t>
            </a:r>
            <a:r>
              <a:rPr lang="en-US" altLang="zh-CN" sz="2400"/>
              <a:t>CNN</a:t>
            </a:r>
            <a:r>
              <a:rPr lang="zh-CN" altLang="en-US" sz="2400"/>
              <a:t>更适用于图片的特征提取，而</a:t>
            </a:r>
            <a:r>
              <a:rPr lang="en-US" altLang="zh-CN" sz="2400"/>
              <a:t>RNN</a:t>
            </a:r>
            <a:r>
              <a:rPr lang="zh-CN" altLang="en-US" sz="2400"/>
              <a:t>则更适用于语句的生成。</a:t>
            </a:r>
            <a:r>
              <a:rPr lang="zh-CN" altLang="en-US" sz="2400">
                <a:sym typeface="+mn-ea"/>
              </a:rPr>
              <a:t>由于项目目标是产生标注语句，因此采用</a:t>
            </a:r>
            <a:r>
              <a:rPr lang="en-US" altLang="zh-CN" sz="2400">
                <a:sym typeface="+mn-ea"/>
              </a:rPr>
              <a:t>CNN</a:t>
            </a:r>
            <a:r>
              <a:rPr lang="zh-CN" altLang="en-US" sz="2400">
                <a:sym typeface="+mn-ea"/>
              </a:rPr>
              <a:t>作为编码器提取图片特征，</a:t>
            </a:r>
            <a:r>
              <a:rPr lang="en-US" altLang="zh-CN" sz="2400">
                <a:sym typeface="+mn-ea"/>
              </a:rPr>
              <a:t>RNN</a:t>
            </a:r>
            <a:r>
              <a:rPr lang="zh-CN" altLang="en-US" sz="2400">
                <a:sym typeface="+mn-ea"/>
              </a:rPr>
              <a:t>作为解码器生成对应语句。</a:t>
            </a: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CNN</a:t>
            </a:r>
            <a:r>
              <a:rPr lang="zh-CN" altLang="en-US" sz="2400">
                <a:sym typeface="+mn-ea"/>
              </a:rPr>
              <a:t>：图像数据</a:t>
            </a:r>
            <a:r>
              <a:rPr lang="en-US" altLang="zh-CN" sz="2400">
                <a:sym typeface="+mn-ea"/>
              </a:rPr>
              <a:t>-&gt;</a:t>
            </a:r>
            <a:r>
              <a:rPr lang="zh-CN" altLang="en-US" sz="2400">
                <a:sym typeface="+mn-ea"/>
              </a:rPr>
              <a:t>图像特征</a:t>
            </a:r>
            <a:r>
              <a:rPr lang="en-US" altLang="zh-CN" sz="2400">
                <a:sym typeface="+mn-ea"/>
              </a:rPr>
              <a:t> </a:t>
            </a:r>
          </a:p>
          <a:p>
            <a:r>
              <a:rPr lang="en-US" altLang="zh-CN" sz="2400">
                <a:sym typeface="+mn-ea"/>
              </a:rPr>
              <a:t>RNN</a:t>
            </a:r>
            <a:r>
              <a:rPr lang="zh-CN" altLang="en-US" sz="2400">
                <a:sym typeface="+mn-ea"/>
              </a:rPr>
              <a:t>：图像特征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第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个单词向量</a:t>
            </a:r>
            <a:r>
              <a:rPr lang="en-US" altLang="zh-CN" sz="2400">
                <a:sym typeface="+mn-ea"/>
              </a:rPr>
              <a:t>-&gt;</a:t>
            </a:r>
            <a:r>
              <a:rPr lang="zh-CN" altLang="en-US" sz="2400">
                <a:sym typeface="+mn-ea"/>
              </a:rPr>
              <a:t>第</a:t>
            </a:r>
            <a:r>
              <a:rPr lang="en-US" altLang="zh-CN" sz="2400">
                <a:sym typeface="+mn-ea"/>
              </a:rPr>
              <a:t>n+1</a:t>
            </a:r>
            <a:r>
              <a:rPr lang="zh-CN" altLang="en-US" sz="2400">
                <a:sym typeface="+mn-ea"/>
              </a:rPr>
              <a:t>个单词向量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</a:rPr>
              <a:t>一、项目背景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1515110"/>
            <a:ext cx="99339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完整的</a:t>
            </a:r>
            <a:r>
              <a:rPr lang="en-US" altLang="zh-CN" sz="2400">
                <a:sym typeface="+mn-ea"/>
              </a:rPr>
              <a:t>Transformer</a:t>
            </a:r>
            <a:r>
              <a:rPr lang="zh-CN" altLang="en-US" sz="2400">
                <a:sym typeface="+mn-ea"/>
              </a:rPr>
              <a:t>架构分为编码器和解码器两部分，在以</a:t>
            </a:r>
            <a:r>
              <a:rPr lang="en-US" altLang="zh-CN" sz="2400">
                <a:sym typeface="+mn-ea"/>
              </a:rPr>
              <a:t>Resnet</a:t>
            </a:r>
            <a:r>
              <a:rPr lang="zh-CN" altLang="en-US" sz="2400">
                <a:sym typeface="+mn-ea"/>
              </a:rPr>
              <a:t>作为编码器，</a:t>
            </a:r>
            <a:r>
              <a:rPr lang="en-US" altLang="zh-CN" sz="2400">
                <a:sym typeface="+mn-ea"/>
              </a:rPr>
              <a:t>Transformer</a:t>
            </a:r>
            <a:r>
              <a:rPr lang="zh-CN" altLang="en-US" sz="2400">
                <a:sym typeface="+mn-ea"/>
              </a:rPr>
              <a:t>作为解码器的结合架构里，</a:t>
            </a:r>
            <a:r>
              <a:rPr lang="en-US" altLang="zh-CN" sz="2400">
                <a:sym typeface="+mn-ea"/>
              </a:rPr>
              <a:t>Transformer</a:t>
            </a:r>
            <a:r>
              <a:rPr lang="zh-CN" altLang="en-US" sz="2400">
                <a:sym typeface="+mn-ea"/>
              </a:rPr>
              <a:t>只保留了解码器的部分。</a:t>
            </a: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深度神经网络通常比较难训练，应用</a:t>
            </a:r>
            <a:r>
              <a:rPr lang="en-US" altLang="zh-CN" sz="2400">
                <a:sym typeface="+mn-ea"/>
              </a:rPr>
              <a:t>Resnet</a:t>
            </a:r>
            <a:r>
              <a:rPr lang="zh-CN" altLang="en-US" sz="2400">
                <a:sym typeface="+mn-ea"/>
              </a:rPr>
              <a:t>可以显著提升神经网络的训练效果。</a:t>
            </a:r>
            <a:r>
              <a:rPr lang="zh-CN" sz="2400">
                <a:sym typeface="+mn-ea"/>
              </a:rPr>
              <a:t>由于</a:t>
            </a:r>
            <a:r>
              <a:rPr lang="en-US" altLang="zh-CN" sz="2400">
                <a:sym typeface="+mn-ea"/>
              </a:rPr>
              <a:t>Transformer</a:t>
            </a:r>
            <a:r>
              <a:rPr lang="zh-CN" altLang="en-US" sz="2400">
                <a:sym typeface="+mn-ea"/>
              </a:rPr>
              <a:t>里同样含有</a:t>
            </a:r>
            <a:r>
              <a:rPr lang="en-US" altLang="zh-CN" sz="2400">
                <a:sym typeface="+mn-ea"/>
              </a:rPr>
              <a:t>Resnet</a:t>
            </a:r>
            <a:r>
              <a:rPr lang="zh-CN" altLang="en-US" sz="2400">
                <a:sym typeface="+mn-ea"/>
              </a:rPr>
              <a:t>的结构，在本项目中，编码器和解码器都包含了</a:t>
            </a:r>
            <a:r>
              <a:rPr lang="en-US" altLang="zh-CN" sz="2400">
                <a:sym typeface="+mn-ea"/>
              </a:rPr>
              <a:t>Resnet</a:t>
            </a:r>
            <a:r>
              <a:rPr lang="zh-CN" altLang="en-US" sz="2400">
                <a:sym typeface="+mn-ea"/>
              </a:rPr>
              <a:t>，训练效果更好。</a:t>
            </a: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同时，</a:t>
            </a:r>
            <a:r>
              <a:rPr lang="en-US" altLang="zh-CN" sz="2400">
                <a:sym typeface="+mn-ea"/>
              </a:rPr>
              <a:t>Transformer</a:t>
            </a:r>
            <a:r>
              <a:rPr lang="zh-CN" altLang="en-US" sz="2400">
                <a:sym typeface="+mn-ea"/>
              </a:rPr>
              <a:t>不像</a:t>
            </a:r>
            <a:r>
              <a:rPr lang="en-US" altLang="zh-CN" sz="2400">
                <a:sym typeface="+mn-ea"/>
              </a:rPr>
              <a:t>RNN</a:t>
            </a:r>
            <a:r>
              <a:rPr lang="zh-CN" altLang="en-US" sz="2400">
                <a:sym typeface="+mn-ea"/>
              </a:rPr>
              <a:t>那样当前</a:t>
            </a:r>
            <a:r>
              <a:rPr lang="en-US" altLang="zh-CN" sz="2400">
                <a:sym typeface="+mn-ea"/>
              </a:rPr>
              <a:t>step</a:t>
            </a:r>
            <a:r>
              <a:rPr lang="zh-CN" altLang="en-US" sz="2400">
                <a:sym typeface="+mn-ea"/>
              </a:rPr>
              <a:t>的计算必须等待上一</a:t>
            </a:r>
            <a:r>
              <a:rPr lang="en-US" altLang="zh-CN" sz="2400">
                <a:sym typeface="+mn-ea"/>
              </a:rPr>
              <a:t>step</a:t>
            </a:r>
            <a:r>
              <a:rPr lang="zh-CN" altLang="en-US" sz="2400">
                <a:sym typeface="+mn-ea"/>
              </a:rPr>
              <a:t>结束后才能展开，他的所有计算都可以并行计算，因此有更高的训练速度。</a:t>
            </a: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另一方面，在</a:t>
            </a:r>
            <a:r>
              <a:rPr lang="en-US" altLang="zh-CN" sz="2400">
                <a:sym typeface="+mn-ea"/>
              </a:rPr>
              <a:t>Transformer</a:t>
            </a:r>
            <a:r>
              <a:rPr lang="zh-CN" altLang="en-US" sz="2400">
                <a:sym typeface="+mn-ea"/>
              </a:rPr>
              <a:t>里，任意两个word之间都有直接的交互，从而建立了直接的依赖，无论二者距离多远，因此预测效果比</a:t>
            </a:r>
            <a:r>
              <a:rPr lang="en-US" altLang="zh-CN" sz="2400">
                <a:sym typeface="+mn-ea"/>
              </a:rPr>
              <a:t>RNN</a:t>
            </a:r>
            <a:r>
              <a:rPr lang="zh-CN" altLang="en-US" sz="2400">
                <a:sym typeface="+mn-ea"/>
              </a:rPr>
              <a:t>要好。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二、模型方案（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CNN+RNN</a:t>
            </a:r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27FE9-0667-4F25-BB85-5987FF9F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" y="1515122"/>
            <a:ext cx="10048973" cy="5342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40B525-3B93-48D0-BF1A-010AC689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94" y="4990957"/>
            <a:ext cx="1456389" cy="3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二、模型方案（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CNN+RNN</a:t>
            </a:r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335793-263B-484C-B4DB-F1EDDDCD928F}"/>
              </a:ext>
            </a:extLst>
          </p:cNvPr>
          <p:cNvSpPr txBox="1"/>
          <p:nvPr/>
        </p:nvSpPr>
        <p:spPr>
          <a:xfrm>
            <a:off x="697584" y="16845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损失函数使用交叉熵：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22763E-A109-44A1-BD92-254BA933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4" y="2223263"/>
            <a:ext cx="5877745" cy="29502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D64959B-3A3C-4513-82EF-0B8AE7F79C0E}"/>
              </a:ext>
            </a:extLst>
          </p:cNvPr>
          <p:cNvSpPr txBox="1"/>
          <p:nvPr/>
        </p:nvSpPr>
        <p:spPr>
          <a:xfrm>
            <a:off x="6837576" y="1772314"/>
            <a:ext cx="6099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具体参数设定：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编码器输出维度 encoder_image_dim = 256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层维度caption_embedding_dim = 128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解码器隐层维度decoder_units = 512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词表大小vocab_size = 416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50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BATCH_SIZE = 64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tf.keras.optimizers.Adam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=0.001)</a:t>
            </a:r>
          </a:p>
        </p:txBody>
      </p:sp>
    </p:spTree>
    <p:extLst>
      <p:ext uri="{BB962C8B-B14F-4D97-AF65-F5344CB8AC3E}">
        <p14:creationId xmlns:p14="http://schemas.microsoft.com/office/powerpoint/2010/main" val="415747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456260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dirty="0">
              <a:solidFill>
                <a:schemeClr val="lt1"/>
              </a:solidFill>
            </a:endParaRPr>
          </a:p>
        </p:txBody>
      </p:sp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300990" y="456260"/>
            <a:ext cx="11590020" cy="957761"/>
          </a:xfrm>
        </p:spPr>
        <p:txBody>
          <a:bodyPr anchor="ctr" anchorCtr="0"/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二、模型方案（</a:t>
            </a:r>
            <a:r>
              <a:rPr lang="en-US" altLang="zh-CN" sz="3200" dirty="0">
                <a:solidFill>
                  <a:schemeClr val="bg1"/>
                </a:solidFill>
                <a:latin typeface="Times New Roman"/>
                <a:ea typeface="微软雅黑"/>
              </a:rPr>
              <a:t>CNN+RNN</a:t>
            </a:r>
            <a:r>
              <a:rPr lang="zh-CN" altLang="en-US" sz="3200" dirty="0">
                <a:solidFill>
                  <a:schemeClr val="bg1"/>
                </a:solidFill>
                <a:latin typeface="Times New Roman"/>
                <a:ea typeface="微软雅黑"/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006304-1251-460E-895A-0FF668A8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1" y="1762811"/>
            <a:ext cx="8040222" cy="45517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DB9CB2-567A-434F-BC47-54D5048D0D5D}"/>
              </a:ext>
            </a:extLst>
          </p:cNvPr>
          <p:cNvSpPr txBox="1"/>
          <p:nvPr/>
        </p:nvSpPr>
        <p:spPr>
          <a:xfrm>
            <a:off x="8948711" y="25546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代码文件：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EC5A84-C63E-4188-A27A-172FFDEA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590" y="3009852"/>
            <a:ext cx="249589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35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05,&quot;width&quot;:9045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1059</Words>
  <Application>Microsoft Office PowerPoint</Application>
  <PresentationFormat>宽屏</PresentationFormat>
  <Paragraphs>180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目录</vt:lpstr>
      <vt:lpstr>一、项目背景</vt:lpstr>
      <vt:lpstr>一、项目背景</vt:lpstr>
      <vt:lpstr>一、项目背景</vt:lpstr>
      <vt:lpstr>一、项目背景</vt:lpstr>
      <vt:lpstr>二、模型方案（CNN+RNN）</vt:lpstr>
      <vt:lpstr>二、模型方案（CNN+RNN）</vt:lpstr>
      <vt:lpstr>二、模型方案（CNN+RNN）</vt:lpstr>
      <vt:lpstr>二、模型方案 Resnet-Transformer</vt:lpstr>
      <vt:lpstr>二、模型方案 Resnet-Transformer</vt:lpstr>
      <vt:lpstr>二、模型方案 Resnet-Transformer</vt:lpstr>
      <vt:lpstr>三、实验结果</vt:lpstr>
      <vt:lpstr>三、实验结果</vt:lpstr>
      <vt:lpstr>二、模型方案 Resnet-Transformer</vt:lpstr>
      <vt:lpstr>二、模型方案 Resnet-Transformer</vt:lpstr>
      <vt:lpstr>三、实验结果</vt:lpstr>
      <vt:lpstr>三、实验结果</vt:lpstr>
      <vt:lpstr>三、实验结果</vt:lpstr>
      <vt:lpstr>三、实验结果</vt:lpstr>
      <vt:lpstr>三、实验结果</vt:lpstr>
      <vt:lpstr>三、实验结果</vt:lpstr>
      <vt:lpstr>四、总结展望</vt:lpstr>
      <vt:lpstr>谢谢聆听！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理泰</cp:lastModifiedBy>
  <cp:revision>35</cp:revision>
  <dcterms:modified xsi:type="dcterms:W3CDTF">2021-12-11T14:16:48Z</dcterms:modified>
</cp:coreProperties>
</file>