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90" r:id="rId4"/>
    <p:sldId id="257" r:id="rId5"/>
    <p:sldId id="273" r:id="rId6"/>
    <p:sldId id="314" r:id="rId7"/>
    <p:sldId id="313" r:id="rId8"/>
    <p:sldId id="316" r:id="rId9"/>
    <p:sldId id="295" r:id="rId10"/>
    <p:sldId id="296" r:id="rId11"/>
    <p:sldId id="305" r:id="rId12"/>
    <p:sldId id="302" r:id="rId13"/>
    <p:sldId id="304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ABA"/>
    <a:srgbClr val="007A37"/>
    <a:srgbClr val="DABF5C"/>
    <a:srgbClr val="EED3AC"/>
    <a:srgbClr val="4393D5"/>
    <a:srgbClr val="4B6DCD"/>
    <a:srgbClr val="5186C7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2" autoAdjust="0"/>
  </p:normalViewPr>
  <p:slideViewPr>
    <p:cSldViewPr snapToGrid="0">
      <p:cViewPr varScale="1">
        <p:scale>
          <a:sx n="109" d="100"/>
          <a:sy n="109" d="100"/>
        </p:scale>
        <p:origin x="-1674" y="-78"/>
      </p:cViewPr>
      <p:guideLst>
        <p:guide orient="horz" pos="2167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1413" y="754063"/>
            <a:ext cx="439102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3776F5-8DB8-4FBD-9E32-34F22BCB7649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31368E-0B85-40AF-8CBE-FC6772B34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31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8E7784DA-83C6-4D92-B9EF-50C8BE91C2E0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DEA8B-AA27-4FD7-8E9D-B18A11284098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A2BA-A514-46C9-BBF5-02BAE2529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4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BD302-6DC3-4560-A096-7A78843EDA7C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59701-3AF1-431E-83CD-D7502D1980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3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30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5" y="365130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4F30D-ED73-46F7-AA2B-CB1E4AD95A26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07E6-FD61-4986-A8FA-3EAA17CDD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8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7DA76-FEAA-4028-84BA-72A00D9436DB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93DED-FF97-4180-AC99-2FDC558012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2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2169D-1E67-4192-AEA8-E1331C5D8E64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8EFE8-EF83-43D2-9AD5-6C9D0D7CB4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6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900"/>
            </a:lvl2pPr>
            <a:lvl3pPr marL="914377" indent="0">
              <a:buNone/>
              <a:defRPr sz="1600"/>
            </a:lvl3pPr>
            <a:lvl4pPr marL="1371566" indent="0">
              <a:buNone/>
              <a:defRPr sz="1500"/>
            </a:lvl4pPr>
            <a:lvl5pPr marL="1828754" indent="0">
              <a:buNone/>
              <a:defRPr sz="1500"/>
            </a:lvl5pPr>
            <a:lvl6pPr marL="2285943" indent="0">
              <a:buNone/>
              <a:defRPr sz="1500"/>
            </a:lvl6pPr>
            <a:lvl7pPr marL="2743131" indent="0">
              <a:buNone/>
              <a:defRPr sz="1500"/>
            </a:lvl7pPr>
            <a:lvl8pPr marL="3200320" indent="0">
              <a:buNone/>
              <a:defRPr sz="1500"/>
            </a:lvl8pPr>
            <a:lvl9pPr marL="3657509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4775B-B4B0-451F-883C-2CE5734D45DD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0817-593D-4ABE-8C1F-91E4BC3F6D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2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E5270-0E87-4FD4-831F-18323390ACC5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963B-F7B1-4594-81C0-44A655CD1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6"/>
            <a:ext cx="40397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6"/>
            <a:ext cx="404217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E6A7-C02D-4A40-9F54-7B488D250342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B327-E5C8-4CCE-864D-5972A63E6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1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EA4F-BC3C-4BFE-9EDC-70FA87DF3698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518E-B5A2-4AE7-96B8-D0D4E47D5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35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51D6-FCFE-4F82-BCB2-A2E0A0F8F6D9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EF415-B2D0-4E69-9CC1-446D2040CC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07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300871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4" y="273060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4"/>
            <a:ext cx="3008710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642C0-BE4A-4672-97F9-09C7C73840F4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6A4CA-EE75-4C7C-89C9-142EFA9E96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AF4B-66FD-40EE-96C8-A80F27807B3F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6D40-EB15-4428-831E-0432B008FE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95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4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42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FD713-13BA-4BB5-8DDD-DEDE4D68CEC5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89BA-19AA-4980-AD0D-00D33A591D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6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3659D-F420-4220-9FEB-74DB1B1FF4EF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19FA-96A8-47DF-BC2E-A61B74FA7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41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30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5" y="365130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937E-89EA-4C64-8655-8EB1BC59DEAA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E9C4A-8B17-43AC-A0FF-D64BD2252F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900"/>
            </a:lvl2pPr>
            <a:lvl3pPr marL="914377" indent="0">
              <a:buNone/>
              <a:defRPr sz="1600"/>
            </a:lvl3pPr>
            <a:lvl4pPr marL="1371566" indent="0">
              <a:buNone/>
              <a:defRPr sz="1500"/>
            </a:lvl4pPr>
            <a:lvl5pPr marL="1828754" indent="0">
              <a:buNone/>
              <a:defRPr sz="1500"/>
            </a:lvl5pPr>
            <a:lvl6pPr marL="2285943" indent="0">
              <a:buNone/>
              <a:defRPr sz="1500"/>
            </a:lvl6pPr>
            <a:lvl7pPr marL="2743131" indent="0">
              <a:buNone/>
              <a:defRPr sz="1500"/>
            </a:lvl7pPr>
            <a:lvl8pPr marL="3200320" indent="0">
              <a:buNone/>
              <a:defRPr sz="1500"/>
            </a:lvl8pPr>
            <a:lvl9pPr marL="3657509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66D8A-4B28-4ADF-9024-223EB6F59180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ED5FB-9833-455C-B4EC-4B4AE099E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6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4F5EC-ACEE-41B4-9CE0-E5A761437880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CC83B-88D0-4D99-8A35-17151E47E7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7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6"/>
            <a:ext cx="40397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6"/>
            <a:ext cx="404217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8F023-FD97-43CD-92EC-5F9438879D09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41567-F9F9-4D5D-B8FE-6E5A06C2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016C0-DE49-4A00-BA03-2C5907DBD959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EAA3D-3796-42AE-ADFF-D4F68B0FA6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8AD73-21FF-4386-9269-C6AA622638FE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93DB-DCF9-47CC-B4D5-0225851BE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300871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4" y="273060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4"/>
            <a:ext cx="3008710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42C20-BBC1-4AAF-81F7-B03FFD416E2E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9974C-3C00-4E03-BDC2-FFB54C7F9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4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42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202B-E828-44DF-986E-63F34E00113C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108D-2B2A-4358-A571-392F114755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45745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7DEDF4-B284-4995-9A9C-42AEB81348ED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86150" y="6356350"/>
            <a:ext cx="21717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57900" y="6356350"/>
            <a:ext cx="245745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8CC613-0DC8-4288-821A-DE129FEB98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828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70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45745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4114AD-AC58-4FD7-AF16-89AFB06EB091}" type="datetimeFigureOut">
              <a:rPr lang="zh-CN" altLang="en-US"/>
              <a:pPr>
                <a:defRPr/>
              </a:pPr>
              <a:t>2022/04/13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86150" y="6356350"/>
            <a:ext cx="21717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57900" y="6356350"/>
            <a:ext cx="245745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AF7DB5-F4AE-48D2-8458-EA7B001D2F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9876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70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e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jpe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3765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1588"/>
            <a:ext cx="9190038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1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0"/>
            <a:ext cx="419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7" descr="1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981075"/>
            <a:ext cx="2889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949451" y="2376488"/>
            <a:ext cx="6604000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3025" y="3217863"/>
            <a:ext cx="2878138" cy="5238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3">
                    <a:lumMod val="65000"/>
                  </a:schemeClr>
                </a:solidFill>
                <a:latin typeface="GungsuhChe" pitchFamily="49" charset="-127"/>
                <a:ea typeface="GungsuhChe" pitchFamily="49" charset="-127"/>
              </a:rPr>
              <a:t>WEB Programming</a:t>
            </a:r>
            <a:endParaRPr lang="zh-CN" altLang="en-US" sz="2800" dirty="0">
              <a:solidFill>
                <a:schemeClr val="accent3">
                  <a:lumMod val="65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pic>
        <p:nvPicPr>
          <p:cNvPr id="3080" name="Picture 4" descr="4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833688"/>
            <a:ext cx="203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38138"/>
            <a:ext cx="27701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444500"/>
            <a:ext cx="2438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7850" y="3976688"/>
            <a:ext cx="2743200" cy="1292225"/>
          </a:xfrm>
          <a:prstGeom prst="rect">
            <a:avLst/>
          </a:prstGeom>
          <a:noFill/>
          <a:ln>
            <a:noFill/>
          </a:ln>
        </p:spPr>
        <p:txBody>
          <a:bodyPr wrap="none" lIns="91438" tIns="45719" rIns="91438" bIns="45719">
            <a:spAutoFit/>
          </a:bodyPr>
          <a:lstStyle>
            <a:defPPr>
              <a:defRPr lang="zh-CN"/>
            </a:defPPr>
            <a:lvl1pPr>
              <a:defRPr sz="4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600" dirty="0" smtClean="0">
                <a:solidFill>
                  <a:schemeClr val="accent1">
                    <a:lumMod val="50000"/>
                  </a:schemeClr>
                </a:solidFill>
              </a:rPr>
              <a:t>刘捷</a:t>
            </a:r>
            <a:endParaRPr lang="en-US" altLang="zh-CN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CN" sz="2600" dirty="0" smtClean="0">
                <a:solidFill>
                  <a:schemeClr val="accent1">
                    <a:lumMod val="50000"/>
                  </a:schemeClr>
                </a:solidFill>
              </a:rPr>
              <a:t>Tel</a:t>
            </a:r>
            <a:r>
              <a:rPr lang="zh-CN" altLang="en-US" sz="2600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600" dirty="0" smtClean="0">
                <a:solidFill>
                  <a:schemeClr val="accent1">
                    <a:lumMod val="50000"/>
                  </a:schemeClr>
                </a:solidFill>
              </a:rPr>
              <a:t>13760786615</a:t>
            </a:r>
          </a:p>
          <a:p>
            <a:pPr>
              <a:defRPr/>
            </a:pPr>
            <a:r>
              <a:rPr lang="en-US" altLang="zh-CN" sz="2600" dirty="0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r>
              <a:rPr lang="zh-CN" altLang="en-US" sz="2600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600" dirty="0" smtClean="0">
                <a:solidFill>
                  <a:schemeClr val="accent1">
                    <a:lumMod val="50000"/>
                  </a:schemeClr>
                </a:solidFill>
              </a:rPr>
              <a:t>4146641</a:t>
            </a:r>
            <a:endParaRPr lang="zh-CN" alt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5" descr="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 descr="4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6497638"/>
            <a:ext cx="2047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424" y="577850"/>
            <a:ext cx="6374381" cy="6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实验二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、练习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8" name="Picture 5" descr="2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" y="1224520"/>
            <a:ext cx="8756650" cy="529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点击</a:t>
            </a:r>
            <a:r>
              <a:rPr lang="zh-CN" altLang="en-US" sz="2800" dirty="0"/>
              <a:t>按钮</a:t>
            </a:r>
            <a:r>
              <a:rPr lang="en-US" altLang="zh-CN" sz="2800" dirty="0"/>
              <a:t>A</a:t>
            </a:r>
            <a:r>
              <a:rPr lang="zh-CN" altLang="en-US" sz="2800" dirty="0"/>
              <a:t>后随机生成</a:t>
            </a:r>
            <a:r>
              <a:rPr lang="en-US" altLang="zh-CN" sz="2800" dirty="0"/>
              <a:t>10</a:t>
            </a:r>
            <a:r>
              <a:rPr lang="zh-CN" altLang="en-US" sz="2800" dirty="0"/>
              <a:t>个数字（</a:t>
            </a:r>
            <a:r>
              <a:rPr lang="en-US" altLang="zh-CN" sz="2800" dirty="0"/>
              <a:t>100</a:t>
            </a:r>
            <a:r>
              <a:rPr lang="zh-CN" altLang="en-US" sz="2800" dirty="0"/>
              <a:t>以内，</a:t>
            </a:r>
            <a:r>
              <a:rPr lang="en-US" altLang="zh-CN" sz="2800" dirty="0"/>
              <a:t>1</a:t>
            </a:r>
            <a:r>
              <a:rPr lang="zh-CN" altLang="en-US" sz="2800" dirty="0"/>
              <a:t>位数字和</a:t>
            </a:r>
            <a:r>
              <a:rPr lang="en-US" altLang="zh-CN" sz="2800" dirty="0"/>
              <a:t>2</a:t>
            </a:r>
            <a:r>
              <a:rPr lang="zh-CN" altLang="en-US" sz="2800" dirty="0"/>
              <a:t>位数字都有），并显示在页面上；点击按钮</a:t>
            </a:r>
            <a:r>
              <a:rPr lang="en-US" altLang="zh-CN" sz="2800" dirty="0"/>
              <a:t>B</a:t>
            </a:r>
            <a:r>
              <a:rPr lang="zh-CN" altLang="en-US" sz="2800" dirty="0"/>
              <a:t>后将上述</a:t>
            </a:r>
            <a:r>
              <a:rPr lang="en-US" altLang="zh-CN" sz="2800" dirty="0"/>
              <a:t>10</a:t>
            </a:r>
            <a:r>
              <a:rPr lang="zh-CN" altLang="en-US" sz="2800" dirty="0"/>
              <a:t>个数字进行排序，并在页面上显示从小到大的排序结果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页面</a:t>
            </a:r>
            <a:r>
              <a:rPr lang="zh-CN" altLang="en-US" sz="2800" dirty="0"/>
              <a:t>上有</a:t>
            </a:r>
            <a:r>
              <a:rPr lang="en-US" altLang="zh-CN" sz="2800" dirty="0"/>
              <a:t>3</a:t>
            </a:r>
            <a:r>
              <a:rPr lang="zh-CN" altLang="en-US" sz="2800" dirty="0"/>
              <a:t>段文字，每隔</a:t>
            </a:r>
            <a:r>
              <a:rPr lang="en-US" altLang="zh-CN" sz="2800" dirty="0"/>
              <a:t>1</a:t>
            </a:r>
            <a:r>
              <a:rPr lang="zh-CN" altLang="en-US" sz="2800" dirty="0"/>
              <a:t>秒有</a:t>
            </a:r>
            <a:r>
              <a:rPr lang="en-US" altLang="zh-CN" sz="2800" dirty="0"/>
              <a:t>1</a:t>
            </a:r>
            <a:r>
              <a:rPr lang="zh-CN" altLang="en-US" sz="2800" dirty="0"/>
              <a:t>个文字从黑色变成红色；点击按钮</a:t>
            </a:r>
            <a:r>
              <a:rPr lang="en-US" altLang="zh-CN" sz="2800" dirty="0"/>
              <a:t>C</a:t>
            </a:r>
            <a:r>
              <a:rPr lang="zh-CN" altLang="en-US" sz="2800" dirty="0"/>
              <a:t>后对文字进行反序处理，并在消息对话框中弹出结果。如：原始文字“</a:t>
            </a:r>
            <a:r>
              <a:rPr lang="en-US" altLang="zh-CN" sz="2800" dirty="0"/>
              <a:t>ABC”“</a:t>
            </a:r>
            <a:r>
              <a:rPr lang="en-US" altLang="zh-CN" sz="2800" dirty="0" err="1"/>
              <a:t>DEF</a:t>
            </a:r>
            <a:r>
              <a:rPr lang="en-US" altLang="zh-CN" sz="2800" dirty="0"/>
              <a:t>”</a:t>
            </a:r>
            <a:r>
              <a:rPr lang="zh-CN" altLang="en-US" sz="2800" dirty="0"/>
              <a:t>，反序结果“</a:t>
            </a:r>
            <a:r>
              <a:rPr lang="en-US" altLang="zh-CN" sz="2800" dirty="0"/>
              <a:t>FED”“</a:t>
            </a:r>
            <a:r>
              <a:rPr lang="en-US" altLang="zh-CN" sz="2800" dirty="0" err="1"/>
              <a:t>CBA</a:t>
            </a:r>
            <a:r>
              <a:rPr lang="en-US" altLang="zh-CN" sz="2800" dirty="0"/>
              <a:t>”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提交可运行的源文件（包括全部页面所引用的外部资源，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、图片等）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提交实验报告，按实验报告模板认真填写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5" descr="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 descr="4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8" y="6497638"/>
            <a:ext cx="2047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425" y="380898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大作业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8" name="Picture 5" descr="2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" y="1284625"/>
            <a:ext cx="8909050" cy="529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完成</a:t>
            </a:r>
            <a:r>
              <a:rPr lang="zh-CN" altLang="en-US" sz="2400" dirty="0"/>
              <a:t>一个网页集，包含不少于</a:t>
            </a:r>
            <a:r>
              <a:rPr lang="en-US" altLang="zh-CN" sz="2400" dirty="0"/>
              <a:t>2</a:t>
            </a:r>
            <a:r>
              <a:rPr lang="zh-CN" altLang="en-US" sz="2400" dirty="0"/>
              <a:t>个页面，介绍自己的家乡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使用</a:t>
            </a:r>
            <a:r>
              <a:rPr lang="zh-CN" altLang="en-US" sz="2400" dirty="0"/>
              <a:t>至少一种插件，实现动态效果（包括但不限于图片轮播、图片缩放）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使用</a:t>
            </a:r>
            <a:r>
              <a:rPr lang="zh-CN" altLang="en-US" sz="2400" dirty="0"/>
              <a:t>高德地图或百度地图，标注家乡的位置，地图中要显示搜索框、缩放按钮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实现</a:t>
            </a:r>
            <a:r>
              <a:rPr lang="zh-CN" altLang="en-US" sz="2400" dirty="0"/>
              <a:t>简单的留言功能，支持发帖、回帖、删除（数据不需要保存到数据库）。为列表添加热键，“↑” 和“↓”键用来在列表中上下移动，“</a:t>
            </a:r>
            <a:r>
              <a:rPr lang="en-US" altLang="zh-CN" sz="2400" dirty="0"/>
              <a:t>Enter”</a:t>
            </a:r>
            <a:r>
              <a:rPr lang="zh-CN" altLang="en-US" sz="2400" dirty="0"/>
              <a:t>键用于选中</a:t>
            </a:r>
            <a:r>
              <a:rPr lang="en-US" altLang="zh-CN" sz="2400" dirty="0"/>
              <a:t>/</a:t>
            </a:r>
            <a:r>
              <a:rPr lang="zh-CN" altLang="en-US" sz="2400" dirty="0"/>
              <a:t>取消选中当前帖子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提交可运行的源文件（包括全部页面所引用的外部资源，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、图片等）</a:t>
            </a: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提交实验报告，按实验报告模板认真填写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1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-19050"/>
            <a:ext cx="9182101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38138"/>
            <a:ext cx="27701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444500"/>
            <a:ext cx="2438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 descr="4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 descr="4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246813"/>
            <a:ext cx="2317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 descr="12-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0"/>
            <a:ext cx="3143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2" descr="D:\我的虚拟机\虚拟机共享文件夹\图片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4602163"/>
            <a:ext cx="13271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7"/>
          <p:cNvSpPr txBox="1">
            <a:spLocks noChangeArrowheads="1"/>
          </p:cNvSpPr>
          <p:nvPr/>
        </p:nvSpPr>
        <p:spPr bwMode="auto">
          <a:xfrm>
            <a:off x="1398588" y="1836738"/>
            <a:ext cx="2749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祝各位同学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8" name="TextBox 7"/>
          <p:cNvSpPr txBox="1">
            <a:spLocks noChangeArrowheads="1"/>
          </p:cNvSpPr>
          <p:nvPr/>
        </p:nvSpPr>
        <p:spPr bwMode="auto">
          <a:xfrm>
            <a:off x="1920875" y="2900363"/>
            <a:ext cx="531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学习愉快，取得好成绩</a:t>
            </a:r>
            <a:endParaRPr lang="zh-CN" altLang="en-US" sz="4000" b="1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72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4-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4595813"/>
            <a:ext cx="203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79425" y="577850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>
                <a:solidFill>
                  <a:srgbClr val="00B050"/>
                </a:solidFill>
                <a:ea typeface="微软雅黑" pitchFamily="34" charset="-122"/>
              </a:rPr>
              <a:t>总评成绩构成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971675" y="1749425"/>
            <a:ext cx="67468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课堂出勤：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总分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20%		</a:t>
            </a:r>
          </a:p>
          <a:p>
            <a:pPr marL="990600" indent="-371475" eaLnBrk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理论课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实验课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课程实验：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20%</a:t>
            </a:r>
            <a:endParaRPr lang="en-US" altLang="zh-CN" sz="2000" b="1" dirty="0" smtClean="0">
              <a:ea typeface="微软雅黑" pitchFamily="34" charset="-122"/>
            </a:endParaRPr>
          </a:p>
          <a:p>
            <a:pPr marL="990600" indent="-371475" eaLnBrk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个实验</a:t>
            </a:r>
            <a:endParaRPr lang="zh-CN" altLang="zh-CN" sz="2000" dirty="0" smtClean="0"/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大作业：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60%</a:t>
            </a:r>
            <a:endParaRPr lang="zh-CN" altLang="en-US" sz="1200" b="1" dirty="0" smtClean="0">
              <a:ea typeface="微软雅黑" pitchFamily="34" charset="-122"/>
            </a:endParaRPr>
          </a:p>
        </p:txBody>
      </p:sp>
      <p:pic>
        <p:nvPicPr>
          <p:cNvPr id="4104" name="Picture 5" descr="2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3319" grpId="0" bldLvl="0" autoUpdateAnimBg="0"/>
      <p:bldP spid="13319" grpId="1" bldLvl="0" autoUpdateAnimBg="0"/>
      <p:bldP spid="13319" grpId="2" bldLvl="0" autoUpdateAnimBg="0"/>
      <p:bldP spid="13319" grpId="3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 descr="2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892300"/>
            <a:ext cx="36512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2914650"/>
            <a:ext cx="4016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3937000"/>
            <a:ext cx="4016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79425" y="577850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成绩评定标准</a:t>
            </a:r>
          </a:p>
        </p:txBody>
      </p:sp>
      <p:sp>
        <p:nvSpPr>
          <p:cNvPr id="5129" name="矩形 3"/>
          <p:cNvSpPr>
            <a:spLocks noChangeArrowheads="1"/>
          </p:cNvSpPr>
          <p:nvPr/>
        </p:nvSpPr>
        <p:spPr bwMode="auto">
          <a:xfrm>
            <a:off x="4338638" y="1230313"/>
            <a:ext cx="35575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按要求使用所有</a:t>
            </a:r>
            <a:r>
              <a:rPr lang="zh-CN" altLang="en-US" sz="2400" u="sng" dirty="0"/>
              <a:t>标签</a:t>
            </a:r>
            <a:endParaRPr lang="en-US" altLang="zh-CN" sz="2400" u="sng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按要求使用所有</a:t>
            </a:r>
            <a:r>
              <a:rPr lang="zh-CN" altLang="en-US" sz="2400" u="sng" dirty="0"/>
              <a:t>样式</a:t>
            </a:r>
            <a:endParaRPr lang="en-US" altLang="zh-CN" sz="2400" u="sng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按要求实现所有</a:t>
            </a:r>
            <a:r>
              <a:rPr lang="zh-CN" altLang="en-US" sz="2400" u="sng" dirty="0"/>
              <a:t>方法</a:t>
            </a:r>
            <a:endParaRPr lang="en-US" altLang="zh-CN" sz="2400" u="sng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按要求实现所有</a:t>
            </a:r>
            <a:r>
              <a:rPr lang="zh-CN" altLang="en-US" sz="2400" u="sng" dirty="0"/>
              <a:t>按钮功能</a:t>
            </a:r>
            <a:endParaRPr lang="en-US" altLang="zh-CN" sz="2400" u="sng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按要求完成</a:t>
            </a:r>
            <a:r>
              <a:rPr lang="zh-CN" altLang="en-US" sz="2400" u="sng" dirty="0"/>
              <a:t>实验报告</a:t>
            </a:r>
          </a:p>
        </p:txBody>
      </p:sp>
      <p:sp>
        <p:nvSpPr>
          <p:cNvPr id="5130" name="矩形 17"/>
          <p:cNvSpPr>
            <a:spLocks noChangeArrowheads="1"/>
          </p:cNvSpPr>
          <p:nvPr/>
        </p:nvSpPr>
        <p:spPr bwMode="auto">
          <a:xfrm>
            <a:off x="1908175" y="296068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页面美观</a:t>
            </a:r>
          </a:p>
        </p:txBody>
      </p:sp>
      <p:sp>
        <p:nvSpPr>
          <p:cNvPr id="5131" name="矩形 18"/>
          <p:cNvSpPr>
            <a:spLocks noChangeArrowheads="1"/>
          </p:cNvSpPr>
          <p:nvPr/>
        </p:nvSpPr>
        <p:spPr bwMode="auto">
          <a:xfrm>
            <a:off x="1908175" y="4043363"/>
            <a:ext cx="12096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代码清晰</a:t>
            </a:r>
          </a:p>
        </p:txBody>
      </p:sp>
      <p:pic>
        <p:nvPicPr>
          <p:cNvPr id="5132" name="Picture 3" descr="4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4" descr="4-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6503988"/>
            <a:ext cx="203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矩形 3"/>
          <p:cNvSpPr>
            <a:spLocks noChangeArrowheads="1"/>
          </p:cNvSpPr>
          <p:nvPr/>
        </p:nvSpPr>
        <p:spPr bwMode="auto">
          <a:xfrm>
            <a:off x="1908175" y="1876425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功能完全</a:t>
            </a:r>
          </a:p>
        </p:txBody>
      </p:sp>
      <p:pic>
        <p:nvPicPr>
          <p:cNvPr id="513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4959350"/>
            <a:ext cx="4016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7" name="矩形 18"/>
          <p:cNvSpPr>
            <a:spLocks noChangeArrowheads="1"/>
          </p:cNvSpPr>
          <p:nvPr/>
        </p:nvSpPr>
        <p:spPr bwMode="auto">
          <a:xfrm>
            <a:off x="1908175" y="5065713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使用方便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740312" y="4221162"/>
            <a:ext cx="2853662" cy="203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×  </a:t>
            </a:r>
            <a:r>
              <a:rPr lang="zh-CN" altLang="en-US" sz="2400" b="1" dirty="0">
                <a:solidFill>
                  <a:srgbClr val="FF0000"/>
                </a:solidFill>
              </a:rPr>
              <a:t>不能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抄袭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7A37"/>
                </a:solidFill>
              </a:rPr>
              <a:t>体现个人内容和风格</a:t>
            </a:r>
            <a:endParaRPr lang="zh-CN" altLang="en-US" sz="2000" b="1" dirty="0">
              <a:solidFill>
                <a:srgbClr val="007A37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可以借用样式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可以使用插件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4" grpId="0" bldLvl="0" autoUpdateAnimBg="0"/>
      <p:bldP spid="14" grpId="1" bldLvl="0" autoUpdateAnimBg="0"/>
      <p:bldP spid="14" grpId="2" bldLvl="0" autoUpdateAnimBg="0"/>
      <p:bldP spid="14" grpId="3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4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 descr="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4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6497638"/>
            <a:ext cx="2047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 descr="5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5378450"/>
            <a:ext cx="5810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425" y="577850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作业的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提交（一）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0412" y="1470025"/>
            <a:ext cx="7640637" cy="472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需要提交的材料</a:t>
            </a:r>
            <a:endParaRPr lang="en-US" altLang="zh-CN" sz="2000" b="1" dirty="0" smtClean="0">
              <a:ea typeface="微软雅黑" pitchFamily="34" charset="-122"/>
            </a:endParaRP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源代码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JS……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733550" lvl="1" indent="-371475" eaLnBrk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dirty="0"/>
              <a:t>尽量使用本地</a:t>
            </a:r>
            <a:r>
              <a:rPr lang="zh-CN" altLang="en-US" sz="2000" dirty="0" smtClean="0"/>
              <a:t>资源，注意资源完整性和</a:t>
            </a:r>
            <a:r>
              <a:rPr lang="zh-CN" altLang="en-US" sz="2000" dirty="0"/>
              <a:t>引用</a:t>
            </a:r>
            <a:r>
              <a:rPr lang="zh-CN" altLang="en-US" sz="2000" dirty="0" smtClean="0"/>
              <a:t>路径</a:t>
            </a:r>
            <a:endParaRPr lang="en-US" altLang="zh-CN" sz="2000" dirty="0" smtClean="0"/>
          </a:p>
          <a:p>
            <a:pPr marL="1733550" lvl="1" indent="-371475" eaLnBrk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页面对功能和输入要求做必要的提示</a:t>
            </a:r>
            <a:endParaRPr lang="en-US" altLang="zh-CN" sz="2000" dirty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实验报告</a:t>
            </a:r>
            <a:r>
              <a:rPr lang="zh-CN" altLang="en-US" sz="2400" dirty="0"/>
              <a:t>，包括：</a:t>
            </a:r>
            <a:endParaRPr lang="en-US" altLang="zh-CN" sz="2400" dirty="0"/>
          </a:p>
          <a:p>
            <a:pPr marL="1733550" lvl="1" indent="-371475" eaLnBrk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b="1" u="sng" dirty="0" smtClean="0"/>
              <a:t>实验目的及要求</a:t>
            </a:r>
            <a:r>
              <a:rPr lang="zh-CN" altLang="en-US" sz="2000" dirty="0" smtClean="0"/>
              <a:t>：可以把实验题目描述和考察要点写进去</a:t>
            </a:r>
            <a:endParaRPr lang="en-US" altLang="zh-CN" sz="2000" dirty="0" smtClean="0"/>
          </a:p>
          <a:p>
            <a:pPr marL="1733550" lvl="1" indent="-371475" eaLnBrk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b="1" u="sng" dirty="0" smtClean="0"/>
              <a:t>实验内容</a:t>
            </a:r>
            <a:r>
              <a:rPr lang="zh-CN" altLang="en-US" sz="2000" dirty="0" smtClean="0"/>
              <a:t>：代码编写的过程、部分代码的截图、代码的简要说明（注释）、页面效果的截图等</a:t>
            </a:r>
            <a:endParaRPr lang="en-US" altLang="zh-CN" sz="2000" dirty="0" smtClean="0"/>
          </a:p>
          <a:p>
            <a:pPr marL="1733550" lvl="1" indent="-371475" eaLnBrk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b="1" u="sng" dirty="0"/>
              <a:t>小结</a:t>
            </a:r>
            <a:r>
              <a:rPr lang="zh-CN" altLang="en-US" sz="2000" dirty="0" smtClean="0"/>
              <a:t>：实验过程中遇到的问题、解决的办法、取得的收获等</a:t>
            </a:r>
            <a:endParaRPr lang="zh-CN" altLang="zh-CN" sz="2000" dirty="0"/>
          </a:p>
        </p:txBody>
      </p:sp>
      <p:pic>
        <p:nvPicPr>
          <p:cNvPr id="6154" name="Picture 5" descr="2-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4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 descr="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4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6497638"/>
            <a:ext cx="2047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 descr="5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5378450"/>
            <a:ext cx="5810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425" y="577850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作业的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提交（二）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0413" y="1470025"/>
            <a:ext cx="5383212" cy="42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提交的要求</a:t>
            </a:r>
            <a:endParaRPr lang="en-US" altLang="zh-CN" sz="1200" b="1" dirty="0" smtClean="0">
              <a:ea typeface="微软雅黑" pitchFamily="34" charset="-122"/>
            </a:endParaRP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以班级为单位（重修、交换生等其他同学单独提交）</a:t>
            </a:r>
            <a:endParaRPr lang="en-US" altLang="zh-CN" sz="2000" dirty="0" smtClean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班长将每次作业整理到一个文件夹中，</a:t>
            </a:r>
            <a:r>
              <a:rPr lang="zh-CN" altLang="en-US" sz="2000" dirty="0"/>
              <a:t>每</a:t>
            </a:r>
            <a:r>
              <a:rPr lang="zh-CN" altLang="en-US" sz="2000" dirty="0" smtClean="0"/>
              <a:t>位同学一个子文件夹（命名：</a:t>
            </a:r>
            <a:r>
              <a:rPr lang="zh-CN" altLang="en-US" sz="2000" dirty="0"/>
              <a:t>学号</a:t>
            </a:r>
            <a:r>
              <a:rPr lang="en-US" altLang="zh-CN" sz="2000" dirty="0"/>
              <a:t>_</a:t>
            </a:r>
            <a:r>
              <a:rPr lang="zh-CN" altLang="en-US" sz="2000" dirty="0" smtClean="0"/>
              <a:t>姓名），统一打包</a:t>
            </a:r>
            <a:endParaRPr lang="en-US" altLang="zh-CN" sz="2000" dirty="0" smtClean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发送</a:t>
            </a:r>
            <a:r>
              <a:rPr lang="zh-CN" altLang="en-US" sz="2000" dirty="0"/>
              <a:t>到</a:t>
            </a:r>
            <a:r>
              <a:rPr lang="en-US" altLang="zh-CN" sz="2000" dirty="0"/>
              <a:t>QQ</a:t>
            </a:r>
            <a:r>
              <a:rPr lang="zh-CN" altLang="en-US" sz="2000" dirty="0"/>
              <a:t>邮箱：</a:t>
            </a:r>
            <a:r>
              <a:rPr lang="en-US" altLang="zh-CN" sz="2400" u="sng" dirty="0" smtClean="0"/>
              <a:t>4146641@qq.com</a:t>
            </a:r>
            <a:endParaRPr lang="en-US" altLang="zh-CN" sz="2400" u="sng" dirty="0"/>
          </a:p>
        </p:txBody>
      </p:sp>
      <p:pic>
        <p:nvPicPr>
          <p:cNvPr id="6154" name="Picture 5" descr="2-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39299"/>
              </p:ext>
            </p:extLst>
          </p:nvPr>
        </p:nvGraphicFramePr>
        <p:xfrm>
          <a:off x="6343650" y="1935956"/>
          <a:ext cx="2133600" cy="1524000"/>
        </p:xfrm>
        <a:graphic>
          <a:graphicData uri="http://schemas.openxmlformats.org/drawingml/2006/table">
            <a:tbl>
              <a:tblPr firstRow="1" bandRow="1"/>
              <a:tblGrid>
                <a:gridCol w="1095375"/>
                <a:gridCol w="103822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建议提交时间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大作业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56" y="3807143"/>
            <a:ext cx="2102857" cy="138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133600" y="3830003"/>
            <a:ext cx="565150" cy="223837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99984" y="4091940"/>
            <a:ext cx="1434756" cy="27717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80260" y="4411980"/>
            <a:ext cx="653124" cy="44958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2880360" y="3941921"/>
            <a:ext cx="1057434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3718560" y="4230528"/>
            <a:ext cx="352085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2857500" y="4639151"/>
            <a:ext cx="1057434" cy="0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</p:cxnSp>
      <p:sp>
        <p:nvSpPr>
          <p:cNvPr id="8" name="TextBox 7"/>
          <p:cNvSpPr txBox="1"/>
          <p:nvPr/>
        </p:nvSpPr>
        <p:spPr>
          <a:xfrm>
            <a:off x="3914934" y="377264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每次实验的名称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7334" y="406125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每</a:t>
            </a:r>
            <a:r>
              <a:rPr lang="zh-CN" altLang="en-US" sz="1600" dirty="0" smtClean="0">
                <a:solidFill>
                  <a:srgbClr val="00B050"/>
                </a:solidFill>
              </a:rPr>
              <a:t>位同学一个文件夹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7794" y="446749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C000"/>
                </a:solidFill>
              </a:rPr>
              <a:t>作业的内部文件夹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8970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4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 descr="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3813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4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6497638"/>
            <a:ext cx="2047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 descr="5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5378450"/>
            <a:ext cx="5810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425" y="577850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评分的细则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0412" y="1470025"/>
            <a:ext cx="7958137" cy="144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达标制评分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90600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 每达到一项要求，获得该项得分</a:t>
            </a:r>
            <a:endParaRPr lang="en-US" altLang="zh-CN" sz="2000" dirty="0" smtClean="0"/>
          </a:p>
          <a:p>
            <a:pPr marL="990600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最终得分 </a:t>
            </a:r>
            <a:r>
              <a:rPr lang="en-US" altLang="zh-CN" sz="2000" dirty="0" smtClean="0">
                <a:solidFill>
                  <a:srgbClr val="FF0000"/>
                </a:solidFill>
              </a:rPr>
              <a:t>= Min</a:t>
            </a:r>
            <a:r>
              <a:rPr lang="zh-CN" altLang="en-US" sz="2000" dirty="0" smtClean="0">
                <a:solidFill>
                  <a:srgbClr val="FF0000"/>
                </a:solidFill>
              </a:rPr>
              <a:t>（满分，总得分）</a:t>
            </a:r>
            <a:endParaRPr lang="en-US" altLang="zh-CN" sz="2000" dirty="0"/>
          </a:p>
        </p:txBody>
      </p:sp>
      <p:pic>
        <p:nvPicPr>
          <p:cNvPr id="6154" name="Picture 5" descr="2-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0412" y="3242983"/>
            <a:ext cx="4383088" cy="229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评分要求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 提交</a:t>
            </a:r>
            <a:r>
              <a:rPr lang="zh-CN" altLang="en-US" sz="2000" dirty="0" smtClean="0">
                <a:solidFill>
                  <a:srgbClr val="FF0000"/>
                </a:solidFill>
              </a:rPr>
              <a:t>源文件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 提交</a:t>
            </a:r>
            <a:r>
              <a:rPr lang="zh-CN" altLang="en-US" sz="2000" dirty="0">
                <a:solidFill>
                  <a:srgbClr val="FF0000"/>
                </a:solidFill>
              </a:rPr>
              <a:t>完整实验</a:t>
            </a:r>
            <a:r>
              <a:rPr lang="zh-CN" altLang="en-US" sz="2000" dirty="0" smtClean="0">
                <a:solidFill>
                  <a:srgbClr val="FF0000"/>
                </a:solidFill>
              </a:rPr>
              <a:t>报告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000" dirty="0"/>
              <a:t>各实验</a:t>
            </a:r>
            <a:r>
              <a:rPr lang="zh-CN" altLang="en-US" sz="2000" dirty="0">
                <a:solidFill>
                  <a:srgbClr val="FF0000"/>
                </a:solidFill>
              </a:rPr>
              <a:t>考核点</a:t>
            </a:r>
            <a:endParaRPr lang="en-US" altLang="zh-CN" sz="2000" dirty="0"/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美观度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937760" y="3242983"/>
            <a:ext cx="4038600" cy="12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90600" indent="-371475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 smtClean="0"/>
              <a:t>360</a:t>
            </a:r>
            <a:r>
              <a:rPr lang="zh-CN" altLang="en-US" sz="2000" dirty="0" smtClean="0"/>
              <a:t>极速浏览器 </a:t>
            </a:r>
            <a:r>
              <a:rPr lang="en-US" altLang="zh-CN" sz="2000" smtClean="0"/>
              <a:t>v13.0.2290.0</a:t>
            </a:r>
            <a:r>
              <a:rPr lang="zh-CN" altLang="en-US" sz="2000" dirty="0" smtClean="0"/>
              <a:t>（极速模式）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651771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4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 descr="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4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6497638"/>
            <a:ext cx="2047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 descr="5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5378450"/>
            <a:ext cx="5810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425" y="577850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实验报告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54" name="Picture 5" descr="2-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"/>
          <a:stretch/>
        </p:blipFill>
        <p:spPr bwMode="auto">
          <a:xfrm>
            <a:off x="2493645" y="717867"/>
            <a:ext cx="5125714" cy="615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1367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 descr="2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圆角矩形 44"/>
          <p:cNvSpPr/>
          <p:nvPr/>
        </p:nvSpPr>
        <p:spPr bwMode="auto">
          <a:xfrm>
            <a:off x="4232275" y="2381250"/>
            <a:ext cx="1778000" cy="9239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dirty="0"/>
              <a:t>PHPStorm</a:t>
            </a:r>
            <a:endParaRPr lang="zh-CN" altLang="en-US" dirty="0"/>
          </a:p>
        </p:txBody>
      </p:sp>
      <p:pic>
        <p:nvPicPr>
          <p:cNvPr id="7173" name="Picture 3" descr="4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 descr="4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6505575"/>
            <a:ext cx="2047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6541" y="254286"/>
            <a:ext cx="599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架构介绍</a:t>
            </a:r>
          </a:p>
        </p:txBody>
      </p:sp>
      <p:sp>
        <p:nvSpPr>
          <p:cNvPr id="7177" name="矩形 23"/>
          <p:cNvSpPr>
            <a:spLocks noChangeArrowheads="1"/>
          </p:cNvSpPr>
          <p:nvPr/>
        </p:nvSpPr>
        <p:spPr bwMode="auto">
          <a:xfrm>
            <a:off x="3959225" y="1123950"/>
            <a:ext cx="2865438" cy="5489575"/>
          </a:xfrm>
          <a:prstGeom prst="rect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b="1"/>
              <a:t>开发工具</a:t>
            </a:r>
          </a:p>
        </p:txBody>
      </p:sp>
      <p:sp>
        <p:nvSpPr>
          <p:cNvPr id="7178" name="矩形 24"/>
          <p:cNvSpPr>
            <a:spLocks noChangeArrowheads="1"/>
          </p:cNvSpPr>
          <p:nvPr/>
        </p:nvSpPr>
        <p:spPr bwMode="auto">
          <a:xfrm>
            <a:off x="6948488" y="3659188"/>
            <a:ext cx="1684337" cy="2954337"/>
          </a:xfrm>
          <a:prstGeom prst="rect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数据库连接</a:t>
            </a:r>
          </a:p>
        </p:txBody>
      </p:sp>
      <p:sp>
        <p:nvSpPr>
          <p:cNvPr id="7179" name="矩形 25"/>
          <p:cNvSpPr>
            <a:spLocks noChangeArrowheads="1"/>
          </p:cNvSpPr>
          <p:nvPr/>
        </p:nvSpPr>
        <p:spPr bwMode="auto">
          <a:xfrm>
            <a:off x="7381875" y="906463"/>
            <a:ext cx="1250950" cy="2628900"/>
          </a:xfrm>
          <a:prstGeom prst="rect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数据库</a:t>
            </a:r>
          </a:p>
        </p:txBody>
      </p:sp>
      <p:grpSp>
        <p:nvGrpSpPr>
          <p:cNvPr id="7180" name="组合 147"/>
          <p:cNvGrpSpPr>
            <a:grpSpLocks/>
          </p:cNvGrpSpPr>
          <p:nvPr/>
        </p:nvGrpSpPr>
        <p:grpSpPr bwMode="auto">
          <a:xfrm>
            <a:off x="388938" y="1446213"/>
            <a:ext cx="1204912" cy="2106612"/>
            <a:chOff x="669924" y="1196655"/>
            <a:chExt cx="1177925" cy="2106280"/>
          </a:xfrm>
        </p:grpSpPr>
        <p:sp>
          <p:nvSpPr>
            <p:cNvPr id="7235" name="矩形 1"/>
            <p:cNvSpPr>
              <a:spLocks noChangeArrowheads="1"/>
            </p:cNvSpPr>
            <p:nvPr/>
          </p:nvSpPr>
          <p:spPr bwMode="auto">
            <a:xfrm>
              <a:off x="669924" y="1196655"/>
              <a:ext cx="1177925" cy="210628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zh-CN" altLang="en-US"/>
                <a:t>浏览器</a:t>
              </a:r>
            </a:p>
          </p:txBody>
        </p:sp>
        <p:sp>
          <p:nvSpPr>
            <p:cNvPr id="4" name="圆角矩形 3"/>
            <p:cNvSpPr/>
            <p:nvPr/>
          </p:nvSpPr>
          <p:spPr bwMode="auto">
            <a:xfrm>
              <a:off x="749073" y="2142656"/>
              <a:ext cx="1019628" cy="457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dirty="0"/>
                <a:t>IE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749073" y="1585531"/>
              <a:ext cx="1019628" cy="4571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dirty="0"/>
                <a:t>Firefox</a:t>
              </a:r>
              <a:endParaRPr lang="zh-CN" altLang="en-US" dirty="0"/>
            </a:p>
          </p:txBody>
        </p:sp>
        <p:sp>
          <p:nvSpPr>
            <p:cNvPr id="7238" name="圆角矩形 29"/>
            <p:cNvSpPr>
              <a:spLocks noChangeArrowheads="1"/>
            </p:cNvSpPr>
            <p:nvPr/>
          </p:nvSpPr>
          <p:spPr bwMode="auto">
            <a:xfrm>
              <a:off x="749296" y="2703513"/>
              <a:ext cx="1019175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/>
                <a:t>Chrome</a:t>
              </a:r>
              <a:endParaRPr lang="zh-CN" altLang="en-US"/>
            </a:p>
          </p:txBody>
        </p:sp>
      </p:grpSp>
      <p:sp>
        <p:nvSpPr>
          <p:cNvPr id="7181" name="椭圆 5"/>
          <p:cNvSpPr>
            <a:spLocks noChangeArrowheads="1"/>
          </p:cNvSpPr>
          <p:nvPr/>
        </p:nvSpPr>
        <p:spPr bwMode="auto">
          <a:xfrm>
            <a:off x="3300413" y="1371600"/>
            <a:ext cx="461962" cy="10445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/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7182" name="椭圆 37"/>
          <p:cNvSpPr>
            <a:spLocks noChangeArrowheads="1"/>
          </p:cNvSpPr>
          <p:nvPr/>
        </p:nvSpPr>
        <p:spPr bwMode="auto">
          <a:xfrm>
            <a:off x="3300413" y="2644775"/>
            <a:ext cx="461962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/>
            <a:r>
              <a:rPr lang="en-US" altLang="zh-CN"/>
              <a:t>CSS</a:t>
            </a:r>
            <a:endParaRPr lang="zh-CN" altLang="en-US"/>
          </a:p>
        </p:txBody>
      </p:sp>
      <p:sp>
        <p:nvSpPr>
          <p:cNvPr id="7183" name="椭圆 38"/>
          <p:cNvSpPr>
            <a:spLocks noChangeArrowheads="1"/>
          </p:cNvSpPr>
          <p:nvPr/>
        </p:nvSpPr>
        <p:spPr bwMode="auto">
          <a:xfrm>
            <a:off x="3300413" y="3883025"/>
            <a:ext cx="461962" cy="269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/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7184" name="圆角矩形 39"/>
          <p:cNvSpPr>
            <a:spLocks noChangeArrowheads="1"/>
          </p:cNvSpPr>
          <p:nvPr/>
        </p:nvSpPr>
        <p:spPr bwMode="auto">
          <a:xfrm>
            <a:off x="4441825" y="4724400"/>
            <a:ext cx="1019175" cy="457200"/>
          </a:xfrm>
          <a:prstGeom prst="roundRect">
            <a:avLst>
              <a:gd name="adj" fmla="val 16667"/>
            </a:avLst>
          </a:prstGeom>
          <a:solidFill>
            <a:srgbClr val="A86ED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Eclipse</a:t>
            </a:r>
            <a:endParaRPr lang="zh-CN" altLang="en-US"/>
          </a:p>
        </p:txBody>
      </p:sp>
      <p:sp>
        <p:nvSpPr>
          <p:cNvPr id="7185" name="圆角矩形 40"/>
          <p:cNvSpPr>
            <a:spLocks noChangeArrowheads="1"/>
          </p:cNvSpPr>
          <p:nvPr/>
        </p:nvSpPr>
        <p:spPr bwMode="auto">
          <a:xfrm>
            <a:off x="4413250" y="5654675"/>
            <a:ext cx="1019175" cy="609600"/>
          </a:xfrm>
          <a:prstGeom prst="roundRect">
            <a:avLst>
              <a:gd name="adj" fmla="val 16667"/>
            </a:avLst>
          </a:prstGeom>
          <a:solidFill>
            <a:srgbClr val="5186C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Visual Studio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 bwMode="auto">
          <a:xfrm>
            <a:off x="4346575" y="2806700"/>
            <a:ext cx="1384300" cy="33337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dirty="0"/>
              <a:t>WebStorm</a:t>
            </a:r>
            <a:endParaRPr lang="zh-CN" altLang="en-US" dirty="0"/>
          </a:p>
        </p:txBody>
      </p:sp>
      <p:sp>
        <p:nvSpPr>
          <p:cNvPr id="7187" name="圆角矩形 42"/>
          <p:cNvSpPr>
            <a:spLocks noChangeArrowheads="1"/>
          </p:cNvSpPr>
          <p:nvPr/>
        </p:nvSpPr>
        <p:spPr bwMode="auto">
          <a:xfrm>
            <a:off x="4138613" y="1571625"/>
            <a:ext cx="1719262" cy="457200"/>
          </a:xfrm>
          <a:prstGeom prst="roundRect">
            <a:avLst>
              <a:gd name="adj" fmla="val 16667"/>
            </a:avLst>
          </a:prstGeom>
          <a:solidFill>
            <a:srgbClr val="A2D66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DreamWaever</a:t>
            </a:r>
            <a:endParaRPr lang="zh-CN" altLang="en-US"/>
          </a:p>
        </p:txBody>
      </p:sp>
      <p:sp>
        <p:nvSpPr>
          <p:cNvPr id="7188" name="圆角矩形 43"/>
          <p:cNvSpPr>
            <a:spLocks noChangeArrowheads="1"/>
          </p:cNvSpPr>
          <p:nvPr/>
        </p:nvSpPr>
        <p:spPr bwMode="auto">
          <a:xfrm>
            <a:off x="4494213" y="3406775"/>
            <a:ext cx="1360487" cy="457200"/>
          </a:xfrm>
          <a:prstGeom prst="roundRect">
            <a:avLst>
              <a:gd name="adj" fmla="val 16667"/>
            </a:avLst>
          </a:prstGeom>
          <a:solidFill>
            <a:srgbClr val="6BEE4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Zend Studio</a:t>
            </a:r>
            <a:endParaRPr lang="zh-CN" altLang="en-US"/>
          </a:p>
        </p:txBody>
      </p:sp>
      <p:sp>
        <p:nvSpPr>
          <p:cNvPr id="7190" name="圆角矩形 46"/>
          <p:cNvSpPr>
            <a:spLocks noChangeArrowheads="1"/>
          </p:cNvSpPr>
          <p:nvPr/>
        </p:nvSpPr>
        <p:spPr bwMode="auto">
          <a:xfrm>
            <a:off x="7017068" y="5710238"/>
            <a:ext cx="1408112" cy="6969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1600"/>
              <a:t>Entity</a:t>
            </a:r>
          </a:p>
          <a:p>
            <a:pPr algn="ctr"/>
            <a:r>
              <a:rPr lang="en-US" altLang="zh-CN" sz="1600"/>
              <a:t>Framework</a:t>
            </a:r>
            <a:endParaRPr lang="zh-CN" altLang="en-US" sz="1600"/>
          </a:p>
        </p:txBody>
      </p:sp>
      <p:sp>
        <p:nvSpPr>
          <p:cNvPr id="7191" name="圆角矩形 47"/>
          <p:cNvSpPr>
            <a:spLocks noChangeArrowheads="1"/>
          </p:cNvSpPr>
          <p:nvPr/>
        </p:nvSpPr>
        <p:spPr bwMode="auto">
          <a:xfrm>
            <a:off x="7504113" y="2951163"/>
            <a:ext cx="1019175" cy="457200"/>
          </a:xfrm>
          <a:prstGeom prst="roundRect">
            <a:avLst>
              <a:gd name="adj" fmla="val 16667"/>
            </a:avLst>
          </a:prstGeom>
          <a:solidFill>
            <a:srgbClr val="4393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 bwMode="auto">
          <a:xfrm>
            <a:off x="7504113" y="2033588"/>
            <a:ext cx="1019175" cy="70643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dirty="0"/>
              <a:t>SQL Server</a:t>
            </a:r>
            <a:endParaRPr lang="zh-CN" altLang="en-US" dirty="0"/>
          </a:p>
        </p:txBody>
      </p:sp>
      <p:sp>
        <p:nvSpPr>
          <p:cNvPr id="7193" name="圆角矩形 49"/>
          <p:cNvSpPr>
            <a:spLocks noChangeArrowheads="1"/>
          </p:cNvSpPr>
          <p:nvPr/>
        </p:nvSpPr>
        <p:spPr bwMode="auto">
          <a:xfrm>
            <a:off x="7504113" y="1362075"/>
            <a:ext cx="1019175" cy="457200"/>
          </a:xfrm>
          <a:prstGeom prst="roundRect">
            <a:avLst>
              <a:gd name="adj" fmla="val 16667"/>
            </a:avLst>
          </a:prstGeom>
          <a:solidFill>
            <a:srgbClr val="FF4B4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Oracle</a:t>
            </a:r>
            <a:endParaRPr lang="zh-CN" altLang="en-US"/>
          </a:p>
        </p:txBody>
      </p:sp>
      <p:sp>
        <p:nvSpPr>
          <p:cNvPr id="7196" name="矩形 22"/>
          <p:cNvSpPr>
            <a:spLocks noChangeArrowheads="1"/>
          </p:cNvSpPr>
          <p:nvPr/>
        </p:nvSpPr>
        <p:spPr bwMode="auto">
          <a:xfrm>
            <a:off x="1714500" y="1450975"/>
            <a:ext cx="1309688" cy="4708525"/>
          </a:xfrm>
          <a:prstGeom prst="rect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应用</a:t>
            </a:r>
            <a:endParaRPr lang="en-US" altLang="zh-CN"/>
          </a:p>
          <a:p>
            <a:r>
              <a:rPr lang="zh-CN" altLang="en-US"/>
              <a:t>服务器</a:t>
            </a:r>
          </a:p>
        </p:txBody>
      </p:sp>
      <p:sp>
        <p:nvSpPr>
          <p:cNvPr id="7197" name="圆角矩形 30"/>
          <p:cNvSpPr>
            <a:spLocks noChangeArrowheads="1"/>
          </p:cNvSpPr>
          <p:nvPr/>
        </p:nvSpPr>
        <p:spPr bwMode="auto">
          <a:xfrm>
            <a:off x="1811338" y="2181225"/>
            <a:ext cx="1114425" cy="82073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Tomcat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 bwMode="auto">
          <a:xfrm>
            <a:off x="1811338" y="3595637"/>
            <a:ext cx="1114425" cy="7445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dirty="0"/>
              <a:t>IIS</a:t>
            </a:r>
            <a:endParaRPr lang="zh-CN" altLang="en-US" dirty="0"/>
          </a:p>
        </p:txBody>
      </p:sp>
      <p:cxnSp>
        <p:nvCxnSpPr>
          <p:cNvPr id="7199" name="直接箭头连接符 7"/>
          <p:cNvCxnSpPr>
            <a:cxnSpLocks noChangeShapeType="1"/>
            <a:stCxn id="7201" idx="0"/>
            <a:endCxn id="7197" idx="2"/>
          </p:cNvCxnSpPr>
          <p:nvPr/>
        </p:nvCxnSpPr>
        <p:spPr bwMode="auto">
          <a:xfrm flipV="1">
            <a:off x="2366169" y="3001963"/>
            <a:ext cx="2382" cy="14490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0" name="直接箭头连接符 56"/>
          <p:cNvCxnSpPr>
            <a:cxnSpLocks noChangeShapeType="1"/>
            <a:stCxn id="7201" idx="2"/>
            <a:endCxn id="34" idx="0"/>
          </p:cNvCxnSpPr>
          <p:nvPr/>
        </p:nvCxnSpPr>
        <p:spPr bwMode="auto">
          <a:xfrm>
            <a:off x="2366169" y="3516752"/>
            <a:ext cx="2382" cy="7888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1" name="圆角矩形 58"/>
          <p:cNvSpPr>
            <a:spLocks noChangeArrowheads="1"/>
          </p:cNvSpPr>
          <p:nvPr/>
        </p:nvSpPr>
        <p:spPr bwMode="auto">
          <a:xfrm>
            <a:off x="2014538" y="3146864"/>
            <a:ext cx="703262" cy="369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1600" dirty="0"/>
              <a:t>动态</a:t>
            </a:r>
          </a:p>
        </p:txBody>
      </p:sp>
      <p:sp>
        <p:nvSpPr>
          <p:cNvPr id="7202" name="椭圆 68"/>
          <p:cNvSpPr>
            <a:spLocks noChangeArrowheads="1"/>
          </p:cNvSpPr>
          <p:nvPr/>
        </p:nvSpPr>
        <p:spPr bwMode="auto">
          <a:xfrm>
            <a:off x="2033588" y="3951895"/>
            <a:ext cx="781050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dirty="0" smtClean="0"/>
              <a:t>ASP</a:t>
            </a:r>
            <a:endParaRPr lang="zh-CN" altLang="en-US" dirty="0"/>
          </a:p>
        </p:txBody>
      </p:sp>
      <p:sp>
        <p:nvSpPr>
          <p:cNvPr id="7203" name="椭圆 69"/>
          <p:cNvSpPr>
            <a:spLocks noChangeArrowheads="1"/>
          </p:cNvSpPr>
          <p:nvPr/>
        </p:nvSpPr>
        <p:spPr bwMode="auto">
          <a:xfrm>
            <a:off x="2033588" y="2603500"/>
            <a:ext cx="781050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7204" name="圆角矩形 32"/>
          <p:cNvSpPr>
            <a:spLocks noChangeArrowheads="1"/>
          </p:cNvSpPr>
          <p:nvPr/>
        </p:nvSpPr>
        <p:spPr bwMode="auto">
          <a:xfrm>
            <a:off x="1849438" y="5579032"/>
            <a:ext cx="1019175" cy="457200"/>
          </a:xfrm>
          <a:prstGeom prst="roundRect">
            <a:avLst>
              <a:gd name="adj" fmla="val 16667"/>
            </a:avLst>
          </a:prstGeom>
          <a:solidFill>
            <a:srgbClr val="FF616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/>
              <a:t>Apache</a:t>
            </a:r>
            <a:endParaRPr lang="zh-CN" altLang="en-US" dirty="0"/>
          </a:p>
        </p:txBody>
      </p:sp>
      <p:sp>
        <p:nvSpPr>
          <p:cNvPr id="7205" name="圆角矩形 34"/>
          <p:cNvSpPr>
            <a:spLocks noChangeArrowheads="1"/>
          </p:cNvSpPr>
          <p:nvPr/>
        </p:nvSpPr>
        <p:spPr bwMode="auto">
          <a:xfrm>
            <a:off x="1846263" y="4581035"/>
            <a:ext cx="1019175" cy="457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7206" name="直接箭头连接符 106"/>
          <p:cNvCxnSpPr>
            <a:cxnSpLocks noChangeShapeType="1"/>
            <a:stCxn id="7208" idx="0"/>
            <a:endCxn id="7205" idx="2"/>
          </p:cNvCxnSpPr>
          <p:nvPr/>
        </p:nvCxnSpPr>
        <p:spPr bwMode="auto">
          <a:xfrm flipV="1">
            <a:off x="2354263" y="5038235"/>
            <a:ext cx="1588" cy="12311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7" name="直接箭头连接符 107"/>
          <p:cNvCxnSpPr>
            <a:cxnSpLocks noChangeShapeType="1"/>
            <a:stCxn id="7208" idx="2"/>
            <a:endCxn id="7204" idx="0"/>
          </p:cNvCxnSpPr>
          <p:nvPr/>
        </p:nvCxnSpPr>
        <p:spPr bwMode="auto">
          <a:xfrm>
            <a:off x="2354263" y="5531238"/>
            <a:ext cx="4763" cy="4779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8" name="圆角矩形 108"/>
          <p:cNvSpPr>
            <a:spLocks noChangeArrowheads="1"/>
          </p:cNvSpPr>
          <p:nvPr/>
        </p:nvSpPr>
        <p:spPr bwMode="auto">
          <a:xfrm>
            <a:off x="2001838" y="5161351"/>
            <a:ext cx="704850" cy="369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1600" dirty="0"/>
              <a:t>静态</a:t>
            </a:r>
          </a:p>
        </p:txBody>
      </p:sp>
      <p:cxnSp>
        <p:nvCxnSpPr>
          <p:cNvPr id="7209" name="直接箭头连接符 7210"/>
          <p:cNvCxnSpPr>
            <a:cxnSpLocks noChangeShapeType="1"/>
            <a:stCxn id="7187" idx="1"/>
            <a:endCxn id="7181" idx="6"/>
          </p:cNvCxnSpPr>
          <p:nvPr/>
        </p:nvCxnSpPr>
        <p:spPr bwMode="auto">
          <a:xfrm flipH="1">
            <a:off x="3762375" y="1800225"/>
            <a:ext cx="376238" cy="93663"/>
          </a:xfrm>
          <a:prstGeom prst="straightConnector1">
            <a:avLst/>
          </a:prstGeom>
          <a:noFill/>
          <a:ln w="1270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直接箭头连接符 115"/>
          <p:cNvCxnSpPr>
            <a:cxnSpLocks noChangeShapeType="1"/>
            <a:stCxn id="7187" idx="1"/>
            <a:endCxn id="7182" idx="6"/>
          </p:cNvCxnSpPr>
          <p:nvPr/>
        </p:nvCxnSpPr>
        <p:spPr bwMode="auto">
          <a:xfrm flipH="1">
            <a:off x="3762375" y="1800225"/>
            <a:ext cx="376238" cy="1301750"/>
          </a:xfrm>
          <a:prstGeom prst="straightConnector1">
            <a:avLst/>
          </a:prstGeom>
          <a:noFill/>
          <a:ln w="1270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直接箭头连接符 118"/>
          <p:cNvCxnSpPr>
            <a:cxnSpLocks noChangeShapeType="1"/>
            <a:stCxn id="42" idx="1"/>
            <a:endCxn id="7181" idx="6"/>
          </p:cNvCxnSpPr>
          <p:nvPr/>
        </p:nvCxnSpPr>
        <p:spPr bwMode="auto">
          <a:xfrm flipH="1" flipV="1">
            <a:off x="3762375" y="1893888"/>
            <a:ext cx="584200" cy="1079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直接箭头连接符 121"/>
          <p:cNvCxnSpPr>
            <a:cxnSpLocks noChangeShapeType="1"/>
            <a:stCxn id="42" idx="1"/>
            <a:endCxn id="7182" idx="6"/>
          </p:cNvCxnSpPr>
          <p:nvPr/>
        </p:nvCxnSpPr>
        <p:spPr bwMode="auto">
          <a:xfrm flipH="1">
            <a:off x="3762375" y="2973388"/>
            <a:ext cx="584200" cy="128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3" name="直接箭头连接符 124"/>
          <p:cNvCxnSpPr>
            <a:cxnSpLocks noChangeShapeType="1"/>
            <a:stCxn id="7184" idx="1"/>
            <a:endCxn id="7183" idx="6"/>
          </p:cNvCxnSpPr>
          <p:nvPr/>
        </p:nvCxnSpPr>
        <p:spPr bwMode="auto">
          <a:xfrm flipH="1">
            <a:off x="3762375" y="4953000"/>
            <a:ext cx="679450" cy="276225"/>
          </a:xfrm>
          <a:prstGeom prst="straightConnector1">
            <a:avLst/>
          </a:prstGeom>
          <a:noFill/>
          <a:ln w="12700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4" name="直接箭头连接符 127"/>
          <p:cNvCxnSpPr>
            <a:cxnSpLocks noChangeShapeType="1"/>
            <a:stCxn id="7184" idx="1"/>
            <a:endCxn id="7182" idx="6"/>
          </p:cNvCxnSpPr>
          <p:nvPr/>
        </p:nvCxnSpPr>
        <p:spPr bwMode="auto">
          <a:xfrm flipH="1" flipV="1">
            <a:off x="3762375" y="3101975"/>
            <a:ext cx="679450" cy="1851025"/>
          </a:xfrm>
          <a:prstGeom prst="straightConnector1">
            <a:avLst/>
          </a:prstGeom>
          <a:noFill/>
          <a:ln w="12700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5" name="直接箭头连接符 130"/>
          <p:cNvCxnSpPr>
            <a:cxnSpLocks noChangeShapeType="1"/>
            <a:stCxn id="7184" idx="1"/>
            <a:endCxn id="7181" idx="6"/>
          </p:cNvCxnSpPr>
          <p:nvPr/>
        </p:nvCxnSpPr>
        <p:spPr bwMode="auto">
          <a:xfrm flipH="1" flipV="1">
            <a:off x="3762375" y="1893888"/>
            <a:ext cx="679450" cy="3059112"/>
          </a:xfrm>
          <a:prstGeom prst="straightConnector1">
            <a:avLst/>
          </a:prstGeom>
          <a:noFill/>
          <a:ln w="12700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6" name="直接箭头连接符 133"/>
          <p:cNvCxnSpPr>
            <a:cxnSpLocks noChangeShapeType="1"/>
            <a:stCxn id="7185" idx="1"/>
            <a:endCxn id="7183" idx="6"/>
          </p:cNvCxnSpPr>
          <p:nvPr/>
        </p:nvCxnSpPr>
        <p:spPr bwMode="auto">
          <a:xfrm flipH="1" flipV="1">
            <a:off x="3762375" y="5229225"/>
            <a:ext cx="650875" cy="730250"/>
          </a:xfrm>
          <a:prstGeom prst="straightConnector1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7" name="直接箭头连接符 136"/>
          <p:cNvCxnSpPr>
            <a:cxnSpLocks noChangeShapeType="1"/>
            <a:stCxn id="7185" idx="1"/>
            <a:endCxn id="7182" idx="6"/>
          </p:cNvCxnSpPr>
          <p:nvPr/>
        </p:nvCxnSpPr>
        <p:spPr bwMode="auto">
          <a:xfrm flipH="1" flipV="1">
            <a:off x="3762375" y="3101975"/>
            <a:ext cx="650875" cy="2857500"/>
          </a:xfrm>
          <a:prstGeom prst="straightConnector1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8" name="直接箭头连接符 140"/>
          <p:cNvCxnSpPr>
            <a:cxnSpLocks noChangeShapeType="1"/>
            <a:stCxn id="7185" idx="1"/>
            <a:endCxn id="7181" idx="6"/>
          </p:cNvCxnSpPr>
          <p:nvPr/>
        </p:nvCxnSpPr>
        <p:spPr bwMode="auto">
          <a:xfrm flipH="1" flipV="1">
            <a:off x="3762375" y="1893888"/>
            <a:ext cx="650875" cy="4065587"/>
          </a:xfrm>
          <a:prstGeom prst="straightConnector1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0" name="椭圆 159"/>
          <p:cNvSpPr>
            <a:spLocks noChangeArrowheads="1"/>
          </p:cNvSpPr>
          <p:nvPr/>
        </p:nvSpPr>
        <p:spPr bwMode="auto">
          <a:xfrm>
            <a:off x="5572125" y="5900738"/>
            <a:ext cx="1104900" cy="517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400"/>
              <a:t>ASP.NET</a:t>
            </a:r>
          </a:p>
          <a:p>
            <a:pPr algn="ctr"/>
            <a:r>
              <a:rPr lang="en-US" altLang="zh-CN" sz="1400"/>
              <a:t>MVC</a:t>
            </a:r>
          </a:p>
        </p:txBody>
      </p:sp>
      <p:sp>
        <p:nvSpPr>
          <p:cNvPr id="7224" name="圆角矩形 206"/>
          <p:cNvSpPr>
            <a:spLocks noChangeArrowheads="1"/>
          </p:cNvSpPr>
          <p:nvPr/>
        </p:nvSpPr>
        <p:spPr bwMode="auto">
          <a:xfrm>
            <a:off x="4116388" y="2238375"/>
            <a:ext cx="2570162" cy="1739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en-US" altLang="zh-CN"/>
              <a:t>PHP</a:t>
            </a:r>
          </a:p>
        </p:txBody>
      </p:sp>
      <p:sp>
        <p:nvSpPr>
          <p:cNvPr id="7225" name="圆角矩形 207"/>
          <p:cNvSpPr>
            <a:spLocks noChangeArrowheads="1"/>
          </p:cNvSpPr>
          <p:nvPr/>
        </p:nvSpPr>
        <p:spPr bwMode="auto">
          <a:xfrm>
            <a:off x="4125913" y="4114800"/>
            <a:ext cx="4373562" cy="12144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en-US" altLang="zh-CN" dirty="0"/>
              <a:t>Java</a:t>
            </a:r>
          </a:p>
        </p:txBody>
      </p:sp>
      <p:sp>
        <p:nvSpPr>
          <p:cNvPr id="7226" name="圆角矩形 208"/>
          <p:cNvSpPr>
            <a:spLocks noChangeArrowheads="1"/>
          </p:cNvSpPr>
          <p:nvPr/>
        </p:nvSpPr>
        <p:spPr bwMode="auto">
          <a:xfrm>
            <a:off x="4075113" y="5499100"/>
            <a:ext cx="4424362" cy="10064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/>
              <a:t>C#</a:t>
            </a:r>
          </a:p>
        </p:txBody>
      </p:sp>
      <p:sp>
        <p:nvSpPr>
          <p:cNvPr id="7227" name="矩形 222"/>
          <p:cNvSpPr>
            <a:spLocks noChangeArrowheads="1"/>
          </p:cNvSpPr>
          <p:nvPr/>
        </p:nvSpPr>
        <p:spPr bwMode="auto">
          <a:xfrm>
            <a:off x="388938" y="3721100"/>
            <a:ext cx="1204912" cy="2987675"/>
          </a:xfrm>
          <a:prstGeom prst="rect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插件</a:t>
            </a:r>
          </a:p>
        </p:txBody>
      </p:sp>
      <p:sp>
        <p:nvSpPr>
          <p:cNvPr id="224" name="圆角矩形 223"/>
          <p:cNvSpPr/>
          <p:nvPr/>
        </p:nvSpPr>
        <p:spPr bwMode="auto">
          <a:xfrm>
            <a:off x="481013" y="5592763"/>
            <a:ext cx="1019175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dirty="0"/>
              <a:t>jQuery</a:t>
            </a:r>
            <a:endParaRPr lang="zh-CN" altLang="en-US" dirty="0"/>
          </a:p>
        </p:txBody>
      </p:sp>
      <p:sp>
        <p:nvSpPr>
          <p:cNvPr id="225" name="圆角矩形 224"/>
          <p:cNvSpPr/>
          <p:nvPr/>
        </p:nvSpPr>
        <p:spPr bwMode="auto">
          <a:xfrm>
            <a:off x="481013" y="6108700"/>
            <a:ext cx="1019175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Prototype</a:t>
            </a:r>
            <a:endParaRPr lang="zh-CN" altLang="en-US" sz="1400" dirty="0"/>
          </a:p>
        </p:txBody>
      </p:sp>
      <p:sp>
        <p:nvSpPr>
          <p:cNvPr id="7230" name="圆角矩形 227"/>
          <p:cNvSpPr>
            <a:spLocks noChangeArrowheads="1"/>
          </p:cNvSpPr>
          <p:nvPr/>
        </p:nvSpPr>
        <p:spPr bwMode="auto">
          <a:xfrm>
            <a:off x="481013" y="4114800"/>
            <a:ext cx="1019175" cy="366713"/>
          </a:xfrm>
          <a:prstGeom prst="roundRect">
            <a:avLst>
              <a:gd name="adj" fmla="val 16667"/>
            </a:avLst>
          </a:prstGeom>
          <a:solidFill>
            <a:srgbClr val="007A3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7231" name="圆角矩形 228"/>
          <p:cNvSpPr>
            <a:spLocks noChangeArrowheads="1"/>
          </p:cNvSpPr>
          <p:nvPr/>
        </p:nvSpPr>
        <p:spPr bwMode="auto">
          <a:xfrm>
            <a:off x="481013" y="4567238"/>
            <a:ext cx="1019175" cy="395287"/>
          </a:xfrm>
          <a:prstGeom prst="roundRect">
            <a:avLst>
              <a:gd name="adj" fmla="val 16667"/>
            </a:avLst>
          </a:prstGeom>
          <a:solidFill>
            <a:srgbClr val="007A3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React</a:t>
            </a:r>
            <a:endParaRPr lang="zh-CN" altLang="en-US" dirty="0"/>
          </a:p>
        </p:txBody>
      </p:sp>
      <p:sp>
        <p:nvSpPr>
          <p:cNvPr id="7232" name="圆角矩形 229"/>
          <p:cNvSpPr>
            <a:spLocks noChangeArrowheads="1"/>
          </p:cNvSpPr>
          <p:nvPr/>
        </p:nvSpPr>
        <p:spPr bwMode="auto">
          <a:xfrm>
            <a:off x="481013" y="5053013"/>
            <a:ext cx="1019175" cy="377825"/>
          </a:xfrm>
          <a:prstGeom prst="roundRect">
            <a:avLst>
              <a:gd name="adj" fmla="val 16667"/>
            </a:avLst>
          </a:prstGeom>
          <a:solidFill>
            <a:srgbClr val="007A3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err="1"/>
              <a:t>EasyUI</a:t>
            </a:r>
            <a:endParaRPr lang="zh-CN" altLang="en-US" dirty="0"/>
          </a:p>
        </p:txBody>
      </p:sp>
      <p:sp>
        <p:nvSpPr>
          <p:cNvPr id="2" name="云形 1"/>
          <p:cNvSpPr/>
          <p:nvPr/>
        </p:nvSpPr>
        <p:spPr bwMode="auto">
          <a:xfrm>
            <a:off x="6088857" y="2867977"/>
            <a:ext cx="1306830" cy="826136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b="1" dirty="0" smtClean="0">
                <a:solidFill>
                  <a:srgbClr val="00B0F0"/>
                </a:solidFill>
              </a:rPr>
              <a:t>LAMP/LNMP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2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  <p:sp>
        <p:nvSpPr>
          <p:cNvPr id="73" name="云形 72"/>
          <p:cNvSpPr/>
          <p:nvPr/>
        </p:nvSpPr>
        <p:spPr bwMode="auto">
          <a:xfrm>
            <a:off x="5674603" y="4338236"/>
            <a:ext cx="842497" cy="48291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b="1" dirty="0" smtClean="0">
                <a:solidFill>
                  <a:srgbClr val="00B0F0"/>
                </a:solidFill>
              </a:rPr>
              <a:t>SSH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9" name="云形 68"/>
          <p:cNvSpPr/>
          <p:nvPr/>
        </p:nvSpPr>
        <p:spPr bwMode="auto">
          <a:xfrm>
            <a:off x="7119474" y="4679061"/>
            <a:ext cx="997584" cy="48291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b="1" dirty="0" err="1" smtClean="0">
                <a:solidFill>
                  <a:srgbClr val="00B0F0"/>
                </a:solidFill>
              </a:rPr>
              <a:t>SSM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0" name="圆角矩形 34"/>
          <p:cNvSpPr>
            <a:spLocks noChangeArrowheads="1"/>
          </p:cNvSpPr>
          <p:nvPr/>
        </p:nvSpPr>
        <p:spPr bwMode="auto">
          <a:xfrm>
            <a:off x="2197100" y="6289675"/>
            <a:ext cx="1019175" cy="457200"/>
          </a:xfrm>
          <a:prstGeom prst="roundRect">
            <a:avLst>
              <a:gd name="adj" fmla="val 16667"/>
            </a:avLst>
          </a:prstGeom>
          <a:solidFill>
            <a:srgbClr val="E0CAB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err="1" smtClean="0"/>
              <a:t>Redius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5" descr="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30275"/>
            <a:ext cx="86756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 descr="4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0" y="-3175"/>
            <a:ext cx="190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6497638"/>
            <a:ext cx="2047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425" y="577850"/>
            <a:ext cx="6769100" cy="6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一、练习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制作静态页面</a:t>
            </a:r>
          </a:p>
        </p:txBody>
      </p:sp>
      <p:pic>
        <p:nvPicPr>
          <p:cNvPr id="8200" name="Picture 5" descr="2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9288"/>
            <a:ext cx="13112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7150" y="1584933"/>
            <a:ext cx="8756650" cy="35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1076325" indent="-457200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页面</a:t>
            </a:r>
            <a:r>
              <a:rPr lang="zh-CN" altLang="en-US" sz="2800" dirty="0"/>
              <a:t>布局可以自由设计，页面内容可以自由安排</a:t>
            </a:r>
          </a:p>
          <a:p>
            <a:pPr marL="1076325" indent="-457200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页面</a:t>
            </a:r>
            <a:r>
              <a:rPr lang="zh-CN" altLang="en-US" sz="2800" dirty="0"/>
              <a:t>需要包含多种元素（包括但不限于</a:t>
            </a:r>
            <a:r>
              <a:rPr lang="en-US" altLang="zh-CN" sz="2800" dirty="0"/>
              <a:t>&lt;div&gt;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&lt;a&gt;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&lt;p&gt;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ol</a:t>
            </a:r>
            <a:r>
              <a:rPr lang="en-US" altLang="zh-CN" sz="2800" dirty="0"/>
              <a:t>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ul</a:t>
            </a:r>
            <a:r>
              <a:rPr lang="en-US" altLang="zh-CN" sz="2800" dirty="0"/>
              <a:t>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&lt;font&gt;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&lt;table&gt;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tr</a:t>
            </a:r>
            <a:r>
              <a:rPr lang="en-US" altLang="zh-CN" sz="2800" dirty="0"/>
              <a:t>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&lt;td&gt;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&lt;code&gt;</a:t>
            </a:r>
            <a:r>
              <a:rPr lang="zh-CN" altLang="en-US" sz="2800" dirty="0"/>
              <a:t>），使用独立</a:t>
            </a:r>
            <a:r>
              <a:rPr lang="en-US" altLang="zh-CN" sz="2800" dirty="0" err="1"/>
              <a:t>CSS</a:t>
            </a:r>
            <a:endParaRPr lang="en-US" altLang="zh-CN" sz="2800" dirty="0"/>
          </a:p>
          <a:p>
            <a:pPr marL="1076325" indent="-457200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提交可运行的源文件（包括全部页面所引用的外部资源，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、图片等）</a:t>
            </a:r>
          </a:p>
          <a:p>
            <a:pPr marL="1076325" indent="-457200" eaLnBrk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提交实验报告，按实验报告模板认真填写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527845" y="54632"/>
            <a:ext cx="420499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《WEB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3" grpId="0" bldLvl="0" autoUpdateAnimBg="0"/>
      <p:bldP spid="13" grpId="1" bldLvl="0" autoUpdateAnimBg="0"/>
      <p:bldP spid="13" grpId="2" bldLvl="0" autoUpdateAnimBg="0"/>
      <p:bldP spid="13" grpId="3" bldLvl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_2">
  <a:themeElements>
    <a:clrScheme name="Office Theme_2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2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_2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Pages>0</Pages>
  <Words>839</Words>
  <Characters>0</Characters>
  <Application>Microsoft Office PowerPoint</Application>
  <DocSecurity>0</DocSecurity>
  <PresentationFormat>全屏显示(4:3)</PresentationFormat>
  <Lines>0</Lines>
  <Paragraphs>141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Office Theme_2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华工_刘捷</cp:lastModifiedBy>
  <cp:revision>558</cp:revision>
  <dcterms:created xsi:type="dcterms:W3CDTF">2012-09-21T09:29:31Z</dcterms:created>
  <dcterms:modified xsi:type="dcterms:W3CDTF">2022-04-13T10:07:54Z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