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6.jpeg" ContentType="image/jpeg"/>
  <Override PartName="/ppt/media/image5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перемещения страницы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 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7ACF5A4-6A9A-47B6-BD94-93A20B02F26D}" type="slidenum">
              <a:rPr b="0" lang="ru-RU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89B1673-AE97-4948-88BF-751BD7F9B50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 fontScale="49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23640" y="1728000"/>
            <a:ext cx="5362560" cy="2158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20"/>
              </a:spcBef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«Эффективное использование новых возможностей САПР для ускорения разработки электронных приборов»</a:t>
            </a: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1" lang="ru-RU" sz="1800" spc="-1" strike="noStrike">
                <a:solidFill>
                  <a:srgbClr val="0082be"/>
                </a:solidFill>
                <a:latin typeface="Arial"/>
                <a:ea typeface="MS Mincho;ＭＳ 明朝"/>
              </a:rPr>
              <a:t>Золотарев А.С. НПЦ «Промэлектроника»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9360"/>
            <a:ext cx="82281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встроенного ПО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Программно-аппаратная прослойка абстракции от платформы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Алгоритм работы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Настройка взаимодействия между задачами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Реализация алгоритмов работы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r"/>
            <a:r>
              <a:rPr b="0" lang="ru-RU" sz="2600" spc="-1" strike="noStrike">
                <a:latin typeface="Arial"/>
              </a:rPr>
              <a:t>Использование систем контроля версий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Можно вернуться на любую версию в проекте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Протестировать и сравнить разные варианты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Отсутствует загромождение кода закоментаренными кусками 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Крайне низкая вероятность потери наработок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Возможность работы на разных компьютерах не используя внешние носители</a:t>
            </a:r>
            <a:endParaRPr b="0" lang="ru-RU" sz="20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Работа в команде не приводит к коллизиям, автоматизировано сопоставление изменений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7164360" y="4767120"/>
            <a:ext cx="18702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CAD5B5B1-5A25-454B-A827-62A04FABE5C5}" type="slidenum">
              <a:rPr b="0" lang="ru-RU" sz="1200" spc="-1" strike="noStrike">
                <a:solidFill>
                  <a:srgbClr val="ffffff"/>
                </a:solidFill>
                <a:latin typeface="Akrobat SemiBold"/>
                <a:ea typeface="DejaVu Sans"/>
              </a:rPr>
              <a:t>&lt;номер&gt;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431640" y="915480"/>
            <a:ext cx="8278200" cy="37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  <a:ea typeface="DejaVu Sans"/>
              </a:rPr>
              <a:t>Спасибо</a:t>
            </a:r>
            <a:endParaRPr b="0" lang="ru-RU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1" lang="ru-RU" sz="3400" spc="-1" strike="noStrike">
                <a:solidFill>
                  <a:srgbClr val="002060"/>
                </a:solidFill>
                <a:latin typeface="Arial"/>
                <a:ea typeface="DejaVu Sans"/>
              </a:rPr>
              <a:t>за внимание!</a:t>
            </a:r>
            <a:endParaRPr b="0" lang="ru-RU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br/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ru-RU" sz="3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31640" y="205920"/>
            <a:ext cx="827820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Технические задачи при разработке устройств</a:t>
            </a:r>
            <a:r>
              <a:rPr b="0" lang="ru-RU" sz="1800" spc="-1" strike="noStrike">
                <a:solidFill>
                  <a:srgbClr val="000000"/>
                </a:solidFill>
                <a:latin typeface="Akrobat SemiBold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7164360" y="4767120"/>
            <a:ext cx="1870200" cy="27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fld id="{DCE5C3C9-1D72-41A0-95AE-699127592B23}" type="slidenum">
              <a:rPr b="0" lang="ru-RU" sz="1200" spc="-1" strike="noStrike">
                <a:solidFill>
                  <a:srgbClr val="ffffff"/>
                </a:solidFill>
                <a:latin typeface="Akrobat SemiBold"/>
                <a:ea typeface="DejaVu Sans"/>
              </a:rPr>
              <a:t>1</a:t>
            </a:fld>
            <a:endParaRPr b="0" lang="ru-RU" sz="12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95640" y="915480"/>
            <a:ext cx="8278200" cy="374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принципиальной схемы 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механической конструкции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печатных плат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встроенного ПО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документации</a:t>
            </a:r>
            <a:endParaRPr b="0" lang="ru-RU" sz="2400" spc="-1" strike="noStrike">
              <a:latin typeface="Arial"/>
            </a:endParaRPr>
          </a:p>
          <a:p>
            <a:pPr marL="432000" indent="-322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Проверка и подтверждение соответствия техническим требованиям 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31640" y="205920"/>
            <a:ext cx="827820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схем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792000"/>
            <a:ext cx="822780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схемных заготовок, отлаженных схемных решений</a:t>
            </a:r>
            <a:endParaRPr b="0" lang="ru-RU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Интерактивные схемы ускоряют навигацию</a:t>
            </a:r>
            <a:endParaRPr b="0" lang="ru-RU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ООП в схемных решениях</a:t>
            </a:r>
            <a:endParaRPr b="0" lang="ru-RU" sz="2800" spc="-1" strike="noStrike">
              <a:latin typeface="Arial"/>
            </a:endParaRPr>
          </a:p>
          <a:p>
            <a:pPr marL="216000" indent="-214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Использование мастеров при создании библиотек УГО и посадочных мест компонентов.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-431640" y="576000"/>
            <a:ext cx="9143640" cy="4389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-215640" y="598680"/>
            <a:ext cx="9143640" cy="3793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431640" y="205920"/>
            <a:ext cx="8278200" cy="5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механической конструкции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431640" y="792000"/>
            <a:ext cx="8227800" cy="388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Внешний дизайн прибора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Внутренняя конструкция (крепление платы, конструкция изоляции, цепи сопряжения, разъемы сопряжения с внешним дизайном)</a:t>
            </a:r>
            <a:endParaRPr b="0" lang="ru-RU" sz="2400" spc="-1" strike="noStrike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Внесение изменений для соответствия исполнению (климатическое исполнение, ЭМИ и прочее)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1581840" y="936000"/>
            <a:ext cx="5762160" cy="3495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9360"/>
            <a:ext cx="8228160" cy="12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печатных плат прибора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Контур платы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Расстановка привязанных компонентов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Проектирование трассировки и расположения компонентов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Редактирование шелкографии</a:t>
            </a:r>
            <a:endParaRPr b="0" lang="ru-RU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  <a:ea typeface="DejaVu Sans"/>
              </a:rPr>
              <a:t>Генерация выходных файлов</a:t>
            </a:r>
            <a:endParaRPr b="0" lang="ru-R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3200" spc="-1" strike="noStrike">
                <a:latin typeface="Arial"/>
              </a:rPr>
              <a:t>Открой среду и покажи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646a0"/>
      </a:dk2>
      <a:lt2>
        <a:srgbClr val="83c7db"/>
      </a:lt2>
      <a:accent1>
        <a:srgbClr val="2646a0"/>
      </a:accent1>
      <a:accent2>
        <a:srgbClr val="0082be"/>
      </a:accent2>
      <a:accent3>
        <a:srgbClr val="0096b0"/>
      </a:accent3>
      <a:accent4>
        <a:srgbClr val="00acbe"/>
      </a:accent4>
      <a:accent5>
        <a:srgbClr val="83c7db"/>
      </a:accent5>
      <a:accent6>
        <a:srgbClr val="b7dde8"/>
      </a:accent6>
      <a:hlink>
        <a:srgbClr val="2646a0"/>
      </a:hlink>
      <a:folHlink>
        <a:srgbClr val="7030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</TotalTime>
  <Application>LibreOffice/6.3.3.2$Windows_x86 LibreOffice_project/a64200df03143b798afd1ec74a12ab50359878ed</Application>
  <Words>9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2017-11-15T18:01:39Z</dcterms:created>
  <dc:creator>Roman</dc:creator>
  <dc:description/>
  <dc:language>ru-RU</dc:language>
  <cp:lastModifiedBy/>
  <dcterms:modified xsi:type="dcterms:W3CDTF">2019-12-10T10:18:10Z</dcterms:modified>
  <cp:revision>153</cp:revision>
  <dc:subject/>
  <dc:title>npc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