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39FD-5094-417E-8544-6E8811996CB3}" type="datetimeFigureOut">
              <a:rPr lang="sr-Latn-CS" smtClean="0"/>
              <a:t>15.6.2010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556EB-74DE-42DE-B5A3-C95D28CEF6D7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AB543F-76A7-42D5-8EEA-D670376D5453}" type="datetime1">
              <a:rPr lang="sr-Latn-CS" smtClean="0"/>
              <a:t>15.6.2010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FA49D-1B34-492B-8F0A-59EA8D7BA25E}" type="datetime1">
              <a:rPr lang="sr-Latn-CS" smtClean="0"/>
              <a:t>15.6.2010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E4A64F-1E0C-4BC2-B2E9-BBCC649D9F02}" type="datetime1">
              <a:rPr lang="sr-Latn-CS" smtClean="0"/>
              <a:t>15.6.2010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DFF1B5-DD61-4007-B3DE-13FE0464F60D}" type="datetime1">
              <a:rPr lang="sr-Latn-CS" smtClean="0"/>
              <a:t>15.6.2010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D9BD46-B47B-46C0-9BA3-9451897DE729}" type="datetime1">
              <a:rPr lang="sr-Latn-CS" smtClean="0"/>
              <a:t>15.6.2010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92078F-3080-4ABB-9825-87169C3C4BAB}" type="datetime1">
              <a:rPr lang="sr-Latn-CS" smtClean="0"/>
              <a:t>15.6.2010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11AC45-4FC0-4A3C-82D3-84B4B44A8999}" type="datetime1">
              <a:rPr lang="sr-Latn-CS" smtClean="0"/>
              <a:t>15.6.2010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982EF-882F-498B-A6BE-0DBB63079F2B}" type="datetime1">
              <a:rPr lang="sr-Latn-CS" smtClean="0"/>
              <a:t>15.6.2010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C5048C-4964-4F4B-ADF1-508345FDA837}" type="datetime1">
              <a:rPr lang="sr-Latn-CS" smtClean="0"/>
              <a:t>15.6.2010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20F9FC-AD71-4DDB-AC24-2D4C8BC0A8AB}" type="datetime1">
              <a:rPr lang="sr-Latn-CS" smtClean="0"/>
              <a:t>15.6.2010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A0965B-4429-4A3F-92F2-AAB8C152596C}" type="datetime1">
              <a:rPr lang="sr-Latn-CS" smtClean="0"/>
              <a:t>15.6.2010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5801EB-C884-499E-AACF-D26A62407F2A}" type="datetime1">
              <a:rPr lang="sr-Latn-CS" smtClean="0"/>
              <a:t>15.6.2010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hr-HR" smtClean="0"/>
              <a:t>od 9</a:t>
            </a:r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442919-5B2D-493E-8C74-C1A9103AEA28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Inter</a:t>
            </a:r>
            <a:r>
              <a:rPr lang="hr-HR" dirty="0" smtClean="0"/>
              <a:t> predikcija za normu </a:t>
            </a:r>
            <a:br>
              <a:rPr lang="hr-HR" dirty="0" smtClean="0"/>
            </a:br>
            <a:r>
              <a:rPr lang="hr-HR" dirty="0" smtClean="0"/>
              <a:t>MPEG-4 </a:t>
            </a:r>
            <a:r>
              <a:rPr lang="hr-HR" dirty="0" err="1" smtClean="0"/>
              <a:t>part</a:t>
            </a:r>
            <a:r>
              <a:rPr lang="hr-HR" dirty="0" smtClean="0"/>
              <a:t> 10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Davor </a:t>
            </a:r>
            <a:r>
              <a:rPr lang="hr-HR" dirty="0" err="1" smtClean="0"/>
              <a:t>Prugovečki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Uvod</a:t>
            </a:r>
          </a:p>
          <a:p>
            <a:r>
              <a:rPr lang="hr-HR" dirty="0" smtClean="0"/>
              <a:t>Osnovna izvedba (potpuno pretraživanje)</a:t>
            </a:r>
          </a:p>
          <a:p>
            <a:r>
              <a:rPr lang="hr-HR" dirty="0" smtClean="0"/>
              <a:t>Optimirana izvedba (višestruki odabir)</a:t>
            </a:r>
          </a:p>
          <a:p>
            <a:r>
              <a:rPr lang="hr-HR" dirty="0" smtClean="0"/>
              <a:t>Zaključak</a:t>
            </a:r>
          </a:p>
          <a:p>
            <a:r>
              <a:rPr lang="hr-HR" dirty="0" smtClean="0"/>
              <a:t>Pitanja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r>
              <a:rPr lang="hr-HR" dirty="0" smtClean="0"/>
              <a:t>1 / 8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</a:t>
            </a:r>
            <a:r>
              <a:rPr lang="hr-HR" dirty="0" err="1" smtClean="0"/>
              <a:t>inter</a:t>
            </a:r>
            <a:r>
              <a:rPr lang="hr-HR" dirty="0" smtClean="0"/>
              <a:t> predikcija?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1357298"/>
            <a:ext cx="850440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428728" y="1785926"/>
            <a:ext cx="2214578" cy="1285884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38" name="Picture 14" descr="C:\Users\Davor\AppData\Local\Temp\SNAGHTML100ba9c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714488"/>
            <a:ext cx="3227230" cy="1762138"/>
          </a:xfrm>
          <a:prstGeom prst="rect">
            <a:avLst/>
          </a:prstGeom>
          <a:noFill/>
        </p:spPr>
      </p:pic>
      <p:pic>
        <p:nvPicPr>
          <p:cNvPr id="1040" name="Picture 16" descr="C:\Users\Davor\AppData\Local\Temp\SNAGHTML100c5cc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714752"/>
            <a:ext cx="3237034" cy="1785950"/>
          </a:xfrm>
          <a:prstGeom prst="rect">
            <a:avLst/>
          </a:prstGeom>
          <a:noFill/>
        </p:spPr>
      </p:pic>
      <p:pic>
        <p:nvPicPr>
          <p:cNvPr id="1042" name="Picture 18" descr="C:\Users\Davor\AppData\Local\Temp\SNAGHTML100d81f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1714488"/>
            <a:ext cx="3214710" cy="1767590"/>
          </a:xfrm>
          <a:prstGeom prst="rect">
            <a:avLst/>
          </a:prstGeom>
          <a:noFill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3714752"/>
            <a:ext cx="3214710" cy="176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1714488"/>
            <a:ext cx="3214710" cy="176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ight Arrow 18"/>
          <p:cNvSpPr/>
          <p:nvPr/>
        </p:nvSpPr>
        <p:spPr>
          <a:xfrm>
            <a:off x="3571868" y="2357430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L-Shape 19"/>
          <p:cNvSpPr/>
          <p:nvPr/>
        </p:nvSpPr>
        <p:spPr>
          <a:xfrm rot="16200000">
            <a:off x="2821769" y="3321843"/>
            <a:ext cx="1857388" cy="357190"/>
          </a:xfrm>
          <a:prstGeom prst="corner">
            <a:avLst>
              <a:gd name="adj1" fmla="val 44981"/>
              <a:gd name="adj2" fmla="val 56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ight Arrow 21"/>
          <p:cNvSpPr/>
          <p:nvPr/>
        </p:nvSpPr>
        <p:spPr>
          <a:xfrm>
            <a:off x="3571868" y="4357694"/>
            <a:ext cx="71438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L-Shape 22"/>
          <p:cNvSpPr/>
          <p:nvPr/>
        </p:nvSpPr>
        <p:spPr>
          <a:xfrm rot="10800000" flipH="1">
            <a:off x="3786182" y="2428868"/>
            <a:ext cx="500066" cy="2000264"/>
          </a:xfrm>
          <a:prstGeom prst="corner">
            <a:avLst>
              <a:gd name="adj1" fmla="val 33866"/>
              <a:gd name="adj2" fmla="val 32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4500562" y="2643182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Right Arrow 26"/>
          <p:cNvSpPr/>
          <p:nvPr/>
        </p:nvSpPr>
        <p:spPr>
          <a:xfrm>
            <a:off x="3571868" y="2428868"/>
            <a:ext cx="214314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r>
              <a:rPr lang="hr-HR" dirty="0" smtClean="0"/>
              <a:t>2 /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1357322"/>
          </a:xfrm>
        </p:spPr>
        <p:txBody>
          <a:bodyPr>
            <a:normAutofit fontScale="62500" lnSpcReduction="20000"/>
          </a:bodyPr>
          <a:lstStyle/>
          <a:p>
            <a:r>
              <a:rPr lang="hr-HR" sz="2400" dirty="0" smtClean="0"/>
              <a:t>Potpuno pretraživanje</a:t>
            </a:r>
          </a:p>
          <a:p>
            <a:r>
              <a:rPr lang="hr-HR" sz="2400" dirty="0" smtClean="0"/>
              <a:t>Moguće postaviti različite veličine prozora pretraživanja (inicijalno 16x16)</a:t>
            </a:r>
          </a:p>
          <a:p>
            <a:r>
              <a:rPr lang="hr-HR" sz="2400" dirty="0" smtClean="0"/>
              <a:t>Problemi:</a:t>
            </a:r>
          </a:p>
          <a:p>
            <a:pPr lvl="1"/>
            <a:r>
              <a:rPr lang="hr-HR" sz="2000" dirty="0" smtClean="0"/>
              <a:t>Provjera svakog mogućeg pomaka traži rekonstrukciju bloka pomoću referentne slike</a:t>
            </a:r>
          </a:p>
          <a:p>
            <a:pPr lvl="1"/>
            <a:r>
              <a:rPr lang="hr-HR" sz="2000" dirty="0" smtClean="0"/>
              <a:t>Zaokružen skup pomaka koji se provjeravaju</a:t>
            </a:r>
          </a:p>
          <a:p>
            <a:pPr lvl="1"/>
            <a:r>
              <a:rPr lang="hr-HR" sz="2000" dirty="0" smtClean="0"/>
              <a:t>Teško detektirati daleke pomake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Osnovna izvedba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sz="2400" dirty="0" smtClean="0"/>
              <a:t>(potpuno pretraživanje)</a:t>
            </a:r>
            <a:endParaRPr lang="hr-HR" dirty="0"/>
          </a:p>
        </p:txBody>
      </p:sp>
      <p:pic>
        <p:nvPicPr>
          <p:cNvPr id="4" name="Picture 16" descr="C:\Users\Davor\AppData\Local\Temp\SNAGHTML100c5cc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04300"/>
            <a:ext cx="3429024" cy="1891876"/>
          </a:xfrm>
          <a:prstGeom prst="rect">
            <a:avLst/>
          </a:prstGeom>
          <a:noFill/>
        </p:spPr>
      </p:pic>
      <p:pic>
        <p:nvPicPr>
          <p:cNvPr id="5" name="Picture 14" descr="C:\Users\Davor\AppData\Local\Temp\SNAGHTML100ba9c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857760"/>
            <a:ext cx="3441066" cy="1878897"/>
          </a:xfrm>
          <a:prstGeom prst="rect">
            <a:avLst/>
          </a:prstGeom>
          <a:noFill/>
        </p:spPr>
      </p:pic>
      <p:pic>
        <p:nvPicPr>
          <p:cNvPr id="16386" name="Picture 2" descr="C:\Users\Davor\AppData\Local\Temp\SNAGHTML1013a42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857628"/>
            <a:ext cx="3429024" cy="1885964"/>
          </a:xfrm>
          <a:prstGeom prst="rect">
            <a:avLst/>
          </a:prstGeom>
          <a:noFill/>
        </p:spPr>
      </p:pic>
      <p:pic>
        <p:nvPicPr>
          <p:cNvPr id="16388" name="Picture 4" descr="C:\Users\Davor\AppData\Local\Temp\SNAGHTML1014503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42" y="4852259"/>
            <a:ext cx="3429024" cy="1862889"/>
          </a:xfrm>
          <a:prstGeom prst="rect">
            <a:avLst/>
          </a:prstGeom>
          <a:noFill/>
        </p:spPr>
      </p:pic>
      <p:pic>
        <p:nvPicPr>
          <p:cNvPr id="16390" name="Picture 6" descr="C:\Users\Davor\AppData\Local\Temp\SNAGHTML10151d1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2902774"/>
            <a:ext cx="3429023" cy="1883548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r>
              <a:rPr lang="hr-HR" dirty="0" smtClean="0"/>
              <a:t>3</a:t>
            </a:r>
            <a:r>
              <a:rPr lang="hr-HR" dirty="0" smtClean="0"/>
              <a:t> / 8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7"/>
          </a:xfrm>
        </p:spPr>
        <p:txBody>
          <a:bodyPr>
            <a:normAutofit fontScale="92500" lnSpcReduction="20000"/>
          </a:bodyPr>
          <a:lstStyle/>
          <a:p>
            <a:r>
              <a:rPr lang="hr-HR" dirty="0" smtClean="0"/>
              <a:t>Pomaci za četvrtinu </a:t>
            </a:r>
            <a:r>
              <a:rPr lang="hr-HR" dirty="0" err="1" smtClean="0"/>
              <a:t>piksela</a:t>
            </a:r>
            <a:r>
              <a:rPr lang="hr-HR" dirty="0" smtClean="0"/>
              <a:t> – potrebna interpolacija kod rekonstrukcije</a:t>
            </a:r>
          </a:p>
          <a:p>
            <a:pPr lvl="1"/>
            <a:r>
              <a:rPr lang="hr-HR" dirty="0" smtClean="0"/>
              <a:t>Interpoliranje vrijednosti svjetline i boje na svim pozicijama slike (cjelobrojnim i </a:t>
            </a:r>
            <a:r>
              <a:rPr lang="hr-HR" dirty="0" err="1" smtClean="0"/>
              <a:t>necjelobrojnim</a:t>
            </a:r>
            <a:r>
              <a:rPr lang="hr-HR" dirty="0" smtClean="0"/>
              <a:t>) samo jednom</a:t>
            </a:r>
          </a:p>
          <a:p>
            <a:r>
              <a:rPr lang="hr-HR" dirty="0" smtClean="0"/>
              <a:t>Detekcija dugih pomaka – tri tipa pomaka</a:t>
            </a:r>
          </a:p>
          <a:p>
            <a:pPr lvl="1"/>
            <a:r>
              <a:rPr lang="hr-HR" dirty="0" smtClean="0"/>
              <a:t>Pomaci slični susjednim dijelovima slike</a:t>
            </a:r>
          </a:p>
          <a:p>
            <a:pPr lvl="1"/>
            <a:r>
              <a:rPr lang="hr-HR" dirty="0" smtClean="0"/>
              <a:t>Kratki pomaci</a:t>
            </a:r>
          </a:p>
          <a:p>
            <a:pPr lvl="1"/>
            <a:r>
              <a:rPr lang="hr-HR" dirty="0" smtClean="0"/>
              <a:t>Dugi pomaci</a:t>
            </a:r>
          </a:p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Optimirana izvedba</a:t>
            </a:r>
            <a:br>
              <a:rPr lang="hr-HR" dirty="0" smtClean="0"/>
            </a:br>
            <a:r>
              <a:rPr lang="hr-HR" sz="2400" dirty="0" smtClean="0"/>
              <a:t>(višestruki odabir)</a:t>
            </a:r>
            <a:endParaRPr lang="hr-H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572008"/>
            <a:ext cx="2833112" cy="206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6" name="Picture 8" descr="C:\Users\Davor\AppData\Local\Temp\SNAGHTML10473e9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572008"/>
            <a:ext cx="3076575" cy="20764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r>
              <a:rPr lang="hr-HR" dirty="0" smtClean="0"/>
              <a:t>4 / 8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 smtClean="0"/>
              <a:t>5 karakteristika bloka na temelju svjetline</a:t>
            </a:r>
          </a:p>
          <a:p>
            <a:pPr lvl="1"/>
            <a:r>
              <a:rPr lang="hr-HR" dirty="0" smtClean="0"/>
              <a:t>Linearan izračun svih karakteristika</a:t>
            </a:r>
          </a:p>
          <a:p>
            <a:r>
              <a:rPr lang="hr-HR" dirty="0" smtClean="0"/>
              <a:t>Sortirane pozicije referentne slike po prosječnoj svjetlini bloka</a:t>
            </a:r>
          </a:p>
          <a:p>
            <a:pPr lvl="1"/>
            <a:r>
              <a:rPr lang="hr-HR" dirty="0" smtClean="0"/>
              <a:t>Linearno se računa korištenjem </a:t>
            </a:r>
            <a:r>
              <a:rPr lang="hr-HR" i="1" dirty="0" err="1" smtClean="0"/>
              <a:t>counting</a:t>
            </a:r>
            <a:r>
              <a:rPr lang="hr-HR" i="1" dirty="0" smtClean="0"/>
              <a:t> sorta</a:t>
            </a:r>
            <a:r>
              <a:rPr lang="hr-HR" dirty="0" smtClean="0"/>
              <a:t> - </a:t>
            </a:r>
            <a:r>
              <a:rPr lang="hr-HR" dirty="0" smtClean="0"/>
              <a:t>sortedSuma0</a:t>
            </a:r>
            <a:endParaRPr lang="hr-HR" i="1" dirty="0" smtClean="0"/>
          </a:p>
          <a:p>
            <a:endParaRPr lang="hr-HR" dirty="0" smtClean="0"/>
          </a:p>
          <a:p>
            <a:r>
              <a:rPr lang="hr-HR" dirty="0" smtClean="0"/>
              <a:t>Kratki i pomaci slični susjedima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Karakteristike blokova za određivanje dobrih pomaka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SAD (</a:t>
            </a:r>
            <a:r>
              <a:rPr lang="hr-HR" dirty="0" err="1" smtClean="0"/>
              <a:t>engl</a:t>
            </a:r>
            <a:r>
              <a:rPr lang="hr-HR" dirty="0" smtClean="0"/>
              <a:t>. </a:t>
            </a:r>
            <a:r>
              <a:rPr lang="hr-HR" i="1" dirty="0" err="1" smtClean="0"/>
              <a:t>Sum</a:t>
            </a:r>
            <a:r>
              <a:rPr lang="hr-HR" i="1" dirty="0" smtClean="0"/>
              <a:t> </a:t>
            </a:r>
            <a:r>
              <a:rPr lang="hr-HR" i="1" dirty="0" err="1" smtClean="0"/>
              <a:t>of</a:t>
            </a:r>
            <a:r>
              <a:rPr lang="hr-HR" i="1" dirty="0" smtClean="0"/>
              <a:t> </a:t>
            </a:r>
            <a:r>
              <a:rPr lang="hr-HR" i="1" dirty="0" err="1" smtClean="0"/>
              <a:t>Absolute</a:t>
            </a:r>
            <a:r>
              <a:rPr lang="hr-HR" i="1" dirty="0" smtClean="0"/>
              <a:t> </a:t>
            </a:r>
            <a:r>
              <a:rPr lang="hr-HR" i="1" dirty="0" err="1" smtClean="0"/>
              <a:t>Differences</a:t>
            </a:r>
            <a:r>
              <a:rPr lang="hr-HR" dirty="0" smtClean="0"/>
              <a:t>) za određivanje najboljeg pomaka od dobrih</a:t>
            </a:r>
          </a:p>
          <a:p>
            <a:r>
              <a:rPr lang="hr-HR" dirty="0" smtClean="0"/>
              <a:t>Dugački pomaci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sortedSuma0 za određivanje potencijalno dobrih pomaka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Karakteristike blokova za određivanje dobrih pomaka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SAD za određivanje najboljeg pomaka</a:t>
            </a:r>
          </a:p>
          <a:p>
            <a:pPr marL="571500" indent="-514350"/>
            <a:endParaRPr lang="hr-HR" dirty="0" smtClean="0"/>
          </a:p>
          <a:p>
            <a:pPr lvl="1"/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Optimirana izvedba</a:t>
            </a:r>
            <a:br>
              <a:rPr lang="hr-HR" dirty="0" smtClean="0"/>
            </a:br>
            <a:r>
              <a:rPr lang="hr-HR" sz="2400" dirty="0" smtClean="0"/>
              <a:t>(višestruki odabir)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8214" y="6407944"/>
            <a:ext cx="654818" cy="365125"/>
          </a:xfrm>
        </p:spPr>
        <p:txBody>
          <a:bodyPr/>
          <a:lstStyle/>
          <a:p>
            <a:r>
              <a:rPr lang="hr-HR" dirty="0" smtClean="0"/>
              <a:t>5 / 8</a:t>
            </a:r>
            <a:endParaRPr lang="hr-HR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714488"/>
            <a:ext cx="1857388" cy="36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428736"/>
            <a:ext cx="1819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428736"/>
            <a:ext cx="18192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000372"/>
            <a:ext cx="1819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3000372"/>
            <a:ext cx="18192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000372"/>
            <a:ext cx="18097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4214810" y="2143116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ight Arrow 16"/>
          <p:cNvSpPr/>
          <p:nvPr/>
        </p:nvSpPr>
        <p:spPr>
          <a:xfrm>
            <a:off x="3143240" y="364331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ight Arrow 17"/>
          <p:cNvSpPr/>
          <p:nvPr/>
        </p:nvSpPr>
        <p:spPr>
          <a:xfrm>
            <a:off x="5643570" y="364331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rmAutofit fontScale="77500" lnSpcReduction="20000"/>
          </a:bodyPr>
          <a:lstStyle/>
          <a:p>
            <a:r>
              <a:rPr lang="hr-HR" dirty="0" smtClean="0"/>
              <a:t>Rekonstrukcija blokova na temelju pripremljenih vrijednosti – veća brzina provjere pomaka</a:t>
            </a:r>
          </a:p>
          <a:p>
            <a:r>
              <a:rPr lang="hr-HR" dirty="0" smtClean="0"/>
              <a:t>Detekcija dalekih pomaka – bolja kompresija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Optimirana izvedba</a:t>
            </a:r>
            <a:br>
              <a:rPr lang="hr-HR" dirty="0" smtClean="0"/>
            </a:br>
            <a:r>
              <a:rPr lang="hr-HR" sz="2400" dirty="0" smtClean="0"/>
              <a:t>(višestruki odabir)</a:t>
            </a:r>
            <a:endParaRPr lang="hr-HR" dirty="0"/>
          </a:p>
        </p:txBody>
      </p:sp>
      <p:pic>
        <p:nvPicPr>
          <p:cNvPr id="4" name="Picture 14" descr="C:\Users\Davor\AppData\Local\Temp\SNAGHTML100ba9c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643446"/>
            <a:ext cx="3786214" cy="2067355"/>
          </a:xfrm>
          <a:prstGeom prst="rect">
            <a:avLst/>
          </a:prstGeom>
          <a:noFill/>
        </p:spPr>
      </p:pic>
      <p:pic>
        <p:nvPicPr>
          <p:cNvPr id="5" name="Picture 16" descr="C:\Users\Davor\AppData\Local\Temp\SNAGHTML100c5cc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500306"/>
            <a:ext cx="3786213" cy="2071702"/>
          </a:xfrm>
          <a:prstGeom prst="rect">
            <a:avLst/>
          </a:prstGeom>
          <a:noFill/>
        </p:spPr>
      </p:pic>
      <p:pic>
        <p:nvPicPr>
          <p:cNvPr id="6" name="Picture 18" descr="C:\Users\Davor\AppData\Local\Temp\SNAGHTML100d81f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500438"/>
            <a:ext cx="3786214" cy="2081828"/>
          </a:xfrm>
          <a:prstGeom prst="rect">
            <a:avLst/>
          </a:prstGeom>
          <a:noFill/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643446"/>
            <a:ext cx="3786214" cy="20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2500306"/>
            <a:ext cx="3786214" cy="207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r>
              <a:rPr lang="hr-HR" dirty="0" smtClean="0"/>
              <a:t>6 / 8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err="1" smtClean="0"/>
              <a:t>Inter</a:t>
            </a:r>
            <a:r>
              <a:rPr lang="hr-HR" dirty="0" smtClean="0"/>
              <a:t> predikcija je računski vrlo zahtjevna</a:t>
            </a:r>
          </a:p>
          <a:p>
            <a:pPr lvl="1"/>
            <a:r>
              <a:rPr lang="hr-HR" dirty="0" smtClean="0"/>
              <a:t>Veliki broj mogućih pomaka</a:t>
            </a:r>
          </a:p>
          <a:p>
            <a:pPr lvl="1"/>
            <a:r>
              <a:rPr lang="hr-HR" dirty="0" smtClean="0"/>
              <a:t>Rekonstrukcija dijelova slike – potrebna interpolacija za pomaka kraće od širine </a:t>
            </a:r>
            <a:r>
              <a:rPr lang="hr-HR" dirty="0" err="1" smtClean="0"/>
              <a:t>piksela</a:t>
            </a:r>
            <a:endParaRPr lang="hr-HR" dirty="0" smtClean="0"/>
          </a:p>
          <a:p>
            <a:r>
              <a:rPr lang="hr-HR" dirty="0" smtClean="0"/>
              <a:t>Optimiranje predviđanja</a:t>
            </a:r>
          </a:p>
          <a:p>
            <a:pPr lvl="1"/>
            <a:r>
              <a:rPr lang="hr-HR" dirty="0" smtClean="0"/>
              <a:t>Izračun vrijednosti svjetline i boje na svim pozicijama referentne slike</a:t>
            </a:r>
          </a:p>
          <a:p>
            <a:pPr lvl="1"/>
            <a:r>
              <a:rPr lang="hr-HR" dirty="0" smtClean="0"/>
              <a:t>Tri tipa pomaka</a:t>
            </a:r>
            <a:r>
              <a:rPr lang="hr-HR" smtClean="0"/>
              <a:t>: slični susjednima</a:t>
            </a:r>
            <a:r>
              <a:rPr lang="hr-HR" dirty="0" smtClean="0"/>
              <a:t>, kratki, dugi</a:t>
            </a:r>
          </a:p>
          <a:p>
            <a:pPr lvl="1"/>
            <a:r>
              <a:rPr lang="hr-HR" dirty="0" smtClean="0"/>
              <a:t>Višestruki odabir potencijalnih i najboljeg vektora pomaka temeljem karakteristika bloka</a:t>
            </a:r>
          </a:p>
          <a:p>
            <a:r>
              <a:rPr lang="hr-HR" dirty="0" smtClean="0"/>
              <a:t>Rezultati optimiranja</a:t>
            </a:r>
          </a:p>
          <a:p>
            <a:pPr lvl="1"/>
            <a:r>
              <a:rPr lang="hr-HR" dirty="0" smtClean="0"/>
              <a:t>Brža provjera dobrote vektora pomaka – veća brzina</a:t>
            </a:r>
          </a:p>
          <a:p>
            <a:pPr lvl="1"/>
            <a:r>
              <a:rPr lang="hr-HR" dirty="0" smtClean="0"/>
              <a:t>Detekcija dalekih pomaka – veća kompresija</a:t>
            </a:r>
          </a:p>
          <a:p>
            <a:pPr lvl="1"/>
            <a:endParaRPr lang="hr-H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r>
              <a:rPr lang="hr-HR" dirty="0" smtClean="0"/>
              <a:t>7 / </a:t>
            </a:r>
            <a:fld id="{D7442919-5B2D-493E-8C74-C1A9103AEA28}" type="slidenum">
              <a:rPr lang="hr-HR" smtClean="0"/>
              <a:t>8</a:t>
            </a:fld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6072230"/>
          </a:xfrm>
        </p:spPr>
        <p:txBody>
          <a:bodyPr>
            <a:normAutofit/>
          </a:bodyPr>
          <a:lstStyle/>
          <a:p>
            <a:r>
              <a:rPr lang="hr-HR" sz="4800" dirty="0" smtClean="0"/>
              <a:t>Hvala na pažnji</a:t>
            </a:r>
            <a:endParaRPr lang="hr-HR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r>
              <a:rPr lang="hr-HR" dirty="0" smtClean="0"/>
              <a:t>8 / </a:t>
            </a:r>
            <a:r>
              <a:rPr lang="hr-HR" dirty="0" err="1" smtClean="0"/>
              <a:t>8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296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Inter predikcija za normu  MPEG-4 part 10</vt:lpstr>
      <vt:lpstr>Sadržaj</vt:lpstr>
      <vt:lpstr>Što je inter predikcija?</vt:lpstr>
      <vt:lpstr>Osnovna izvedba (potpuno pretraživanje)</vt:lpstr>
      <vt:lpstr>Optimirana izvedba (višestruki odabir)</vt:lpstr>
      <vt:lpstr>Optimirana izvedba (višestruki odabir)</vt:lpstr>
      <vt:lpstr>Optimirana izvedba (višestruki odabir)</vt:lpstr>
      <vt:lpstr>Zaključak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predikcija za normu  MPEG-4 part 10</dc:title>
  <dc:creator>Davor</dc:creator>
  <cp:lastModifiedBy>Davor</cp:lastModifiedBy>
  <cp:revision>31</cp:revision>
  <dcterms:created xsi:type="dcterms:W3CDTF">2010-06-15T18:13:54Z</dcterms:created>
  <dcterms:modified xsi:type="dcterms:W3CDTF">2010-06-15T22:24:34Z</dcterms:modified>
</cp:coreProperties>
</file>