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4" r:id="rId3"/>
    <p:sldId id="258" r:id="rId4"/>
    <p:sldId id="259" r:id="rId5"/>
    <p:sldId id="261" r:id="rId6"/>
    <p:sldId id="260" r:id="rId7"/>
    <p:sldId id="262" r:id="rId8"/>
    <p:sldId id="265" r:id="rId9"/>
    <p:sldId id="268" r:id="rId10"/>
    <p:sldId id="267" r:id="rId11"/>
    <p:sldId id="266" r:id="rId12"/>
    <p:sldId id="263" r:id="rId13"/>
    <p:sldId id="264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EC5B4-6181-4A4A-B6D9-EDE46625B22E}" type="datetimeFigureOut">
              <a:rPr lang="hr-HR" smtClean="0"/>
              <a:pPr/>
              <a:t>16.6.2010.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73D8-7A43-4F88-B954-D76717B8752C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A56B6DD-207A-4B7B-A7C4-CB57680A7FD8}" type="datetime1">
              <a:rPr lang="hr-HR" smtClean="0"/>
              <a:pPr/>
              <a:t>16.6.2010.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59C3-6420-4955-B357-93745296FCB3}" type="datetime1">
              <a:rPr lang="hr-HR" smtClean="0"/>
              <a:pPr/>
              <a:t>16.6.2010.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A247-301B-4B3A-81F2-6180BFE9BC9C}" type="datetime1">
              <a:rPr lang="hr-HR" smtClean="0"/>
              <a:pPr/>
              <a:t>16.6.2010.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96336" y="6356350"/>
            <a:ext cx="1093512" cy="365760"/>
          </a:xfrm>
        </p:spPr>
        <p:txBody>
          <a:bodyPr/>
          <a:lstStyle/>
          <a:p>
            <a:fld id="{63936248-63A5-4986-BCB3-9E05A2A28A0E}" type="datetime1">
              <a:rPr lang="hr-HR" smtClean="0"/>
              <a:pPr/>
              <a:t>16.6.2010.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6408712" cy="365760"/>
          </a:xfrm>
        </p:spPr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430960" cy="365760"/>
          </a:xfrm>
        </p:spPr>
        <p:txBody>
          <a:bodyPr/>
          <a:lstStyle/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9FDAF84-8DFC-4DC1-8481-4784682A5D39}" type="datetime1">
              <a:rPr lang="hr-HR" smtClean="0"/>
              <a:pPr/>
              <a:t>16.6.2010.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1525560" cy="365760"/>
          </a:xfrm>
        </p:spPr>
        <p:txBody>
          <a:bodyPr/>
          <a:lstStyle/>
          <a:p>
            <a:fld id="{4F814218-9594-44C0-818C-86B773042FDC}" type="datetime1">
              <a:rPr lang="hr-HR" smtClean="0"/>
              <a:pPr/>
              <a:t>16.6.2010.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6048672" cy="365760"/>
          </a:xfrm>
        </p:spPr>
        <p:txBody>
          <a:bodyPr/>
          <a:lstStyle/>
          <a:p>
            <a:r>
              <a:rPr lang="hr-HR" dirty="0" smtClean="0"/>
              <a:t>Diplomski rad: Izvedba i optimiranje intra predikcije za normu MPEG-4 part 10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430960" cy="365760"/>
          </a:xfrm>
        </p:spPr>
        <p:txBody>
          <a:bodyPr/>
          <a:lstStyle/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08304" y="6356350"/>
            <a:ext cx="1381544" cy="365760"/>
          </a:xfrm>
        </p:spPr>
        <p:txBody>
          <a:bodyPr/>
          <a:lstStyle/>
          <a:p>
            <a:fld id="{174AAAEE-C07B-4AA6-A7B4-13FE5F7EC5E7}" type="datetime1">
              <a:rPr lang="hr-HR" smtClean="0"/>
              <a:pPr/>
              <a:t>16.6.2010.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15616" y="6356350"/>
            <a:ext cx="6048672" cy="365760"/>
          </a:xfrm>
        </p:spPr>
        <p:txBody>
          <a:bodyPr/>
          <a:lstStyle/>
          <a:p>
            <a:r>
              <a:rPr lang="hr-HR" dirty="0" smtClean="0"/>
              <a:t>Diplomski rad: Izvedba i optimiranje intra predikcije za normu MPEG-4 part 10</a:t>
            </a:r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430960" cy="365760"/>
          </a:xfrm>
        </p:spPr>
        <p:txBody>
          <a:bodyPr/>
          <a:lstStyle/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5C5-7C02-4259-88CB-184E2A60F8CC}" type="datetime1">
              <a:rPr lang="hr-HR" smtClean="0"/>
              <a:pPr/>
              <a:t>16.6.2010.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B8EE-8A1B-4B00-8DE5-C1915E60727A}" type="datetime1">
              <a:rPr lang="hr-HR" smtClean="0"/>
              <a:pPr/>
              <a:t>16.6.2010.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0C18-BAB9-4A65-89F2-C5199F573C56}" type="datetime1">
              <a:rPr lang="hr-HR" smtClean="0"/>
              <a:pPr/>
              <a:t>16.6.2010.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F629-AF1C-41EE-95EB-16CD8C2C8D91}" type="datetime1">
              <a:rPr lang="hr-HR" smtClean="0"/>
              <a:pPr/>
              <a:t>16.6.2010.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AB9DD5-101F-4372-9679-3A7EB6CCC1F5}" type="datetime1">
              <a:rPr lang="hr-HR" smtClean="0"/>
              <a:pPr/>
              <a:t>16.6.2010.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10948D-C001-4534-A5AE-0CF82965104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Izvedba i optimiranje intra predikcije za normu MPEG-4 part 10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Zvonimir-Zoltán Marić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10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Predviđena slika</a:t>
            </a:r>
            <a:endParaRPr lang="hr-HR" dirty="0"/>
          </a:p>
        </p:txBody>
      </p:sp>
      <p:pic>
        <p:nvPicPr>
          <p:cNvPr id="7" name="Picture 6" descr="predviđanj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521906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11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Kodirana slika</a:t>
            </a:r>
            <a:endParaRPr lang="hr-HR" dirty="0"/>
          </a:p>
        </p:txBody>
      </p:sp>
      <p:pic>
        <p:nvPicPr>
          <p:cNvPr id="8" name="Picture 7" descr="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521398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Paralelizacija i GPGPU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12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Kratak uvod</a:t>
            </a:r>
            <a:endParaRPr lang="hr-HR" dirty="0"/>
          </a:p>
        </p:txBody>
      </p:sp>
      <p:pic>
        <p:nvPicPr>
          <p:cNvPr id="8" name="Content Placeholder 5" descr="Untitle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2636912"/>
            <a:ext cx="3694257" cy="252028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GPGPU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13</a:t>
            </a:fld>
            <a:endParaRPr lang="hr-HR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268760"/>
            <a:ext cx="453650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43808" y="6073551"/>
            <a:ext cx="341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i="1" dirty="0"/>
              <a:t>Copyright © 2010 Advanced Micro Devices, Inc.</a:t>
            </a:r>
            <a:endParaRPr lang="hr-H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Norma OpenCL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14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služi prevenstveno za poopćenje korištenja sklopovlja s posebnom namjenom</a:t>
            </a:r>
          </a:p>
          <a:p>
            <a:pPr lvl="1"/>
            <a:r>
              <a:rPr lang="hr-HR" dirty="0" smtClean="0"/>
              <a:t>grafičke kartice</a:t>
            </a:r>
          </a:p>
          <a:p>
            <a:pPr lvl="1"/>
            <a:r>
              <a:rPr lang="hr-HR" dirty="0" smtClean="0"/>
              <a:t>multimedijski koprocesori</a:t>
            </a:r>
          </a:p>
          <a:p>
            <a:pPr lvl="1"/>
            <a:r>
              <a:rPr lang="hr-HR" dirty="0" smtClean="0"/>
              <a:t>procesori za obradbu signala</a:t>
            </a:r>
          </a:p>
          <a:p>
            <a:r>
              <a:rPr lang="hr-HR" dirty="0" smtClean="0"/>
              <a:t>osobito </a:t>
            </a:r>
            <a:r>
              <a:rPr lang="hr-HR" dirty="0" smtClean="0"/>
              <a:t>pogodna </a:t>
            </a:r>
            <a:r>
              <a:rPr lang="hr-HR" dirty="0" smtClean="0"/>
              <a:t>za programiranje GPGPU</a:t>
            </a:r>
            <a:endParaRPr lang="hr-HR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221088"/>
            <a:ext cx="1800200" cy="172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Intra koder na GPGPU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15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kodiranje se ne može provesti paralelno u potpunosti</a:t>
            </a:r>
          </a:p>
          <a:p>
            <a:pPr lvl="1"/>
            <a:r>
              <a:rPr lang="hr-HR" dirty="0" smtClean="0"/>
              <a:t>međuzavisnost makroblokova</a:t>
            </a:r>
          </a:p>
          <a:p>
            <a:r>
              <a:rPr lang="hr-HR" dirty="0" smtClean="0"/>
              <a:t>pronalazak najboljeg načina predviđanja se može izvesti paralelno</a:t>
            </a:r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dvije jezgrice:</a:t>
            </a:r>
          </a:p>
          <a:p>
            <a:pPr lvl="1"/>
            <a:r>
              <a:rPr lang="hr-HR" dirty="0" smtClean="0"/>
              <a:t>jedna određuje način predviđanja za tip intra 16×16</a:t>
            </a:r>
          </a:p>
          <a:p>
            <a:pPr lvl="1"/>
            <a:r>
              <a:rPr lang="hr-HR" dirty="0" smtClean="0"/>
              <a:t>druga određuje način predviđanja za pojedini podmakroblok 4×4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Izmjerena ubrzanja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16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Big Buck Bunny, 500 slika, 640×352, bez OpenCL-a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Big Buck Bunny, 500 slika, 640×352, s OpenCL-om</a:t>
            </a:r>
            <a:endParaRPr lang="hr-H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2060848"/>
          <a:ext cx="7560840" cy="1645920"/>
        </p:xfrm>
        <a:graphic>
          <a:graphicData uri="http://schemas.openxmlformats.org/drawingml/2006/table">
            <a:tbl>
              <a:tblPr/>
              <a:tblGrid>
                <a:gridCol w="1890210"/>
                <a:gridCol w="1890210"/>
                <a:gridCol w="1890210"/>
                <a:gridCol w="189021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r-HR" sz="18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Ukupno [ms]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Jedna slika [ms]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FPS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1</a:t>
                      </a:r>
                      <a:endParaRPr lang="hr-HR" sz="18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65159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130,32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7,67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2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65241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130,48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7,66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3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65213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130,43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7,67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5576" y="4437112"/>
          <a:ext cx="7560840" cy="1645920"/>
        </p:xfrm>
        <a:graphic>
          <a:graphicData uri="http://schemas.openxmlformats.org/drawingml/2006/table">
            <a:tbl>
              <a:tblPr/>
              <a:tblGrid>
                <a:gridCol w="1890210"/>
                <a:gridCol w="1890210"/>
                <a:gridCol w="1890210"/>
                <a:gridCol w="189021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r-HR" sz="18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Ukupno [ms]</a:t>
                      </a:r>
                      <a:endParaRPr lang="hr-HR" sz="18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Jedna slika [ms]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FPS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1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39537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79,07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12,65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2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40510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81,02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12,34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3</a:t>
                      </a:r>
                      <a:endParaRPr lang="hr-HR" sz="18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40560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81,12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12,33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Izmjerena ubrzanja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17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Bourne Ultimatum, 500 slika, 1920×816, bez OpenCL-a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Bourne Ultimatum, 500 slika, 1920×816, s OpenCL-om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2060848"/>
          <a:ext cx="7560840" cy="1645920"/>
        </p:xfrm>
        <a:graphic>
          <a:graphicData uri="http://schemas.openxmlformats.org/drawingml/2006/table">
            <a:tbl>
              <a:tblPr/>
              <a:tblGrid>
                <a:gridCol w="1890210"/>
                <a:gridCol w="1890210"/>
                <a:gridCol w="1890210"/>
                <a:gridCol w="189021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Ukupno [ms]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Jedna slika [ms]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FPS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1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287389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574,78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1,74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2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289176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578,35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1,73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3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286473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572,95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1,75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5576" y="4437112"/>
          <a:ext cx="7560840" cy="1645920"/>
        </p:xfrm>
        <a:graphic>
          <a:graphicData uri="http://schemas.openxmlformats.org/drawingml/2006/table">
            <a:tbl>
              <a:tblPr/>
              <a:tblGrid>
                <a:gridCol w="1890210"/>
                <a:gridCol w="1890210"/>
                <a:gridCol w="1890210"/>
                <a:gridCol w="189021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Ukupno [ms]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Jedna slika [ms]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FPS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1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171205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342,41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2,92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2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170974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341,95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2,92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rgbClr val="FFFFFF"/>
                          </a:solidFill>
                          <a:latin typeface="Cambria"/>
                          <a:ea typeface="Calibri"/>
                          <a:cs typeface="Times New Roman"/>
                        </a:rPr>
                        <a:t>Ispit 3</a:t>
                      </a:r>
                      <a:endParaRPr lang="hr-HR" sz="18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171246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mbria"/>
                          <a:ea typeface="Calibri"/>
                          <a:cs typeface="Times New Roman"/>
                        </a:rPr>
                        <a:t>342,49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mbria"/>
                          <a:ea typeface="Calibri"/>
                          <a:cs typeface="Times New Roman"/>
                        </a:rPr>
                        <a:t>2,92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18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OpenCL uz vrlo male prilagodbe postiže znatna ubrzanja</a:t>
            </a:r>
          </a:p>
          <a:p>
            <a:r>
              <a:rPr lang="hr-HR" dirty="0" smtClean="0"/>
              <a:t>u ovisnosti o namjeni, ima još mnogo smjerova za ubrzanje kodera</a:t>
            </a:r>
          </a:p>
          <a:p>
            <a:pPr lvl="1"/>
            <a:r>
              <a:rPr lang="hr-HR" dirty="0" smtClean="0"/>
              <a:t>odabranim načinom još je uvijek dulje izvođenje programa na strani CPU</a:t>
            </a:r>
          </a:p>
          <a:p>
            <a:r>
              <a:rPr lang="hr-HR" dirty="0" smtClean="0"/>
              <a:t>za razmjerno velike dimenzije ulazne slike postignuto je </a:t>
            </a:r>
            <a:r>
              <a:rPr lang="hr-HR" dirty="0" smtClean="0"/>
              <a:t>50</a:t>
            </a:r>
            <a:r>
              <a:rPr lang="hr-HR" dirty="0" smtClean="0"/>
              <a:t>% brzine potrebne za kodiranje u stvarnome vremenu</a:t>
            </a:r>
          </a:p>
          <a:p>
            <a:pPr lvl="1"/>
            <a:r>
              <a:rPr lang="hr-HR" dirty="0" smtClean="0"/>
              <a:t>uz malo pogoršanje u kvaliteti, moglo bi se postići kodiranje u stvarnome vremenu</a:t>
            </a:r>
          </a:p>
          <a:p>
            <a:r>
              <a:rPr lang="hr-HR" dirty="0" smtClean="0"/>
              <a:t>najveći je potencijal u inter kodiranju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2</a:t>
            </a:fld>
            <a:endParaRPr lang="hr-HR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619935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Zoltan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356991"/>
            <a:ext cx="4059163" cy="276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 intra predikciji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3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Što je na ovoj slici predvidivo?</a:t>
            </a:r>
            <a:endParaRPr lang="hr-HR" dirty="0"/>
          </a:p>
        </p:txBody>
      </p:sp>
      <p:pic>
        <p:nvPicPr>
          <p:cNvPr id="1026" name="Picture 2" descr="E:\Predavanja\Diplomski\SVN\trunk\Dokumenti\Zoltan\makroblok-oznace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6086475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Tipovi intra predviđanja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Intra 16×16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hr-HR" dirty="0" smtClean="0"/>
              <a:t>Intra 4×4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Diplomski rad: Izvedba i optimiranje intra predikcije za normu MPEG-4 part 10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4</a:t>
            </a:fld>
            <a:endParaRPr lang="hr-HR"/>
          </a:p>
        </p:txBody>
      </p:sp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467544" y="1945362"/>
            <a:ext cx="3602166" cy="4327148"/>
            <a:chOff x="2209" y="4147"/>
            <a:chExt cx="6335" cy="7610"/>
          </a:xfrm>
        </p:grpSpPr>
        <p:sp>
          <p:nvSpPr>
            <p:cNvPr id="2051" name="AutoShape 3"/>
            <p:cNvSpPr>
              <a:spLocks noChangeAspect="1" noChangeArrowheads="1"/>
            </p:cNvSpPr>
            <p:nvPr/>
          </p:nvSpPr>
          <p:spPr bwMode="auto">
            <a:xfrm>
              <a:off x="2209" y="4147"/>
              <a:ext cx="6335" cy="76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pic>
          <p:nvPicPr>
            <p:cNvPr id="2052" name="Picture 4" descr="makroblok"/>
            <p:cNvPicPr>
              <a:picLocks noChangeAspect="1" noChangeArrowheads="1"/>
            </p:cNvPicPr>
            <p:nvPr/>
          </p:nvPicPr>
          <p:blipFill>
            <a:blip r:embed="rId2" cstate="print"/>
            <a:srcRect r="7175" b="6099"/>
            <a:stretch>
              <a:fillRect/>
            </a:stretch>
          </p:blipFill>
          <p:spPr bwMode="auto">
            <a:xfrm>
              <a:off x="4381" y="8672"/>
              <a:ext cx="3079" cy="3072"/>
            </a:xfrm>
            <a:prstGeom prst="rect">
              <a:avLst/>
            </a:prstGeom>
            <a:noFill/>
          </p:spPr>
        </p:pic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4554" y="8849"/>
              <a:ext cx="2905" cy="290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4382" y="8672"/>
              <a:ext cx="181" cy="18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4382" y="8853"/>
              <a:ext cx="180" cy="181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383" y="9034"/>
              <a:ext cx="180" cy="181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4382" y="9216"/>
              <a:ext cx="181" cy="18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4382" y="9397"/>
              <a:ext cx="181" cy="18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4382" y="9578"/>
              <a:ext cx="181" cy="18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4381" y="9577"/>
              <a:ext cx="181" cy="181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4381" y="9758"/>
              <a:ext cx="180" cy="181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4381" y="9939"/>
              <a:ext cx="181" cy="181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4381" y="10121"/>
              <a:ext cx="181" cy="18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4381" y="10302"/>
              <a:ext cx="181" cy="18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4381" y="10483"/>
              <a:ext cx="181" cy="18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4381" y="10663"/>
              <a:ext cx="181" cy="18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4381" y="10843"/>
              <a:ext cx="181" cy="181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4381" y="11024"/>
              <a:ext cx="182" cy="182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4381" y="11206"/>
              <a:ext cx="182" cy="18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4381" y="11387"/>
              <a:ext cx="182" cy="18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4381" y="11568"/>
              <a:ext cx="182" cy="180"/>
            </a:xfrm>
            <a:prstGeom prst="rect">
              <a:avLst/>
            </a:prstGeom>
            <a:noFill/>
            <a:ln w="6350">
              <a:solidFill>
                <a:srgbClr val="5F497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grpSp>
          <p:nvGrpSpPr>
            <p:cNvPr id="2072" name="Group 24"/>
            <p:cNvGrpSpPr>
              <a:grpSpLocks/>
            </p:cNvGrpSpPr>
            <p:nvPr/>
          </p:nvGrpSpPr>
          <p:grpSpPr bwMode="auto">
            <a:xfrm rot="16200000">
              <a:off x="5920" y="7315"/>
              <a:ext cx="182" cy="2895"/>
              <a:chOff x="3432" y="4509"/>
              <a:chExt cx="182" cy="2895"/>
            </a:xfrm>
          </p:grpSpPr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3433" y="4509"/>
                <a:ext cx="181" cy="180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3433" y="4690"/>
                <a:ext cx="180" cy="181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3434" y="4871"/>
                <a:ext cx="180" cy="181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3433" y="5053"/>
                <a:ext cx="181" cy="180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3433" y="5234"/>
                <a:ext cx="181" cy="180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3433" y="5415"/>
                <a:ext cx="181" cy="180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3432" y="5414"/>
                <a:ext cx="181" cy="180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3432" y="5595"/>
                <a:ext cx="180" cy="181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3433" y="5776"/>
                <a:ext cx="180" cy="181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82" name="Rectangle 34"/>
              <p:cNvSpPr>
                <a:spLocks noChangeArrowheads="1"/>
              </p:cNvSpPr>
              <p:nvPr/>
            </p:nvSpPr>
            <p:spPr bwMode="auto">
              <a:xfrm>
                <a:off x="3432" y="5958"/>
                <a:ext cx="181" cy="180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83" name="Rectangle 35"/>
              <p:cNvSpPr>
                <a:spLocks noChangeArrowheads="1"/>
              </p:cNvSpPr>
              <p:nvPr/>
            </p:nvSpPr>
            <p:spPr bwMode="auto">
              <a:xfrm>
                <a:off x="3432" y="6139"/>
                <a:ext cx="181" cy="180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84" name="Rectangle 36"/>
              <p:cNvSpPr>
                <a:spLocks noChangeArrowheads="1"/>
              </p:cNvSpPr>
              <p:nvPr/>
            </p:nvSpPr>
            <p:spPr bwMode="auto">
              <a:xfrm>
                <a:off x="3432" y="6320"/>
                <a:ext cx="181" cy="180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85" name="Rectangle 37"/>
              <p:cNvSpPr>
                <a:spLocks noChangeArrowheads="1"/>
              </p:cNvSpPr>
              <p:nvPr/>
            </p:nvSpPr>
            <p:spPr bwMode="auto">
              <a:xfrm>
                <a:off x="3433" y="6499"/>
                <a:ext cx="181" cy="180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86" name="Rectangle 38"/>
              <p:cNvSpPr>
                <a:spLocks noChangeArrowheads="1"/>
              </p:cNvSpPr>
              <p:nvPr/>
            </p:nvSpPr>
            <p:spPr bwMode="auto">
              <a:xfrm>
                <a:off x="3433" y="6680"/>
                <a:ext cx="180" cy="181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87" name="Rectangle 39"/>
              <p:cNvSpPr>
                <a:spLocks noChangeArrowheads="1"/>
              </p:cNvSpPr>
              <p:nvPr/>
            </p:nvSpPr>
            <p:spPr bwMode="auto">
              <a:xfrm>
                <a:off x="3434" y="6861"/>
                <a:ext cx="180" cy="181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88" name="Rectangle 40"/>
              <p:cNvSpPr>
                <a:spLocks noChangeArrowheads="1"/>
              </p:cNvSpPr>
              <p:nvPr/>
            </p:nvSpPr>
            <p:spPr bwMode="auto">
              <a:xfrm>
                <a:off x="3433" y="7043"/>
                <a:ext cx="181" cy="180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  <p:sp>
            <p:nvSpPr>
              <p:cNvPr id="2089" name="Rectangle 41"/>
              <p:cNvSpPr>
                <a:spLocks noChangeArrowheads="1"/>
              </p:cNvSpPr>
              <p:nvPr/>
            </p:nvSpPr>
            <p:spPr bwMode="auto">
              <a:xfrm>
                <a:off x="3433" y="7224"/>
                <a:ext cx="181" cy="180"/>
              </a:xfrm>
              <a:prstGeom prst="rect">
                <a:avLst/>
              </a:prstGeom>
              <a:noFill/>
              <a:ln w="6350">
                <a:solidFill>
                  <a:srgbClr val="5F497A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r-HR"/>
              </a:p>
            </p:txBody>
          </p:sp>
        </p:grpSp>
        <p:pic>
          <p:nvPicPr>
            <p:cNvPr id="2090" name="Picture 42" descr="makroblok-oznac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6" y="4147"/>
              <a:ext cx="5068" cy="2815"/>
            </a:xfrm>
            <a:prstGeom prst="rect">
              <a:avLst/>
            </a:prstGeom>
            <a:noFill/>
          </p:spPr>
        </p:pic>
        <p:cxnSp>
          <p:nvCxnSpPr>
            <p:cNvPr id="2091" name="AutoShape 43"/>
            <p:cNvCxnSpPr>
              <a:cxnSpLocks noChangeShapeType="1"/>
            </p:cNvCxnSpPr>
            <p:nvPr/>
          </p:nvCxnSpPr>
          <p:spPr bwMode="auto">
            <a:xfrm flipH="1">
              <a:off x="4545" y="6050"/>
              <a:ext cx="3624" cy="2804"/>
            </a:xfrm>
            <a:prstGeom prst="straightConnector1">
              <a:avLst/>
            </a:prstGeom>
            <a:noFill/>
            <a:ln w="6350">
              <a:solidFill>
                <a:srgbClr val="5F497A"/>
              </a:solidFill>
              <a:round/>
              <a:headEnd/>
              <a:tailEnd/>
            </a:ln>
          </p:spPr>
        </p:cxnSp>
        <p:cxnSp>
          <p:nvCxnSpPr>
            <p:cNvPr id="2092" name="AutoShape 44"/>
            <p:cNvCxnSpPr>
              <a:cxnSpLocks noChangeShapeType="1"/>
            </p:cNvCxnSpPr>
            <p:nvPr/>
          </p:nvCxnSpPr>
          <p:spPr bwMode="auto">
            <a:xfrm flipH="1">
              <a:off x="7445" y="6059"/>
              <a:ext cx="850" cy="2826"/>
            </a:xfrm>
            <a:prstGeom prst="straightConnector1">
              <a:avLst/>
            </a:prstGeom>
            <a:noFill/>
            <a:ln w="6350">
              <a:solidFill>
                <a:srgbClr val="5F497A"/>
              </a:solidFill>
              <a:round/>
              <a:headEnd/>
              <a:tailEnd/>
            </a:ln>
          </p:spPr>
        </p:cxnSp>
        <p:sp>
          <p:nvSpPr>
            <p:cNvPr id="2093" name="Text Box 45"/>
            <p:cNvSpPr txBox="1">
              <a:spLocks noChangeArrowheads="1"/>
            </p:cNvSpPr>
            <p:nvPr/>
          </p:nvSpPr>
          <p:spPr bwMode="auto">
            <a:xfrm>
              <a:off x="4924" y="10080"/>
              <a:ext cx="2353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hr-HR" sz="1100" b="0" i="0" u="none" strike="noStrike" cap="none" normalizeH="0" baseline="0" smtClean="0">
                  <a:ln>
                    <a:noFill/>
                  </a:ln>
                  <a:solidFill>
                    <a:srgbClr val="17365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  <a:cs typeface="Arial" pitchFamily="34" charset="0"/>
                </a:rPr>
                <a:t>Makroblok 16×16</a:t>
              </a:r>
              <a:endParaRPr kumimoji="0" lang="sr-Latn-C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AutoShape 46"/>
            <p:cNvSpPr>
              <a:spLocks/>
            </p:cNvSpPr>
            <p:nvPr/>
          </p:nvSpPr>
          <p:spPr bwMode="auto">
            <a:xfrm rot="5400000">
              <a:off x="5829" y="7043"/>
              <a:ext cx="181" cy="3077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9525">
              <a:solidFill>
                <a:srgbClr val="17365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095" name="AutoShape 47"/>
            <p:cNvSpPr>
              <a:spLocks/>
            </p:cNvSpPr>
            <p:nvPr/>
          </p:nvSpPr>
          <p:spPr bwMode="auto">
            <a:xfrm>
              <a:off x="4200" y="8672"/>
              <a:ext cx="181" cy="3077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9525">
              <a:solidFill>
                <a:srgbClr val="17365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096" name="Text Box 48"/>
            <p:cNvSpPr txBox="1">
              <a:spLocks noChangeArrowheads="1"/>
            </p:cNvSpPr>
            <p:nvPr/>
          </p:nvSpPr>
          <p:spPr bwMode="auto">
            <a:xfrm>
              <a:off x="2209" y="7767"/>
              <a:ext cx="2896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hr-HR" sz="1100" b="0" i="0" u="none" strike="noStrike" cap="none" normalizeH="0" baseline="0" smtClean="0">
                  <a:ln>
                    <a:noFill/>
                  </a:ln>
                  <a:solidFill>
                    <a:srgbClr val="17365D"/>
                  </a:solidFill>
                  <a:effectLst/>
                  <a:latin typeface="Calibri" pitchFamily="34" charset="0"/>
                  <a:cs typeface="Arial" pitchFamily="34" charset="0"/>
                </a:rPr>
                <a:t>Uzorci za predviđanje</a:t>
              </a:r>
              <a:endParaRPr kumimoji="0" lang="sr-Latn-C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97" name="AutoShape 49"/>
            <p:cNvCxnSpPr>
              <a:cxnSpLocks noChangeShapeType="1"/>
              <a:stCxn id="2095" idx="1"/>
            </p:cNvCxnSpPr>
            <p:nvPr/>
          </p:nvCxnSpPr>
          <p:spPr bwMode="auto">
            <a:xfrm flipH="1" flipV="1">
              <a:off x="3531" y="8173"/>
              <a:ext cx="669" cy="2038"/>
            </a:xfrm>
            <a:prstGeom prst="straightConnector1">
              <a:avLst/>
            </a:prstGeom>
            <a:noFill/>
            <a:ln w="9525">
              <a:solidFill>
                <a:srgbClr val="17365D"/>
              </a:solidFill>
              <a:round/>
              <a:headEnd/>
              <a:tailEnd/>
            </a:ln>
          </p:spPr>
        </p:cxnSp>
        <p:cxnSp>
          <p:nvCxnSpPr>
            <p:cNvPr id="2098" name="AutoShape 50"/>
            <p:cNvCxnSpPr>
              <a:cxnSpLocks noChangeShapeType="1"/>
              <a:stCxn id="2094" idx="1"/>
            </p:cNvCxnSpPr>
            <p:nvPr/>
          </p:nvCxnSpPr>
          <p:spPr bwMode="auto">
            <a:xfrm flipH="1" flipV="1">
              <a:off x="4688" y="8035"/>
              <a:ext cx="1233" cy="457"/>
            </a:xfrm>
            <a:prstGeom prst="straightConnector1">
              <a:avLst/>
            </a:prstGeom>
            <a:noFill/>
            <a:ln w="9525">
              <a:solidFill>
                <a:srgbClr val="17365D"/>
              </a:solidFill>
              <a:round/>
              <a:headEnd/>
              <a:tailEnd/>
            </a:ln>
          </p:spPr>
        </p:cxnSp>
      </p:grpSp>
      <p:sp>
        <p:nvSpPr>
          <p:cNvPr id="2127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pSp>
        <p:nvGrpSpPr>
          <p:cNvPr id="2100" name="Group 52"/>
          <p:cNvGrpSpPr>
            <a:grpSpLocks noChangeAspect="1"/>
          </p:cNvGrpSpPr>
          <p:nvPr/>
        </p:nvGrpSpPr>
        <p:grpSpPr bwMode="auto">
          <a:xfrm>
            <a:off x="3779912" y="1857149"/>
            <a:ext cx="5040560" cy="4164139"/>
            <a:chOff x="1985" y="5965"/>
            <a:chExt cx="8326" cy="6877"/>
          </a:xfrm>
        </p:grpSpPr>
        <p:sp>
          <p:nvSpPr>
            <p:cNvPr id="2126" name="AutoShape 78"/>
            <p:cNvSpPr>
              <a:spLocks noChangeAspect="1" noChangeArrowheads="1" noTextEdit="1"/>
            </p:cNvSpPr>
            <p:nvPr/>
          </p:nvSpPr>
          <p:spPr bwMode="auto">
            <a:xfrm>
              <a:off x="1985" y="5965"/>
              <a:ext cx="8326" cy="68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pic>
          <p:nvPicPr>
            <p:cNvPr id="2125" name="Picture 77" descr="intra4x4 makroblok oznace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" y="6084"/>
              <a:ext cx="4975" cy="2651"/>
            </a:xfrm>
            <a:prstGeom prst="rect">
              <a:avLst/>
            </a:prstGeom>
            <a:noFill/>
          </p:spPr>
        </p:pic>
        <p:pic>
          <p:nvPicPr>
            <p:cNvPr id="2124" name="Picture 76" descr="intra4x4 makroblok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19" y="9946"/>
              <a:ext cx="2896" cy="2896"/>
            </a:xfrm>
            <a:prstGeom prst="rect">
              <a:avLst/>
            </a:prstGeom>
            <a:noFill/>
          </p:spPr>
        </p:pic>
        <p:sp>
          <p:nvSpPr>
            <p:cNvPr id="2123" name="AutoShape 75"/>
            <p:cNvSpPr>
              <a:spLocks noChangeShapeType="1"/>
            </p:cNvSpPr>
            <p:nvPr/>
          </p:nvSpPr>
          <p:spPr bwMode="auto">
            <a:xfrm flipV="1">
              <a:off x="4525" y="7024"/>
              <a:ext cx="1219" cy="2917"/>
            </a:xfrm>
            <a:prstGeom prst="straightConnector1">
              <a:avLst/>
            </a:prstGeom>
            <a:noFill/>
            <a:ln w="9525">
              <a:solidFill>
                <a:srgbClr val="5F497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22" name="AutoShape 74"/>
            <p:cNvSpPr>
              <a:spLocks noChangeShapeType="1"/>
            </p:cNvSpPr>
            <p:nvPr/>
          </p:nvSpPr>
          <p:spPr bwMode="auto">
            <a:xfrm flipH="1" flipV="1">
              <a:off x="5873" y="7018"/>
              <a:ext cx="1527" cy="2909"/>
            </a:xfrm>
            <a:prstGeom prst="straightConnector1">
              <a:avLst/>
            </a:prstGeom>
            <a:noFill/>
            <a:ln w="9525">
              <a:solidFill>
                <a:srgbClr val="5F497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21" name="Rectangle 73"/>
            <p:cNvSpPr>
              <a:spLocks noChangeArrowheads="1"/>
            </p:cNvSpPr>
            <p:nvPr/>
          </p:nvSpPr>
          <p:spPr bwMode="auto">
            <a:xfrm>
              <a:off x="5967" y="10671"/>
              <a:ext cx="724" cy="72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6872" y="10490"/>
              <a:ext cx="181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7053" y="10490"/>
              <a:ext cx="181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18" name="Rectangle 70"/>
            <p:cNvSpPr>
              <a:spLocks noChangeArrowheads="1"/>
            </p:cNvSpPr>
            <p:nvPr/>
          </p:nvSpPr>
          <p:spPr bwMode="auto">
            <a:xfrm>
              <a:off x="7234" y="10490"/>
              <a:ext cx="181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6329" y="10490"/>
              <a:ext cx="181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6147" y="10490"/>
              <a:ext cx="182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5967" y="10490"/>
              <a:ext cx="180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5786" y="10490"/>
              <a:ext cx="181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5786" y="10671"/>
              <a:ext cx="181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5786" y="10852"/>
              <a:ext cx="181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11" name="Rectangle 63"/>
            <p:cNvSpPr>
              <a:spLocks noChangeArrowheads="1"/>
            </p:cNvSpPr>
            <p:nvPr/>
          </p:nvSpPr>
          <p:spPr bwMode="auto">
            <a:xfrm>
              <a:off x="5786" y="11033"/>
              <a:ext cx="181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5786" y="11214"/>
              <a:ext cx="181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6691" y="10490"/>
              <a:ext cx="181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6510" y="10490"/>
              <a:ext cx="181" cy="18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07" name="AutoShape 59"/>
            <p:cNvSpPr>
              <a:spLocks/>
            </p:cNvSpPr>
            <p:nvPr/>
          </p:nvSpPr>
          <p:spPr bwMode="auto">
            <a:xfrm>
              <a:off x="5541" y="10490"/>
              <a:ext cx="181" cy="905"/>
            </a:xfrm>
            <a:prstGeom prst="leftBrace">
              <a:avLst>
                <a:gd name="adj1" fmla="val 41667"/>
                <a:gd name="adj2" fmla="val 49171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06" name="AutoShape 58"/>
            <p:cNvSpPr>
              <a:spLocks/>
            </p:cNvSpPr>
            <p:nvPr/>
          </p:nvSpPr>
          <p:spPr bwMode="auto">
            <a:xfrm rot="5400000">
              <a:off x="6510" y="9521"/>
              <a:ext cx="181" cy="1629"/>
            </a:xfrm>
            <a:prstGeom prst="leftBrace">
              <a:avLst>
                <a:gd name="adj1" fmla="val 75000"/>
                <a:gd name="adj2" fmla="val 83333"/>
              </a:avLst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hr-HR"/>
            </a:p>
          </p:txBody>
        </p:sp>
        <p:sp>
          <p:nvSpPr>
            <p:cNvPr id="2105" name="Text Box 57"/>
            <p:cNvSpPr txBox="1">
              <a:spLocks noChangeArrowheads="1"/>
            </p:cNvSpPr>
            <p:nvPr/>
          </p:nvSpPr>
          <p:spPr bwMode="auto">
            <a:xfrm>
              <a:off x="2699" y="10160"/>
              <a:ext cx="1615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CS" sz="1200" b="0" i="0" u="none" strike="noStrike" cap="none" normalizeH="0" baseline="0" dirty="0" smtClean="0">
                  <a:ln>
                    <a:noFill/>
                  </a:ln>
                  <a:solidFill>
                    <a:srgbClr val="5F49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" pitchFamily="18" charset="0"/>
                  <a:ea typeface="Calibri" pitchFamily="34" charset="0"/>
                  <a:cs typeface="Times New Roman" pitchFamily="18" charset="0"/>
                </a:rPr>
                <a:t>Uzorci za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CS" sz="1200" b="0" i="0" u="none" strike="noStrike" cap="none" normalizeH="0" baseline="0" dirty="0" smtClean="0">
                  <a:ln>
                    <a:noFill/>
                  </a:ln>
                  <a:solidFill>
                    <a:srgbClr val="5F49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" pitchFamily="18" charset="0"/>
                  <a:ea typeface="Calibri" pitchFamily="34" charset="0"/>
                  <a:cs typeface="Times New Roman" pitchFamily="18" charset="0"/>
                </a:rPr>
                <a:t>predviđanje</a:t>
              </a:r>
              <a:endParaRPr kumimoji="0" lang="sr-Latn-C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AutoShape 56"/>
            <p:cNvSpPr>
              <a:spLocks noChangeShapeType="1"/>
            </p:cNvSpPr>
            <p:nvPr/>
          </p:nvSpPr>
          <p:spPr bwMode="auto">
            <a:xfrm flipH="1" flipV="1">
              <a:off x="4366" y="10713"/>
              <a:ext cx="1175" cy="230"/>
            </a:xfrm>
            <a:prstGeom prst="straightConnector1">
              <a:avLst/>
            </a:prstGeom>
            <a:noFill/>
            <a:ln w="9525">
              <a:solidFill>
                <a:srgbClr val="5F497A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03" name="AutoShape 55"/>
            <p:cNvSpPr>
              <a:spLocks noChangeShapeType="1"/>
            </p:cNvSpPr>
            <p:nvPr/>
          </p:nvSpPr>
          <p:spPr bwMode="auto">
            <a:xfrm flipH="1">
              <a:off x="4412" y="10239"/>
              <a:ext cx="1628" cy="164"/>
            </a:xfrm>
            <a:prstGeom prst="straightConnector1">
              <a:avLst/>
            </a:prstGeom>
            <a:noFill/>
            <a:ln w="9525">
              <a:solidFill>
                <a:srgbClr val="5F497A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02" name="AutoShape 54"/>
            <p:cNvSpPr>
              <a:spLocks noChangeShapeType="1"/>
            </p:cNvSpPr>
            <p:nvPr/>
          </p:nvSpPr>
          <p:spPr bwMode="auto">
            <a:xfrm flipH="1">
              <a:off x="6510" y="10671"/>
              <a:ext cx="1991" cy="362"/>
            </a:xfrm>
            <a:prstGeom prst="straightConnector1">
              <a:avLst/>
            </a:prstGeom>
            <a:noFill/>
            <a:ln w="9525">
              <a:solidFill>
                <a:srgbClr val="B2A1C7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01" name="Text Box 53"/>
            <p:cNvSpPr txBox="1">
              <a:spLocks noChangeArrowheads="1"/>
            </p:cNvSpPr>
            <p:nvPr/>
          </p:nvSpPr>
          <p:spPr bwMode="auto">
            <a:xfrm>
              <a:off x="7415" y="10326"/>
              <a:ext cx="2063" cy="1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CS" sz="1200" b="0" i="0" u="none" strike="noStrike" cap="none" normalizeH="0" baseline="0" dirty="0" smtClean="0">
                  <a:ln>
                    <a:noFill/>
                  </a:ln>
                  <a:solidFill>
                    <a:srgbClr val="5F49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" pitchFamily="18" charset="0"/>
                  <a:ea typeface="Calibri" pitchFamily="34" charset="0"/>
                  <a:cs typeface="Times New Roman" pitchFamily="18" charset="0"/>
                </a:rPr>
                <a:t>Trenutni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CS" sz="1200" b="0" i="0" u="none" strike="noStrike" cap="none" normalizeH="0" baseline="0" dirty="0" smtClean="0">
                  <a:ln>
                    <a:noFill/>
                  </a:ln>
                  <a:solidFill>
                    <a:srgbClr val="5F497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" pitchFamily="18" charset="0"/>
                  <a:ea typeface="Calibri" pitchFamily="34" charset="0"/>
                  <a:cs typeface="Times New Roman" pitchFamily="18" charset="0"/>
                </a:rPr>
                <a:t>podmakroblok 4×4</a:t>
              </a:r>
              <a:endParaRPr kumimoji="0" lang="sr-Latn-C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Načini predviđanja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Intra 16×16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hr-HR" dirty="0" smtClean="0"/>
              <a:t>Intra 4×4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5</a:t>
            </a:fld>
            <a:endParaRPr lang="hr-HR"/>
          </a:p>
        </p:txBody>
      </p:sp>
      <p:cxnSp>
        <p:nvCxnSpPr>
          <p:cNvPr id="18437" name="AutoShape 5"/>
          <p:cNvCxnSpPr>
            <a:cxnSpLocks noChangeShapeType="1"/>
          </p:cNvCxnSpPr>
          <p:nvPr/>
        </p:nvCxnSpPr>
        <p:spPr bwMode="auto">
          <a:xfrm>
            <a:off x="1979712" y="2708920"/>
            <a:ext cx="0" cy="2057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438" name="AutoShape 6"/>
          <p:cNvCxnSpPr>
            <a:cxnSpLocks noChangeShapeType="1"/>
          </p:cNvCxnSpPr>
          <p:nvPr/>
        </p:nvCxnSpPr>
        <p:spPr bwMode="auto">
          <a:xfrm>
            <a:off x="951012" y="3739208"/>
            <a:ext cx="205740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439" name="AutoShape 7"/>
          <p:cNvCxnSpPr>
            <a:cxnSpLocks noChangeShapeType="1"/>
          </p:cNvCxnSpPr>
          <p:nvPr/>
        </p:nvCxnSpPr>
        <p:spPr bwMode="auto">
          <a:xfrm flipH="1">
            <a:off x="1179612" y="2939108"/>
            <a:ext cx="1600200" cy="1600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pic>
        <p:nvPicPr>
          <p:cNvPr id="17" name="Picture 1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708920"/>
            <a:ext cx="295232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835696" y="4690011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5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hr-HR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95010" y="3573016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5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hr-HR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4473987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5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hr-HR" sz="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Kako ocijeniti pojedini način predviđanja?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6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Funkcija SAD?</a:t>
            </a:r>
          </a:p>
          <a:p>
            <a:pPr lvl="1"/>
            <a:r>
              <a:rPr lang="hr-HR" dirty="0" smtClean="0"/>
              <a:t>Najbolja za </a:t>
            </a:r>
            <a:r>
              <a:rPr lang="hr-HR" dirty="0" smtClean="0"/>
              <a:t>stvarnu vjernost predviđenih </a:t>
            </a:r>
            <a:r>
              <a:rPr lang="hr-HR" dirty="0" smtClean="0"/>
              <a:t>uzoraka</a:t>
            </a:r>
            <a:endParaRPr lang="hr-HR" dirty="0" smtClean="0"/>
          </a:p>
          <a:p>
            <a:pPr lvl="1"/>
            <a:r>
              <a:rPr lang="hr-HR" b="1" dirty="0" smtClean="0"/>
              <a:t>vjernost</a:t>
            </a:r>
            <a:r>
              <a:rPr lang="hr-HR" dirty="0" smtClean="0"/>
              <a:t> predviđenih uzoraka ne povlači i najveće </a:t>
            </a:r>
            <a:r>
              <a:rPr lang="hr-HR" b="1" dirty="0" smtClean="0"/>
              <a:t>sažimanje</a:t>
            </a:r>
          </a:p>
          <a:p>
            <a:endParaRPr lang="hr-HR" b="1" dirty="0" smtClean="0"/>
          </a:p>
          <a:p>
            <a:r>
              <a:rPr lang="hr-HR" dirty="0" smtClean="0"/>
              <a:t>Funkcija SATD?</a:t>
            </a:r>
          </a:p>
          <a:p>
            <a:pPr lvl="1"/>
            <a:r>
              <a:rPr lang="hr-HR" dirty="0" smtClean="0"/>
              <a:t>podatci sličniji onima koji se zapisuju u izlazni tok</a:t>
            </a:r>
          </a:p>
          <a:p>
            <a:pPr lvl="1"/>
            <a:r>
              <a:rPr lang="hr-HR" dirty="0" smtClean="0"/>
              <a:t>uvijek će bolje ocijeniti tip intra 4×4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Brojanje bitova za svaki način predviđanja?</a:t>
            </a:r>
          </a:p>
          <a:p>
            <a:pPr lvl="1"/>
            <a:r>
              <a:rPr lang="hr-HR" dirty="0" smtClean="0"/>
              <a:t>presloženo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Rješenje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7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funkcijom SATD odabrati najbolji način za tip predviđanja 16×16</a:t>
            </a:r>
          </a:p>
          <a:p>
            <a:r>
              <a:rPr lang="hr-HR" dirty="0" smtClean="0"/>
              <a:t>funkcijom SATD odabrati najbolji način za svaki podmakroblok za tip predviđanja 4×4</a:t>
            </a:r>
          </a:p>
          <a:p>
            <a:r>
              <a:rPr lang="hr-HR" dirty="0" smtClean="0"/>
              <a:t>simulirati kodiranje za jedan i drugi tip predviđanja i prebrojati bitove potrebne za zapis</a:t>
            </a:r>
          </a:p>
          <a:p>
            <a:r>
              <a:rPr lang="hr-HR" dirty="0" smtClean="0"/>
              <a:t>provesti predviđanje za koje je potreban manji broj bitova za zapis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8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Izvorna slika</a:t>
            </a:r>
            <a:endParaRPr lang="hr-HR" dirty="0"/>
          </a:p>
        </p:txBody>
      </p:sp>
      <p:pic>
        <p:nvPicPr>
          <p:cNvPr id="6" name="Picture 5" descr="originalYUV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521398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</a:t>
            </a:r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Diplomski rad: Izvedba i optimiranje intra predikcije za normu MPEG-4 part 10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948D-C001-4534-A5AE-0CF82965104C}" type="slidenum">
              <a:rPr lang="hr-HR" smtClean="0"/>
              <a:pPr/>
              <a:t>9</a:t>
            </a:fld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Podjela makroblokova u slici</a:t>
            </a:r>
            <a:endParaRPr lang="hr-HR" dirty="0"/>
          </a:p>
        </p:txBody>
      </p:sp>
      <p:pic>
        <p:nvPicPr>
          <p:cNvPr id="8" name="Picture 7" descr="podjel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521906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235</TotalTime>
  <Words>695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Izvedba i optimiranje intra predikcije za normu MPEG-4 part 10</vt:lpstr>
      <vt:lpstr>Sadržaj</vt:lpstr>
      <vt:lpstr>O intra predikciji</vt:lpstr>
      <vt:lpstr>Tipovi intra predviđanja</vt:lpstr>
      <vt:lpstr>Načini predviđanja</vt:lpstr>
      <vt:lpstr>Kako ocijeniti pojedini način predviđanja?</vt:lpstr>
      <vt:lpstr>Rješenje</vt:lpstr>
      <vt:lpstr>Rezultat</vt:lpstr>
      <vt:lpstr>Rezultat</vt:lpstr>
      <vt:lpstr>Rezultat</vt:lpstr>
      <vt:lpstr>Rezultat</vt:lpstr>
      <vt:lpstr>Paralelizacija i GPGPU</vt:lpstr>
      <vt:lpstr>Arhitektura GPGPU</vt:lpstr>
      <vt:lpstr>Norma OpenCL</vt:lpstr>
      <vt:lpstr>Intra koder na GPGPU</vt:lpstr>
      <vt:lpstr>Izmjerena ubrzanja</vt:lpstr>
      <vt:lpstr>Izmjerena ubrzanja</vt:lpstr>
      <vt:lpstr>Zaključak</vt:lpstr>
    </vt:vector>
  </TitlesOfParts>
  <Company>FER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Izvedba i optimiranje intra predikcije za normu MPEG-4 part 10</dc:title>
  <dc:creator>Zvonimir Zoltán Marić</dc:creator>
  <cp:lastModifiedBy>Zvonimir Zoltán Marić</cp:lastModifiedBy>
  <cp:revision>25</cp:revision>
  <dcterms:created xsi:type="dcterms:W3CDTF">2010-06-15T22:28:00Z</dcterms:created>
  <dcterms:modified xsi:type="dcterms:W3CDTF">2010-06-16T06:57:19Z</dcterms:modified>
</cp:coreProperties>
</file>