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8" r:id="rId3"/>
    <p:sldId id="266" r:id="rId4"/>
    <p:sldId id="261" r:id="rId5"/>
    <p:sldId id="268" r:id="rId6"/>
    <p:sldId id="269" r:id="rId7"/>
    <p:sldId id="270" r:id="rId8"/>
    <p:sldId id="267" r:id="rId9"/>
  </p:sldIdLst>
  <p:sldSz cx="24387175" cy="13716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36" y="42"/>
      </p:cViewPr>
      <p:guideLst>
        <p:guide orient="horz" pos="4320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17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15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08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with Placehol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pic" idx="2"/>
          </p:nvPr>
        </p:nvSpPr>
        <p:spPr>
          <a:xfrm>
            <a:off x="0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with Placehol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pic" idx="2"/>
          </p:nvPr>
        </p:nvSpPr>
        <p:spPr>
          <a:xfrm>
            <a:off x="16649687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ortfolio Thre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pic" idx="2"/>
          </p:nvPr>
        </p:nvSpPr>
        <p:spPr>
          <a:xfrm>
            <a:off x="16332201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pic" idx="3"/>
          </p:nvPr>
        </p:nvSpPr>
        <p:spPr>
          <a:xfrm>
            <a:off x="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4"/>
          </p:nvPr>
        </p:nvSpPr>
        <p:spPr>
          <a:xfrm>
            <a:off x="816610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Placehol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755553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3"/>
          </p:nvPr>
        </p:nvSpPr>
        <p:spPr>
          <a:xfrm>
            <a:off x="9080235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pic" idx="4"/>
          </p:nvPr>
        </p:nvSpPr>
        <p:spPr>
          <a:xfrm>
            <a:off x="16404915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lacehol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8255000"/>
            <a:ext cx="24387176" cy="54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76618" y="730250"/>
            <a:ext cx="21033937" cy="2651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Montserrat"/>
              <a:buNone/>
              <a:defRPr sz="6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0" name="Rectangle 9"/>
          <p:cNvSpPr/>
          <p:nvPr/>
        </p:nvSpPr>
        <p:spPr>
          <a:xfrm>
            <a:off x="4116387" y="8686800"/>
            <a:ext cx="1584960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1787" y="8610600"/>
            <a:ext cx="2118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US" sz="8000" dirty="0">
                <a:latin typeface="Montserrat"/>
                <a:ea typeface="Montserrat"/>
                <a:cs typeface="Montserrat"/>
                <a:sym typeface="Montserrat"/>
              </a:rPr>
              <a:t>Semantic Segmentation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787" y="124206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charset="0"/>
              </a:rPr>
              <a:t>Student: Zoltan Szekely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1775" y="12420600"/>
            <a:ext cx="8915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charset="0"/>
              </a:rPr>
              <a:t>Mentors: </a:t>
            </a:r>
            <a:r>
              <a:rPr lang="en-US" sz="4000" dirty="0" err="1">
                <a:latin typeface="Montserrat" charset="0"/>
              </a:rPr>
              <a:t>Alexandru</a:t>
            </a:r>
            <a:r>
              <a:rPr lang="en-US" sz="4000" dirty="0">
                <a:latin typeface="Montserrat" charset="0"/>
              </a:rPr>
              <a:t> C</a:t>
            </a:r>
            <a:r>
              <a:rPr lang="ro-RO" sz="4000" dirty="0">
                <a:latin typeface="Montserrat" charset="0"/>
              </a:rPr>
              <a:t>ăliman</a:t>
            </a:r>
          </a:p>
          <a:p>
            <a:r>
              <a:rPr lang="ro-RO" sz="4000" dirty="0">
                <a:latin typeface="Montserrat" charset="0"/>
              </a:rPr>
              <a:t>                </a:t>
            </a:r>
            <a:r>
              <a:rPr lang="en-US" sz="4000" dirty="0">
                <a:latin typeface="Montserrat" charset="0"/>
              </a:rPr>
              <a:t> </a:t>
            </a:r>
            <a:r>
              <a:rPr lang="ro-RO" sz="4000" dirty="0">
                <a:latin typeface="Montserrat" charset="0"/>
              </a:rPr>
              <a:t>Andras Iani</a:t>
            </a:r>
            <a:endParaRPr lang="en-US" sz="4000" dirty="0">
              <a:latin typeface="Montserrat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57236-32D8-4F5F-8A75-ACEA1D92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9" y="1600200"/>
            <a:ext cx="11306175" cy="635573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992187" y="1897154"/>
            <a:ext cx="14706600" cy="2585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-US" sz="36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ro-RO" sz="4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Pascal VOC 2012</a:t>
            </a:r>
            <a:endParaRPr lang="en-US" sz="4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10433781" y="9545528"/>
            <a:ext cx="4581022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8915628" y="9664354"/>
            <a:ext cx="1392489" cy="1095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lang="en-US" sz="84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7009120" y="9545528"/>
            <a:ext cx="4832347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5490967" y="9664354"/>
            <a:ext cx="1392489" cy="1095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endParaRPr lang="en-US" sz="8400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992187" y="823040"/>
            <a:ext cx="1143135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Dataset used: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7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0BB46-C33F-46E4-9E07-D686260D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98" y="4040422"/>
            <a:ext cx="16865377" cy="4971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C4532-F529-4EAB-893D-24FF09738FBF}"/>
              </a:ext>
            </a:extLst>
          </p:cNvPr>
          <p:cNvSpPr txBox="1"/>
          <p:nvPr/>
        </p:nvSpPr>
        <p:spPr>
          <a:xfrm>
            <a:off x="992187" y="9267053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●</a:t>
            </a:r>
            <a:r>
              <a:rPr lang="en-US" sz="4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800" dirty="0">
                <a:latin typeface="Montserrat" panose="020B0604020202020204" charset="0"/>
              </a:rPr>
              <a:t>Color palette: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82E270-2A06-4375-B345-841FFB6C1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71" y="10680865"/>
            <a:ext cx="17325832" cy="223282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2439987" y="2408517"/>
            <a:ext cx="17373600" cy="2585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U-Net</a:t>
            </a:r>
            <a:r>
              <a:rPr lang="en-US" sz="4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</a:t>
            </a:r>
            <a:r>
              <a:rPr lang="ro-RO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449387" y="762000"/>
            <a:ext cx="677300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hu-H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D91EF-FED4-4557-98AD-C781AAA2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87" y="2408517"/>
            <a:ext cx="15201147" cy="1005170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754187" y="1905000"/>
            <a:ext cx="2094955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Transforms: Resize(128,128), </a:t>
            </a:r>
            <a:r>
              <a:rPr lang="en-US" sz="3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ToTensor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Only 16 pictures used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Batch size: 16 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Epochs: 200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rate: 0.05</a:t>
            </a: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Parameters: </a:t>
            </a: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Loss Result: </a:t>
            </a: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754186" y="604955"/>
            <a:ext cx="16830247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Experiment 1 – 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U-Net w/</a:t>
            </a:r>
            <a:r>
              <a:rPr lang="en-US" sz="40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Batchnorm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(24 </a:t>
            </a:r>
            <a:r>
              <a:rPr lang="en-US" sz="40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7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86BF3-6117-4288-AB43-AA8AE330F54E}"/>
              </a:ext>
            </a:extLst>
          </p:cNvPr>
          <p:cNvSpPr txBox="1"/>
          <p:nvPr/>
        </p:nvSpPr>
        <p:spPr>
          <a:xfrm>
            <a:off x="17756187" y="1103864"/>
            <a:ext cx="4708233" cy="74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Result: overfitting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E47EC-4CC0-4B91-81FE-25DA5DBBB3F3}"/>
              </a:ext>
            </a:extLst>
          </p:cNvPr>
          <p:cNvSpPr txBox="1"/>
          <p:nvPr/>
        </p:nvSpPr>
        <p:spPr>
          <a:xfrm>
            <a:off x="7316787" y="9982200"/>
            <a:ext cx="3810000" cy="74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Beginning: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66B87-1C77-4653-B281-02C9B9DBC7DB}"/>
              </a:ext>
            </a:extLst>
          </p:cNvPr>
          <p:cNvSpPr txBox="1"/>
          <p:nvPr/>
        </p:nvSpPr>
        <p:spPr>
          <a:xfrm>
            <a:off x="17756187" y="9982200"/>
            <a:ext cx="6172885" cy="74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Ending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4D475-7F5E-4266-8468-4BF4B5A1247F}"/>
              </a:ext>
            </a:extLst>
          </p:cNvPr>
          <p:cNvSpPr txBox="1"/>
          <p:nvPr/>
        </p:nvSpPr>
        <p:spPr>
          <a:xfrm>
            <a:off x="10589780" y="3052437"/>
            <a:ext cx="2058085" cy="74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94718-B39E-4918-BF3F-157282223DC4}"/>
              </a:ext>
            </a:extLst>
          </p:cNvPr>
          <p:cNvSpPr txBox="1"/>
          <p:nvPr/>
        </p:nvSpPr>
        <p:spPr>
          <a:xfrm>
            <a:off x="15981762" y="3201480"/>
            <a:ext cx="20580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B50E6-AC16-45AD-884F-A4B6C821E21D}"/>
              </a:ext>
            </a:extLst>
          </p:cNvPr>
          <p:cNvSpPr txBox="1"/>
          <p:nvPr/>
        </p:nvSpPr>
        <p:spPr>
          <a:xfrm>
            <a:off x="20972047" y="3200981"/>
            <a:ext cx="2857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4D9CF7-0A3D-4EF8-B91D-CE2941AA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3" y="6394976"/>
            <a:ext cx="6537034" cy="34353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C5634-B1EE-43D8-B3E6-34263B34E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368" y="10727394"/>
            <a:ext cx="8192152" cy="28336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EE13CF-A60D-4759-A375-BA0746195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7889" y="10727394"/>
            <a:ext cx="9431316" cy="2833624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5E91083B-5582-477D-96EC-4EE234346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137" y="3954683"/>
            <a:ext cx="4538059" cy="4471712"/>
          </a:xfrm>
          <a:prstGeom prst="rect">
            <a:avLst/>
          </a:prstGeom>
        </p:spPr>
      </p:pic>
      <p:pic>
        <p:nvPicPr>
          <p:cNvPr id="2056" name="Picture 2055">
            <a:extLst>
              <a:ext uri="{FF2B5EF4-FFF2-40B4-BE49-F238E27FC236}">
                <a16:creationId xmlns:a16="http://schemas.microsoft.com/office/drawing/2014/main" id="{0D5CEF1F-3A0F-4B42-BC48-3F91107D3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45896" y="3939039"/>
            <a:ext cx="4503000" cy="4503000"/>
          </a:xfrm>
          <a:prstGeom prst="rect">
            <a:avLst/>
          </a:prstGeom>
        </p:spPr>
      </p:pic>
      <p:pic>
        <p:nvPicPr>
          <p:cNvPr id="2058" name="Picture 2057">
            <a:extLst>
              <a:ext uri="{FF2B5EF4-FFF2-40B4-BE49-F238E27FC236}">
                <a16:creationId xmlns:a16="http://schemas.microsoft.com/office/drawing/2014/main" id="{8148DD20-E06D-439E-BB0D-52B74EB37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29596" y="3923395"/>
            <a:ext cx="4503000" cy="4503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754187" y="1905000"/>
            <a:ext cx="2094955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Transforms: Resize(128,128), </a:t>
            </a:r>
            <a:r>
              <a:rPr lang="en-US" sz="3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ToTensor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Only 16 pictures used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Batch size: 16 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Epochs: 200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rate: 0.05</a:t>
            </a: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Parameters: </a:t>
            </a: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Loss Result: </a:t>
            </a: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754186" y="604955"/>
            <a:ext cx="16830247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Experiment 2 – 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U-Net (32 </a:t>
            </a:r>
            <a:r>
              <a:rPr lang="en-US" sz="40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7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86BF3-6117-4288-AB43-AA8AE330F54E}"/>
              </a:ext>
            </a:extLst>
          </p:cNvPr>
          <p:cNvSpPr txBox="1"/>
          <p:nvPr/>
        </p:nvSpPr>
        <p:spPr>
          <a:xfrm>
            <a:off x="15241587" y="881670"/>
            <a:ext cx="4708233" cy="74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Result: overfitting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E47EC-4CC0-4B91-81FE-25DA5DBBB3F3}"/>
              </a:ext>
            </a:extLst>
          </p:cNvPr>
          <p:cNvSpPr txBox="1"/>
          <p:nvPr/>
        </p:nvSpPr>
        <p:spPr>
          <a:xfrm>
            <a:off x="7316787" y="9982200"/>
            <a:ext cx="3810000" cy="74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Beginning: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66B87-1C77-4653-B281-02C9B9DBC7DB}"/>
              </a:ext>
            </a:extLst>
          </p:cNvPr>
          <p:cNvSpPr txBox="1"/>
          <p:nvPr/>
        </p:nvSpPr>
        <p:spPr>
          <a:xfrm>
            <a:off x="17756187" y="9982200"/>
            <a:ext cx="6172885" cy="74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Ending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4D475-7F5E-4266-8468-4BF4B5A1247F}"/>
              </a:ext>
            </a:extLst>
          </p:cNvPr>
          <p:cNvSpPr txBox="1"/>
          <p:nvPr/>
        </p:nvSpPr>
        <p:spPr>
          <a:xfrm>
            <a:off x="11199922" y="3055147"/>
            <a:ext cx="2058085" cy="74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94718-B39E-4918-BF3F-157282223DC4}"/>
              </a:ext>
            </a:extLst>
          </p:cNvPr>
          <p:cNvSpPr txBox="1"/>
          <p:nvPr/>
        </p:nvSpPr>
        <p:spPr>
          <a:xfrm>
            <a:off x="16032250" y="3205131"/>
            <a:ext cx="20580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B50E6-AC16-45AD-884F-A4B6C821E21D}"/>
              </a:ext>
            </a:extLst>
          </p:cNvPr>
          <p:cNvSpPr txBox="1"/>
          <p:nvPr/>
        </p:nvSpPr>
        <p:spPr>
          <a:xfrm>
            <a:off x="20770413" y="3228826"/>
            <a:ext cx="2857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099BC-4032-48B2-B1E1-2820E49E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491" y="6553200"/>
            <a:ext cx="6643006" cy="3200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208C9-2DCA-4DD5-AF42-CEE2F99E2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169" y="10730442"/>
            <a:ext cx="8468715" cy="2916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1FDDE-4061-4838-BC3C-556F4200C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3387" y="10728815"/>
            <a:ext cx="9737236" cy="29167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CB3E9C-F066-4146-8933-2F408783D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9300" y="3996308"/>
            <a:ext cx="4362536" cy="43466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33A83A-BC0B-4216-B587-6773CF195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6062" y="4029045"/>
            <a:ext cx="4415120" cy="43466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658891-6D1F-4CE3-BCD6-B6A8D2D138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15684" y="4005350"/>
            <a:ext cx="4381447" cy="43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6361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754187" y="1905000"/>
            <a:ext cx="2094955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Transforms: Resize(128,128), </a:t>
            </a:r>
            <a:r>
              <a:rPr lang="en-US" sz="3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ToTensor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Whole training set used - 1464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Batch size: 32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Epochs: 5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rate: 0.05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Parameters: </a:t>
            </a: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Loss Result: </a:t>
            </a: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754186" y="604955"/>
            <a:ext cx="16830247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Experiment 3 – 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U-Net w/</a:t>
            </a:r>
            <a:r>
              <a:rPr lang="en-US" sz="40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Batchnorm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(24 </a:t>
            </a:r>
            <a:r>
              <a:rPr lang="en-US" sz="40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7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86BF3-6117-4288-AB43-AA8AE330F54E}"/>
              </a:ext>
            </a:extLst>
          </p:cNvPr>
          <p:cNvSpPr txBox="1"/>
          <p:nvPr/>
        </p:nvSpPr>
        <p:spPr>
          <a:xfrm>
            <a:off x="17762054" y="954085"/>
            <a:ext cx="4708233" cy="74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Result: underfitting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E47EC-4CC0-4B91-81FE-25DA5DBBB3F3}"/>
              </a:ext>
            </a:extLst>
          </p:cNvPr>
          <p:cNvSpPr txBox="1"/>
          <p:nvPr/>
        </p:nvSpPr>
        <p:spPr>
          <a:xfrm>
            <a:off x="7316787" y="9982200"/>
            <a:ext cx="3810000" cy="74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Beginning: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66B87-1C77-4653-B281-02C9B9DBC7DB}"/>
              </a:ext>
            </a:extLst>
          </p:cNvPr>
          <p:cNvSpPr txBox="1"/>
          <p:nvPr/>
        </p:nvSpPr>
        <p:spPr>
          <a:xfrm>
            <a:off x="17756187" y="9982200"/>
            <a:ext cx="6172885" cy="74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Ending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4D475-7F5E-4266-8468-4BF4B5A1247F}"/>
              </a:ext>
            </a:extLst>
          </p:cNvPr>
          <p:cNvSpPr txBox="1"/>
          <p:nvPr/>
        </p:nvSpPr>
        <p:spPr>
          <a:xfrm>
            <a:off x="10589780" y="3052437"/>
            <a:ext cx="2058085" cy="74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94718-B39E-4918-BF3F-157282223DC4}"/>
              </a:ext>
            </a:extLst>
          </p:cNvPr>
          <p:cNvSpPr txBox="1"/>
          <p:nvPr/>
        </p:nvSpPr>
        <p:spPr>
          <a:xfrm>
            <a:off x="15617719" y="3177688"/>
            <a:ext cx="20580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B50E6-AC16-45AD-884F-A4B6C821E21D}"/>
              </a:ext>
            </a:extLst>
          </p:cNvPr>
          <p:cNvSpPr txBox="1"/>
          <p:nvPr/>
        </p:nvSpPr>
        <p:spPr>
          <a:xfrm>
            <a:off x="21041708" y="3341537"/>
            <a:ext cx="2857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066D0A-3E6C-4C76-AF43-3ED13045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86" y="6553200"/>
            <a:ext cx="6106282" cy="3200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B80FA7-9640-4E99-8598-C931C6981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87" y="10929693"/>
            <a:ext cx="10323000" cy="23822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4224C1-DC08-47F4-85D1-85813D3E1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4787" y="11122946"/>
            <a:ext cx="10048756" cy="17825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F6D9E5-D385-4FBA-BDCA-666B107F3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491" y="4028742"/>
            <a:ext cx="4610496" cy="46104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715048-62A4-4BD7-9FA5-1A58B59C7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4787" y="4001699"/>
            <a:ext cx="4575872" cy="45758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DB5857-6CA4-419F-A1E8-6A98A57DF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99164" y="4059221"/>
            <a:ext cx="4413275" cy="45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291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754187" y="1905000"/>
            <a:ext cx="2094955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Transforms: Resize(128,128), </a:t>
            </a:r>
            <a:r>
              <a:rPr lang="en-US" sz="3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ToTensor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Whole training set used - 1464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Batch size: 32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Epochs: 5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rate: 0.05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Parameters: </a:t>
            </a: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Loss Result: </a:t>
            </a: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754186" y="604955"/>
            <a:ext cx="16830247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Experiment 4 – 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U-Net (32 </a:t>
            </a:r>
            <a:r>
              <a:rPr lang="en-US" sz="40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</a:t>
            </a:r>
            <a:r>
              <a:rPr lang="en-US" sz="4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7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86BF3-6117-4288-AB43-AA8AE330F54E}"/>
              </a:ext>
            </a:extLst>
          </p:cNvPr>
          <p:cNvSpPr txBox="1"/>
          <p:nvPr/>
        </p:nvSpPr>
        <p:spPr>
          <a:xfrm>
            <a:off x="17762054" y="954085"/>
            <a:ext cx="4708233" cy="74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Result: underfitting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E47EC-4CC0-4B91-81FE-25DA5DBBB3F3}"/>
              </a:ext>
            </a:extLst>
          </p:cNvPr>
          <p:cNvSpPr txBox="1"/>
          <p:nvPr/>
        </p:nvSpPr>
        <p:spPr>
          <a:xfrm>
            <a:off x="7316787" y="9982200"/>
            <a:ext cx="3810000" cy="74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Beginning: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66B87-1C77-4653-B281-02C9B9DBC7DB}"/>
              </a:ext>
            </a:extLst>
          </p:cNvPr>
          <p:cNvSpPr txBox="1"/>
          <p:nvPr/>
        </p:nvSpPr>
        <p:spPr>
          <a:xfrm>
            <a:off x="17756187" y="9982200"/>
            <a:ext cx="6172885" cy="74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Ending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4D475-7F5E-4266-8468-4BF4B5A1247F}"/>
              </a:ext>
            </a:extLst>
          </p:cNvPr>
          <p:cNvSpPr txBox="1"/>
          <p:nvPr/>
        </p:nvSpPr>
        <p:spPr>
          <a:xfrm>
            <a:off x="10589780" y="3052437"/>
            <a:ext cx="2058085" cy="74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94718-B39E-4918-BF3F-157282223DC4}"/>
              </a:ext>
            </a:extLst>
          </p:cNvPr>
          <p:cNvSpPr txBox="1"/>
          <p:nvPr/>
        </p:nvSpPr>
        <p:spPr>
          <a:xfrm>
            <a:off x="15981762" y="3201480"/>
            <a:ext cx="20580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B50E6-AC16-45AD-884F-A4B6C821E21D}"/>
              </a:ext>
            </a:extLst>
          </p:cNvPr>
          <p:cNvSpPr txBox="1"/>
          <p:nvPr/>
        </p:nvSpPr>
        <p:spPr>
          <a:xfrm>
            <a:off x="21041708" y="3341537"/>
            <a:ext cx="2857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D5B7C5-A63C-4233-8A2E-3B9AA8E9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87" y="6477000"/>
            <a:ext cx="6094072" cy="297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EB5DAD-0F1F-4B38-8D8F-0A594FE58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787" y="10915471"/>
            <a:ext cx="10367585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0BCA7D-742E-4BD2-A844-2A920CDE9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5321" y="11110066"/>
            <a:ext cx="10307220" cy="1808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53AFFE-C05E-4D63-A706-24120007F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146" y="3942914"/>
            <a:ext cx="4441911" cy="47665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50BC2D-793F-47DE-9FD2-A9D24B2BE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3529" y="3942914"/>
            <a:ext cx="4766512" cy="47665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D30F91-C3C6-45AF-97C9-F94D5AFD5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1273" y="3919934"/>
            <a:ext cx="4789491" cy="47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254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906587" y="2825591"/>
            <a:ext cx="2094955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 augmentation: horizontal flip, mirror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771014" y="609600"/>
            <a:ext cx="16830247" cy="2215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Next steps: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7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771014" y="4125439"/>
            <a:ext cx="17473591" cy="1994355"/>
          </a:xfrm>
          <a:prstGeom prst="rect">
            <a:avLst/>
          </a:prstGeom>
          <a:noFill/>
          <a:ln>
            <a:noFill/>
          </a:ln>
        </p:spPr>
        <p:txBody>
          <a:bodyPr lIns="182825" tIns="91400" rIns="182825" bIns="91400" anchor="t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</a:t>
            </a:r>
            <a:r>
              <a:rPr lang="en-US" sz="2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Usage of different datasets: </a:t>
            </a:r>
            <a:r>
              <a:rPr lang="en-US" sz="3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CityScapes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ADE20K, COCO Stuff</a:t>
            </a: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Implementing different models: </a:t>
            </a:r>
            <a:r>
              <a:rPr lang="en-US" sz="3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Deeplab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V3+, FCN, </a:t>
            </a:r>
            <a:r>
              <a:rPr lang="en-US" sz="3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SegNet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GCN, </a:t>
            </a:r>
            <a:r>
              <a:rPr lang="en-US" sz="3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ENet</a:t>
            </a: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3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303</Words>
  <Application>Microsoft Office PowerPoint</Application>
  <PresentationFormat>Custom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Zoltan Szekely</cp:lastModifiedBy>
  <cp:revision>56</cp:revision>
  <dcterms:modified xsi:type="dcterms:W3CDTF">2020-09-09T12:09:20Z</dcterms:modified>
</cp:coreProperties>
</file>