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1" r:id="rId7"/>
    <p:sldId id="268" r:id="rId8"/>
    <p:sldId id="262" r:id="rId9"/>
    <p:sldId id="263" r:id="rId10"/>
    <p:sldId id="267" r:id="rId11"/>
    <p:sldId id="266" r:id="rId12"/>
  </p:sldIdLst>
  <p:sldSz cx="12192000" cy="6858000"/>
  <p:notesSz cx="6858000" cy="9144000"/>
  <p:embeddedFontLst>
    <p:embeddedFont>
      <p:font typeface="Arial Black" panose="020B0A04020102020204" pitchFamily="34" charset="0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0000"/>
    <a:srgbClr val="C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64D63D-5319-4494-A938-822F220D837A}" type="doc">
      <dgm:prSet loTypeId="urn:microsoft.com/office/officeart/2005/8/layout/pyramid3" loCatId="pyramid" qsTypeId="urn:microsoft.com/office/officeart/2005/8/quickstyle/3d2" qsCatId="3D" csTypeId="urn:microsoft.com/office/officeart/2005/8/colors/colorful1" csCatId="colorful" phldr="1"/>
      <dgm:spPr/>
    </dgm:pt>
    <dgm:pt modelId="{6C2A6C6C-B5BA-4E08-8945-DC3D7D8D0B00}">
      <dgm:prSet phldrT="[Text]"/>
      <dgm:spPr/>
      <dgm:t>
        <a:bodyPr/>
        <a:lstStyle/>
        <a:p>
          <a:r>
            <a:rPr lang="en-US" dirty="0"/>
            <a:t>86,000 Assisted Reproductive Therapy Cycles</a:t>
          </a:r>
        </a:p>
      </dgm:t>
    </dgm:pt>
    <dgm:pt modelId="{9A30E592-FC36-4673-BA50-2B29E95B6704}" type="parTrans" cxnId="{4F7FA095-3599-4706-B55F-7257D9A218CA}">
      <dgm:prSet/>
      <dgm:spPr/>
      <dgm:t>
        <a:bodyPr/>
        <a:lstStyle/>
        <a:p>
          <a:endParaRPr lang="en-US"/>
        </a:p>
      </dgm:t>
    </dgm:pt>
    <dgm:pt modelId="{6032198A-BA6A-41DD-AE65-FD82C9437467}" type="sibTrans" cxnId="{4F7FA095-3599-4706-B55F-7257D9A218CA}">
      <dgm:prSet/>
      <dgm:spPr/>
      <dgm:t>
        <a:bodyPr/>
        <a:lstStyle/>
        <a:p>
          <a:endParaRPr lang="en-US"/>
        </a:p>
      </dgm:t>
    </dgm:pt>
    <dgm:pt modelId="{7A9E3A38-5047-454E-8618-F1453C503C31}">
      <dgm:prSet/>
      <dgm:spPr/>
      <dgm:t>
        <a:bodyPr/>
        <a:lstStyle/>
        <a:p>
          <a:r>
            <a:rPr lang="en-US" dirty="0"/>
            <a:t>23,000 Pregnancies</a:t>
          </a:r>
        </a:p>
      </dgm:t>
    </dgm:pt>
    <dgm:pt modelId="{3FC98768-4C69-4EA6-930B-19A201F3D486}" type="parTrans" cxnId="{0C023D39-45DB-4B32-9590-7CC792AB7787}">
      <dgm:prSet/>
      <dgm:spPr/>
      <dgm:t>
        <a:bodyPr/>
        <a:lstStyle/>
        <a:p>
          <a:endParaRPr lang="en-US"/>
        </a:p>
      </dgm:t>
    </dgm:pt>
    <dgm:pt modelId="{5C89E5BD-58B6-4932-BA8D-7FB30CC4E491}" type="sibTrans" cxnId="{0C023D39-45DB-4B32-9590-7CC792AB7787}">
      <dgm:prSet/>
      <dgm:spPr/>
      <dgm:t>
        <a:bodyPr/>
        <a:lstStyle/>
        <a:p>
          <a:endParaRPr lang="en-US"/>
        </a:p>
      </dgm:t>
    </dgm:pt>
    <dgm:pt modelId="{B7D37EEC-1171-4D8E-9B30-579E72F1ACBB}">
      <dgm:prSet/>
      <dgm:spPr/>
      <dgm:t>
        <a:bodyPr/>
        <a:lstStyle/>
        <a:p>
          <a:r>
            <a:rPr lang="en-US" dirty="0"/>
            <a:t>4 Million unable to conceive after 12 months consecutively </a:t>
          </a:r>
        </a:p>
      </dgm:t>
    </dgm:pt>
    <dgm:pt modelId="{6941C8DB-D5EA-421D-8F94-6D9645125C4D}" type="parTrans" cxnId="{E8F88D9C-CF4B-4E70-815B-35C04757B533}">
      <dgm:prSet/>
      <dgm:spPr/>
      <dgm:t>
        <a:bodyPr/>
        <a:lstStyle/>
        <a:p>
          <a:endParaRPr lang="en-US"/>
        </a:p>
      </dgm:t>
    </dgm:pt>
    <dgm:pt modelId="{7DD6BFF8-20C9-4699-839D-8504FDDA6528}" type="sibTrans" cxnId="{E8F88D9C-CF4B-4E70-815B-35C04757B533}">
      <dgm:prSet/>
      <dgm:spPr/>
      <dgm:t>
        <a:bodyPr/>
        <a:lstStyle/>
        <a:p>
          <a:endParaRPr lang="en-US"/>
        </a:p>
      </dgm:t>
    </dgm:pt>
    <dgm:pt modelId="{B707F821-13CA-4235-8AA9-655AA7162010}">
      <dgm:prSet phldrT="[Text]"/>
      <dgm:spPr/>
      <dgm:t>
        <a:bodyPr/>
        <a:lstStyle/>
        <a:p>
          <a:r>
            <a:rPr lang="en-US" dirty="0"/>
            <a:t>7 Million Women Perform Fertility Tests Annually</a:t>
          </a:r>
        </a:p>
      </dgm:t>
    </dgm:pt>
    <dgm:pt modelId="{E5DF5656-2D6A-4E6D-A21B-52C22732DD18}" type="sibTrans" cxnId="{420B9BD8-8F16-41A9-A987-8A816674ED35}">
      <dgm:prSet/>
      <dgm:spPr/>
      <dgm:t>
        <a:bodyPr/>
        <a:lstStyle/>
        <a:p>
          <a:endParaRPr lang="en-US"/>
        </a:p>
      </dgm:t>
    </dgm:pt>
    <dgm:pt modelId="{40EDB9AA-DE25-444E-BF7E-4061831B1075}" type="parTrans" cxnId="{420B9BD8-8F16-41A9-A987-8A816674ED35}">
      <dgm:prSet/>
      <dgm:spPr/>
      <dgm:t>
        <a:bodyPr/>
        <a:lstStyle/>
        <a:p>
          <a:endParaRPr lang="en-US"/>
        </a:p>
      </dgm:t>
    </dgm:pt>
    <dgm:pt modelId="{7077082C-F577-4350-A3F4-2D9E4EFBA18D}" type="pres">
      <dgm:prSet presAssocID="{9664D63D-5319-4494-A938-822F220D837A}" presName="Name0" presStyleCnt="0">
        <dgm:presLayoutVars>
          <dgm:dir/>
          <dgm:animLvl val="lvl"/>
          <dgm:resizeHandles val="exact"/>
        </dgm:presLayoutVars>
      </dgm:prSet>
      <dgm:spPr/>
    </dgm:pt>
    <dgm:pt modelId="{6FF15B60-0960-4BCA-9F29-9E73A473CAF5}" type="pres">
      <dgm:prSet presAssocID="{B707F821-13CA-4235-8AA9-655AA7162010}" presName="Name8" presStyleCnt="0"/>
      <dgm:spPr/>
    </dgm:pt>
    <dgm:pt modelId="{AAD64063-6E24-4195-A270-03355A8FD141}" type="pres">
      <dgm:prSet presAssocID="{B707F821-13CA-4235-8AA9-655AA7162010}" presName="level" presStyleLbl="node1" presStyleIdx="0" presStyleCnt="4" custScaleX="107988">
        <dgm:presLayoutVars>
          <dgm:chMax val="1"/>
          <dgm:bulletEnabled val="1"/>
        </dgm:presLayoutVars>
      </dgm:prSet>
      <dgm:spPr>
        <a:prstGeom prst="trapezoid">
          <a:avLst/>
        </a:prstGeom>
      </dgm:spPr>
    </dgm:pt>
    <dgm:pt modelId="{A003183E-FFA3-4C9F-BFE2-162AAAEE31C6}" type="pres">
      <dgm:prSet presAssocID="{B707F821-13CA-4235-8AA9-655AA716201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272E76A-EADF-46DB-84DB-069339A599AF}" type="pres">
      <dgm:prSet presAssocID="{B7D37EEC-1171-4D8E-9B30-579E72F1ACBB}" presName="Name8" presStyleCnt="0"/>
      <dgm:spPr/>
    </dgm:pt>
    <dgm:pt modelId="{69AC4621-C5BC-4A5C-9837-6600B9A74376}" type="pres">
      <dgm:prSet presAssocID="{B7D37EEC-1171-4D8E-9B30-579E72F1ACBB}" presName="level" presStyleLbl="node1" presStyleIdx="1" presStyleCnt="4" custScaleX="107656">
        <dgm:presLayoutVars>
          <dgm:chMax val="1"/>
          <dgm:bulletEnabled val="1"/>
        </dgm:presLayoutVars>
      </dgm:prSet>
      <dgm:spPr>
        <a:prstGeom prst="trapezoid">
          <a:avLst/>
        </a:prstGeom>
      </dgm:spPr>
    </dgm:pt>
    <dgm:pt modelId="{892481B2-9CA3-455E-88F9-11FBD4C05049}" type="pres">
      <dgm:prSet presAssocID="{B7D37EEC-1171-4D8E-9B30-579E72F1ACBB}" presName="levelTx" presStyleLbl="revTx" presStyleIdx="0" presStyleCnt="0">
        <dgm:presLayoutVars>
          <dgm:chMax val="1"/>
          <dgm:bulletEnabled val="1"/>
        </dgm:presLayoutVars>
      </dgm:prSet>
      <dgm:spPr>
        <a:prstGeom prst="trapezoid">
          <a:avLst/>
        </a:prstGeom>
      </dgm:spPr>
    </dgm:pt>
    <dgm:pt modelId="{F6408A94-1F6D-4B92-940D-40796893EC7E}" type="pres">
      <dgm:prSet presAssocID="{6C2A6C6C-B5BA-4E08-8945-DC3D7D8D0B00}" presName="Name8" presStyleCnt="0"/>
      <dgm:spPr/>
    </dgm:pt>
    <dgm:pt modelId="{8CC188D8-DE83-4276-A302-D0D43E905EE2}" type="pres">
      <dgm:prSet presAssocID="{6C2A6C6C-B5BA-4E08-8945-DC3D7D8D0B00}" presName="level" presStyleLbl="node1" presStyleIdx="2" presStyleCnt="4" custScaleX="117464">
        <dgm:presLayoutVars>
          <dgm:chMax val="1"/>
          <dgm:bulletEnabled val="1"/>
        </dgm:presLayoutVars>
      </dgm:prSet>
      <dgm:spPr>
        <a:prstGeom prst="trapezoid">
          <a:avLst/>
        </a:prstGeom>
      </dgm:spPr>
    </dgm:pt>
    <dgm:pt modelId="{F72F2985-70B2-4DF0-8935-B20CA7B533C3}" type="pres">
      <dgm:prSet presAssocID="{6C2A6C6C-B5BA-4E08-8945-DC3D7D8D0B0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9E9E282-A800-4EC4-B6E2-9E8B193D004E}" type="pres">
      <dgm:prSet presAssocID="{7A9E3A38-5047-454E-8618-F1453C503C31}" presName="Name8" presStyleCnt="0"/>
      <dgm:spPr/>
    </dgm:pt>
    <dgm:pt modelId="{BF54AC2B-4ADE-433F-A596-6495C71F9D1E}" type="pres">
      <dgm:prSet presAssocID="{7A9E3A38-5047-454E-8618-F1453C503C31}" presName="level" presStyleLbl="node1" presStyleIdx="3" presStyleCnt="4" custScaleX="167936">
        <dgm:presLayoutVars>
          <dgm:chMax val="1"/>
          <dgm:bulletEnabled val="1"/>
        </dgm:presLayoutVars>
      </dgm:prSet>
      <dgm:spPr>
        <a:prstGeom prst="trapezoid">
          <a:avLst/>
        </a:prstGeom>
      </dgm:spPr>
    </dgm:pt>
    <dgm:pt modelId="{12836395-E6D5-497C-BA9E-8FDBD223470A}" type="pres">
      <dgm:prSet presAssocID="{7A9E3A38-5047-454E-8618-F1453C503C31}" presName="levelTx" presStyleLbl="revTx" presStyleIdx="0" presStyleCnt="0">
        <dgm:presLayoutVars>
          <dgm:chMax val="1"/>
          <dgm:bulletEnabled val="1"/>
        </dgm:presLayoutVars>
      </dgm:prSet>
      <dgm:spPr>
        <a:prstGeom prst="trapezoid">
          <a:avLst/>
        </a:prstGeom>
      </dgm:spPr>
    </dgm:pt>
  </dgm:ptLst>
  <dgm:cxnLst>
    <dgm:cxn modelId="{05236709-7D2E-4FE0-9139-22F1C320FC4B}" type="presOf" srcId="{B7D37EEC-1171-4D8E-9B30-579E72F1ACBB}" destId="{892481B2-9CA3-455E-88F9-11FBD4C05049}" srcOrd="1" destOrd="0" presId="urn:microsoft.com/office/officeart/2005/8/layout/pyramid3"/>
    <dgm:cxn modelId="{D4AAC933-F859-4861-B602-63203D701332}" type="presOf" srcId="{7A9E3A38-5047-454E-8618-F1453C503C31}" destId="{12836395-E6D5-497C-BA9E-8FDBD223470A}" srcOrd="1" destOrd="0" presId="urn:microsoft.com/office/officeart/2005/8/layout/pyramid3"/>
    <dgm:cxn modelId="{0C023D39-45DB-4B32-9590-7CC792AB7787}" srcId="{9664D63D-5319-4494-A938-822F220D837A}" destId="{7A9E3A38-5047-454E-8618-F1453C503C31}" srcOrd="3" destOrd="0" parTransId="{3FC98768-4C69-4EA6-930B-19A201F3D486}" sibTransId="{5C89E5BD-58B6-4932-BA8D-7FB30CC4E491}"/>
    <dgm:cxn modelId="{B87A5A5C-B96C-4111-9FB2-5693DEAA0276}" type="presOf" srcId="{7A9E3A38-5047-454E-8618-F1453C503C31}" destId="{BF54AC2B-4ADE-433F-A596-6495C71F9D1E}" srcOrd="0" destOrd="0" presId="urn:microsoft.com/office/officeart/2005/8/layout/pyramid3"/>
    <dgm:cxn modelId="{3992FE64-BA0A-4FEE-8D60-E6487B5B961B}" type="presOf" srcId="{B707F821-13CA-4235-8AA9-655AA7162010}" destId="{AAD64063-6E24-4195-A270-03355A8FD141}" srcOrd="0" destOrd="0" presId="urn:microsoft.com/office/officeart/2005/8/layout/pyramid3"/>
    <dgm:cxn modelId="{E2C42146-93E4-47FD-A259-EE9D70E6FFE4}" type="presOf" srcId="{B7D37EEC-1171-4D8E-9B30-579E72F1ACBB}" destId="{69AC4621-C5BC-4A5C-9837-6600B9A74376}" srcOrd="0" destOrd="0" presId="urn:microsoft.com/office/officeart/2005/8/layout/pyramid3"/>
    <dgm:cxn modelId="{DB68244E-03A2-4F8C-B6E9-7BE10DBE20A4}" type="presOf" srcId="{6C2A6C6C-B5BA-4E08-8945-DC3D7D8D0B00}" destId="{F72F2985-70B2-4DF0-8935-B20CA7B533C3}" srcOrd="1" destOrd="0" presId="urn:microsoft.com/office/officeart/2005/8/layout/pyramid3"/>
    <dgm:cxn modelId="{1323538A-4691-4DD9-858C-A7D591B0BA4A}" type="presOf" srcId="{9664D63D-5319-4494-A938-822F220D837A}" destId="{7077082C-F577-4350-A3F4-2D9E4EFBA18D}" srcOrd="0" destOrd="0" presId="urn:microsoft.com/office/officeart/2005/8/layout/pyramid3"/>
    <dgm:cxn modelId="{4F7FA095-3599-4706-B55F-7257D9A218CA}" srcId="{9664D63D-5319-4494-A938-822F220D837A}" destId="{6C2A6C6C-B5BA-4E08-8945-DC3D7D8D0B00}" srcOrd="2" destOrd="0" parTransId="{9A30E592-FC36-4673-BA50-2B29E95B6704}" sibTransId="{6032198A-BA6A-41DD-AE65-FD82C9437467}"/>
    <dgm:cxn modelId="{E8F88D9C-CF4B-4E70-815B-35C04757B533}" srcId="{9664D63D-5319-4494-A938-822F220D837A}" destId="{B7D37EEC-1171-4D8E-9B30-579E72F1ACBB}" srcOrd="1" destOrd="0" parTransId="{6941C8DB-D5EA-421D-8F94-6D9645125C4D}" sibTransId="{7DD6BFF8-20C9-4699-839D-8504FDDA6528}"/>
    <dgm:cxn modelId="{29CACAB0-98FB-4ABF-9EBF-D7F3C45DC8C7}" type="presOf" srcId="{B707F821-13CA-4235-8AA9-655AA7162010}" destId="{A003183E-FFA3-4C9F-BFE2-162AAAEE31C6}" srcOrd="1" destOrd="0" presId="urn:microsoft.com/office/officeart/2005/8/layout/pyramid3"/>
    <dgm:cxn modelId="{7409E0C4-928D-430C-9EF0-D446138C4061}" type="presOf" srcId="{6C2A6C6C-B5BA-4E08-8945-DC3D7D8D0B00}" destId="{8CC188D8-DE83-4276-A302-D0D43E905EE2}" srcOrd="0" destOrd="0" presId="urn:microsoft.com/office/officeart/2005/8/layout/pyramid3"/>
    <dgm:cxn modelId="{420B9BD8-8F16-41A9-A987-8A816674ED35}" srcId="{9664D63D-5319-4494-A938-822F220D837A}" destId="{B707F821-13CA-4235-8AA9-655AA7162010}" srcOrd="0" destOrd="0" parTransId="{40EDB9AA-DE25-444E-BF7E-4061831B1075}" sibTransId="{E5DF5656-2D6A-4E6D-A21B-52C22732DD18}"/>
    <dgm:cxn modelId="{8C06977F-7B75-4F4E-A38C-0F72AC454DBF}" type="presParOf" srcId="{7077082C-F577-4350-A3F4-2D9E4EFBA18D}" destId="{6FF15B60-0960-4BCA-9F29-9E73A473CAF5}" srcOrd="0" destOrd="0" presId="urn:microsoft.com/office/officeart/2005/8/layout/pyramid3"/>
    <dgm:cxn modelId="{D625120B-749C-4868-AB7A-670E00580376}" type="presParOf" srcId="{6FF15B60-0960-4BCA-9F29-9E73A473CAF5}" destId="{AAD64063-6E24-4195-A270-03355A8FD141}" srcOrd="0" destOrd="0" presId="urn:microsoft.com/office/officeart/2005/8/layout/pyramid3"/>
    <dgm:cxn modelId="{693ADBD8-53ED-4AD9-9DCD-3D5E2BBB6DEF}" type="presParOf" srcId="{6FF15B60-0960-4BCA-9F29-9E73A473CAF5}" destId="{A003183E-FFA3-4C9F-BFE2-162AAAEE31C6}" srcOrd="1" destOrd="0" presId="urn:microsoft.com/office/officeart/2005/8/layout/pyramid3"/>
    <dgm:cxn modelId="{EBF18286-A4B2-4715-9967-E379F8644E9F}" type="presParOf" srcId="{7077082C-F577-4350-A3F4-2D9E4EFBA18D}" destId="{E272E76A-EADF-46DB-84DB-069339A599AF}" srcOrd="1" destOrd="0" presId="urn:microsoft.com/office/officeart/2005/8/layout/pyramid3"/>
    <dgm:cxn modelId="{D3026E94-E2F0-4978-906D-C683610F9B06}" type="presParOf" srcId="{E272E76A-EADF-46DB-84DB-069339A599AF}" destId="{69AC4621-C5BC-4A5C-9837-6600B9A74376}" srcOrd="0" destOrd="0" presId="urn:microsoft.com/office/officeart/2005/8/layout/pyramid3"/>
    <dgm:cxn modelId="{75225610-9536-4254-9D47-9075C6A22520}" type="presParOf" srcId="{E272E76A-EADF-46DB-84DB-069339A599AF}" destId="{892481B2-9CA3-455E-88F9-11FBD4C05049}" srcOrd="1" destOrd="0" presId="urn:microsoft.com/office/officeart/2005/8/layout/pyramid3"/>
    <dgm:cxn modelId="{86D2C71F-DE58-496C-86D3-E40D7551D114}" type="presParOf" srcId="{7077082C-F577-4350-A3F4-2D9E4EFBA18D}" destId="{F6408A94-1F6D-4B92-940D-40796893EC7E}" srcOrd="2" destOrd="0" presId="urn:microsoft.com/office/officeart/2005/8/layout/pyramid3"/>
    <dgm:cxn modelId="{7E42F678-D592-4F96-9980-848B984BB9A7}" type="presParOf" srcId="{F6408A94-1F6D-4B92-940D-40796893EC7E}" destId="{8CC188D8-DE83-4276-A302-D0D43E905EE2}" srcOrd="0" destOrd="0" presId="urn:microsoft.com/office/officeart/2005/8/layout/pyramid3"/>
    <dgm:cxn modelId="{EFF707C9-B67E-4070-9D16-879EA130EB6C}" type="presParOf" srcId="{F6408A94-1F6D-4B92-940D-40796893EC7E}" destId="{F72F2985-70B2-4DF0-8935-B20CA7B533C3}" srcOrd="1" destOrd="0" presId="urn:microsoft.com/office/officeart/2005/8/layout/pyramid3"/>
    <dgm:cxn modelId="{5D9BF05F-0FCB-4608-B209-AF4D7EE6A1FA}" type="presParOf" srcId="{7077082C-F577-4350-A3F4-2D9E4EFBA18D}" destId="{E9E9E282-A800-4EC4-B6E2-9E8B193D004E}" srcOrd="3" destOrd="0" presId="urn:microsoft.com/office/officeart/2005/8/layout/pyramid3"/>
    <dgm:cxn modelId="{B2EE2911-067C-42FB-AF5C-793551EF9757}" type="presParOf" srcId="{E9E9E282-A800-4EC4-B6E2-9E8B193D004E}" destId="{BF54AC2B-4ADE-433F-A596-6495C71F9D1E}" srcOrd="0" destOrd="0" presId="urn:microsoft.com/office/officeart/2005/8/layout/pyramid3"/>
    <dgm:cxn modelId="{0ABFA3BA-CB37-44F0-9A33-9B52EB32CCD1}" type="presParOf" srcId="{E9E9E282-A800-4EC4-B6E2-9E8B193D004E}" destId="{12836395-E6D5-497C-BA9E-8FDBD223470A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64063-6E24-4195-A270-03355A8FD141}">
      <dsp:nvSpPr>
        <dsp:cNvPr id="0" name=""/>
        <dsp:cNvSpPr/>
      </dsp:nvSpPr>
      <dsp:spPr>
        <a:xfrm rot="10800000">
          <a:off x="-243614" y="0"/>
          <a:ext cx="6586752" cy="1003654"/>
        </a:xfrm>
        <a:prstGeom prst="trapezoid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7 Million Women Perform Fertility Tests Annually</a:t>
          </a:r>
        </a:p>
      </dsp:txBody>
      <dsp:txXfrm rot="-10800000">
        <a:off x="909066" y="0"/>
        <a:ext cx="4281389" cy="1003654"/>
      </dsp:txXfrm>
    </dsp:sp>
    <dsp:sp modelId="{69AC4621-C5BC-4A5C-9837-6600B9A74376}">
      <dsp:nvSpPr>
        <dsp:cNvPr id="0" name=""/>
        <dsp:cNvSpPr/>
      </dsp:nvSpPr>
      <dsp:spPr>
        <a:xfrm rot="10800000">
          <a:off x="587323" y="1003654"/>
          <a:ext cx="4924876" cy="1003654"/>
        </a:xfrm>
        <a:prstGeom prst="trapezoid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 Million unable to conceive after 12 months consecutively </a:t>
          </a:r>
        </a:p>
      </dsp:txBody>
      <dsp:txXfrm rot="-10800000">
        <a:off x="1616452" y="1056099"/>
        <a:ext cx="2866617" cy="951209"/>
      </dsp:txXfrm>
    </dsp:sp>
    <dsp:sp modelId="{8CC188D8-DE83-4276-A302-D0D43E905EE2}">
      <dsp:nvSpPr>
        <dsp:cNvPr id="0" name=""/>
        <dsp:cNvSpPr/>
      </dsp:nvSpPr>
      <dsp:spPr>
        <a:xfrm rot="10800000">
          <a:off x="1258575" y="2007309"/>
          <a:ext cx="3582371" cy="1003654"/>
        </a:xfrm>
        <a:prstGeom prst="trapezoid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86,000 Assisted Reproductive Therapy Cycles</a:t>
          </a:r>
        </a:p>
      </dsp:txBody>
      <dsp:txXfrm rot="-10800000">
        <a:off x="1885490" y="2007309"/>
        <a:ext cx="2328541" cy="1003654"/>
      </dsp:txXfrm>
    </dsp:sp>
    <dsp:sp modelId="{BF54AC2B-4ADE-433F-A596-6495C71F9D1E}">
      <dsp:nvSpPr>
        <dsp:cNvPr id="0" name=""/>
        <dsp:cNvSpPr/>
      </dsp:nvSpPr>
      <dsp:spPr>
        <a:xfrm rot="10800000">
          <a:off x="1769349" y="3010964"/>
          <a:ext cx="2560823" cy="1003654"/>
        </a:xfrm>
        <a:prstGeom prst="trapezoid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23,000 Pregnancies</a:t>
          </a:r>
        </a:p>
      </dsp:txBody>
      <dsp:txXfrm rot="-10800000">
        <a:off x="1936625" y="3076524"/>
        <a:ext cx="2226271" cy="938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216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633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c_Divider_White">
  <p:cSld name="14c_Divider_Whit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55739" y="618028"/>
            <a:ext cx="7544947" cy="163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50793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Char char="•"/>
              <a:defRPr sz="4399" b="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50793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399"/>
              <a:buChar char="•"/>
              <a:defRPr sz="4399" b="1"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lvl="2" indent="-50793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399"/>
              <a:buChar char="•"/>
              <a:defRPr sz="4399" b="1"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lvl="3" indent="-50793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399"/>
              <a:buChar char="•"/>
              <a:defRPr sz="4399" b="1"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lvl="4" indent="-50793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399"/>
              <a:buChar char="•"/>
              <a:defRPr sz="4399" b="1"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Statement_HeroPurple">
  <p:cSld name="12_Statement_HeroPurple">
    <p:bg>
      <p:bgPr>
        <a:solidFill>
          <a:schemeClr val="accent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355739" y="2481268"/>
            <a:ext cx="11474082" cy="1895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33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99"/>
              <a:buChar char="•"/>
              <a:defRPr sz="2799" cap="none">
                <a:solidFill>
                  <a:schemeClr val="lt1"/>
                </a:solidFill>
              </a:defRPr>
            </a:lvl1pPr>
            <a:lvl2pPr marL="914400" lvl="1" indent="-381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7391584" y="6537399"/>
            <a:ext cx="4141956" cy="1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 flipH="1">
            <a:off x="11617001" y="6537474"/>
            <a:ext cx="216084" cy="16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0_Blank_White">
  <p:cSld name="10_Blank_Whit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b_2Columns_White">
  <p:cSld name="4b_2Columns_White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55741" y="554272"/>
            <a:ext cx="11474881" cy="54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55741" y="1128768"/>
            <a:ext cx="11474881" cy="40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•"/>
              <a:defRPr sz="22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355740" y="1774415"/>
            <a:ext cx="5590547" cy="417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3"/>
          </p:nvPr>
        </p:nvSpPr>
        <p:spPr>
          <a:xfrm>
            <a:off x="6239727" y="1774395"/>
            <a:ext cx="5589383" cy="417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&amp;Subtitle_White">
  <p:cSld name="8_Title&amp;Subtitle_White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5741" y="554272"/>
            <a:ext cx="11474881" cy="54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355741" y="1128768"/>
            <a:ext cx="11474881" cy="40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•"/>
              <a:defRPr sz="22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_White">
  <p:cSld name="9_Title_White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55741" y="554272"/>
            <a:ext cx="11474881" cy="54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7308516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Wszlb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767864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hyperlink" Target="https://academic.oup.com/humrep/article/14/7/1835/2913179#66880279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cdc.gov/art/reports/2016/fertility-clinic.html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19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fif"/><Relationship Id="rId5" Type="http://schemas.openxmlformats.org/officeDocument/2006/relationships/image" Target="../media/image17.gif"/><Relationship Id="rId4" Type="http://schemas.openxmlformats.org/officeDocument/2006/relationships/hyperlink" Target="http://www.geripal.org/2011/02/top-10-reasons-to-go-to-pallimedgeripa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393574" y="1940391"/>
            <a:ext cx="11404852" cy="296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n-US"/>
              <a:t>AI HEALTHCARE HACKATHON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n-US"/>
              <a:t>FERTILITY PREDICTION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2019 MARCH 30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None/>
            </a:pP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7" name="Google Shape;163;p22">
            <a:extLst>
              <a:ext uri="{FF2B5EF4-FFF2-40B4-BE49-F238E27FC236}">
                <a16:creationId xmlns:a16="http://schemas.microsoft.com/office/drawing/2014/main" id="{AA6F76C2-A791-44A7-AF2F-87786EA0A8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23" t="937" r="1019"/>
          <a:stretch/>
        </p:blipFill>
        <p:spPr>
          <a:xfrm>
            <a:off x="3882450" y="3049445"/>
            <a:ext cx="8064709" cy="330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E80FA-F77D-4388-82E0-5ECE10B06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64" indent="0">
              <a:buNone/>
            </a:pPr>
            <a:r>
              <a:rPr lang="en-US" sz="115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14139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2A1D-4E89-49D2-967E-DBC5F87D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41" y="554272"/>
            <a:ext cx="11474881" cy="543475"/>
          </a:xfrm>
        </p:spPr>
        <p:txBody>
          <a:bodyPr/>
          <a:lstStyle/>
          <a:p>
            <a:r>
              <a:rPr lang="en-US" sz="3000" dirty="0">
                <a:solidFill>
                  <a:schemeClr val="accent2"/>
                </a:solidFill>
                <a:latin typeface="Arial Black"/>
              </a:rPr>
              <a:t>BASAL BODY TEMPERATURE VS FERTILITY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AA51CA-0F87-4712-A416-946E07AD3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827" y="1541228"/>
            <a:ext cx="7143750" cy="4762500"/>
          </a:xfrm>
          <a:prstGeom prst="rect">
            <a:avLst/>
          </a:prstGeom>
        </p:spPr>
      </p:pic>
      <p:sp>
        <p:nvSpPr>
          <p:cNvPr id="4" name="Google Shape;135;p21">
            <a:extLst>
              <a:ext uri="{FF2B5EF4-FFF2-40B4-BE49-F238E27FC236}">
                <a16:creationId xmlns:a16="http://schemas.microsoft.com/office/drawing/2014/main" id="{2084A8BA-8937-4B15-AB0A-223757FBFD5A}"/>
              </a:ext>
            </a:extLst>
          </p:cNvPr>
          <p:cNvSpPr/>
          <p:nvPr/>
        </p:nvSpPr>
        <p:spPr>
          <a:xfrm>
            <a:off x="304707" y="1881614"/>
            <a:ext cx="4198120" cy="38446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improve future data efforts, wearable body temperature sensors can be used in conjunction with symptom recognition to determine fertility windows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Basal Body Temperature Info:</a:t>
            </a:r>
            <a:endParaRPr lang="en-US"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800" dirty="0">
                <a:hlinkClick r:id="rId3"/>
              </a:rPr>
              <a:t>https://www.ncbi.nlm.nih.gov/pubmed/7308516</a:t>
            </a:r>
            <a:endParaRPr lang="en-US" sz="1800" dirty="0"/>
          </a:p>
          <a:p>
            <a:pPr lvl="0"/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856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355739" y="2481268"/>
            <a:ext cx="11474082" cy="287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/>
              <a:t>Using AI, predict when an upcoming period will most likely start next for a given female user, helping women to predict fertile window and predict symptoms and correlations.</a:t>
            </a:r>
            <a:br>
              <a:rPr lang="en-US" sz="3200"/>
            </a:br>
            <a:br>
              <a:rPr lang="en-US" sz="3200"/>
            </a:br>
            <a:endParaRPr sz="3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Background and dataset: 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http://bit.ly/2Wszlba</a:t>
            </a:r>
            <a:endParaRPr sz="2800"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 flipH="1">
            <a:off x="11617001" y="6537474"/>
            <a:ext cx="216084" cy="16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778193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Statement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3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4993792" y="920941"/>
            <a:ext cx="4791562" cy="118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MEET CHERYL</a:t>
            </a:r>
            <a:endParaRPr sz="2400" b="0" i="0" u="none" strike="noStrike" cap="none">
              <a:solidFill>
                <a:schemeClr val="accen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5738962" y="2766034"/>
            <a:ext cx="5788474" cy="40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Cheryl is 40 and has been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married for 2 years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21"/>
          <p:cNvCxnSpPr>
            <a:cxnSpLocks/>
          </p:cNvCxnSpPr>
          <p:nvPr/>
        </p:nvCxnSpPr>
        <p:spPr>
          <a:xfrm flipH="1">
            <a:off x="4993792" y="2172698"/>
            <a:ext cx="6533644" cy="0"/>
          </a:xfrm>
          <a:prstGeom prst="straightConnector1">
            <a:avLst/>
          </a:prstGeom>
          <a:noFill/>
          <a:ln w="222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21"/>
          <p:cNvSpPr/>
          <p:nvPr/>
        </p:nvSpPr>
        <p:spPr>
          <a:xfrm>
            <a:off x="5738961" y="3763655"/>
            <a:ext cx="5788473" cy="40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She loves art and has been growing her design business  for the past 5 years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5826268" y="4576930"/>
            <a:ext cx="5701165" cy="40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She volunteers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in the community to help build playgrounds for children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5738961" y="5632328"/>
            <a:ext cx="5788471" cy="40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She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has been trying to get pregnant for the past 10 months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860026" y="2168375"/>
            <a:ext cx="3551973" cy="3551973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762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083" y="2585104"/>
            <a:ext cx="540375" cy="62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4607" y="3542896"/>
            <a:ext cx="701325" cy="709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4604" y="4549105"/>
            <a:ext cx="701325" cy="64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14605" y="5493895"/>
            <a:ext cx="701325" cy="68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355741" y="554272"/>
            <a:ext cx="11474881" cy="54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Problem: Maximizing Timing to Create a Family </a:t>
            </a:r>
            <a:endParaRPr sz="3000" dirty="0"/>
          </a:p>
        </p:txBody>
      </p:sp>
      <p:sp>
        <p:nvSpPr>
          <p:cNvPr id="161" name="Google Shape;16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4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1055400" y="6191075"/>
            <a:ext cx="9784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100" u="sng" dirty="0">
                <a:solidFill>
                  <a:schemeClr val="hlink"/>
                </a:solidFill>
                <a:hlinkClick r:id="rId3"/>
              </a:rPr>
              <a:t>https://www.ncbi.nlm.nih.gov/pmc/articles/PMC3767864/</a:t>
            </a:r>
            <a:br>
              <a:rPr lang="en-US" sz="1100" u="sng" dirty="0">
                <a:solidFill>
                  <a:schemeClr val="hlink"/>
                </a:solidFill>
              </a:rPr>
            </a:br>
            <a:r>
              <a:rPr lang="en-US" dirty="0">
                <a:hlinkClick r:id="rId4"/>
              </a:rPr>
              <a:t>https://academic.oup.com/humrep/article/14/7/1835/2913179#66880279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3"/>
          </p:nvPr>
        </p:nvSpPr>
        <p:spPr>
          <a:xfrm>
            <a:off x="7133100" y="2002788"/>
            <a:ext cx="2849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</a:rPr>
              <a:t>Average probability for fertility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15" name="Google Shape;159;p22">
            <a:extLst>
              <a:ext uri="{FF2B5EF4-FFF2-40B4-BE49-F238E27FC236}">
                <a16:creationId xmlns:a16="http://schemas.microsoft.com/office/drawing/2014/main" id="{E6A69D9D-2B89-49E5-ABB7-3F67200B1126}"/>
              </a:ext>
            </a:extLst>
          </p:cNvPr>
          <p:cNvSpPr txBox="1">
            <a:spLocks/>
          </p:cNvSpPr>
          <p:nvPr/>
        </p:nvSpPr>
        <p:spPr>
          <a:xfrm>
            <a:off x="233700" y="1792775"/>
            <a:ext cx="5212080" cy="150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b="1" dirty="0">
                <a:solidFill>
                  <a:schemeClr val="accent2"/>
                </a:solidFill>
              </a:rPr>
              <a:t>The Struggle Over 40</a:t>
            </a:r>
            <a:endParaRPr lang="en-US" dirty="0"/>
          </a:p>
          <a:p>
            <a:pPr marL="228600" indent="-203200">
              <a:buSzPts val="1600"/>
            </a:pPr>
            <a:r>
              <a:rPr lang="en-US" sz="1600" dirty="0"/>
              <a:t>Women 40 and over have a 30% chance of infertility</a:t>
            </a:r>
            <a:br>
              <a:rPr lang="en-US" sz="1600" dirty="0"/>
            </a:br>
            <a:endParaRPr lang="en-US" sz="1600" dirty="0"/>
          </a:p>
          <a:p>
            <a:pPr marL="228600" indent="-203200">
              <a:spcBef>
                <a:spcPts val="0"/>
              </a:spcBef>
              <a:buSzPts val="1600"/>
            </a:pPr>
            <a:r>
              <a:rPr lang="en-US" sz="1600" dirty="0"/>
              <a:t>A 40 year old only has a 5% chance to get pregnant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9AA345-BFC3-446E-9EAC-EC6C4DB835EB}"/>
              </a:ext>
            </a:extLst>
          </p:cNvPr>
          <p:cNvGrpSpPr/>
          <p:nvPr/>
        </p:nvGrpSpPr>
        <p:grpSpPr>
          <a:xfrm>
            <a:off x="5888470" y="2367876"/>
            <a:ext cx="5861600" cy="3338200"/>
            <a:chOff x="5969020" y="1975313"/>
            <a:chExt cx="5861600" cy="3338200"/>
          </a:xfrm>
        </p:grpSpPr>
        <p:pic>
          <p:nvPicPr>
            <p:cNvPr id="163" name="Google Shape;163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969020" y="1975313"/>
              <a:ext cx="5861600" cy="333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258357" y="2583705"/>
              <a:ext cx="427193" cy="6439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748AB0-678D-4605-BED2-9A489EC4D3C9}"/>
                </a:ext>
              </a:extLst>
            </p:cNvPr>
            <p:cNvGrpSpPr/>
            <p:nvPr/>
          </p:nvGrpSpPr>
          <p:grpSpPr>
            <a:xfrm>
              <a:off x="6715592" y="2113613"/>
              <a:ext cx="779489" cy="2666057"/>
              <a:chOff x="6715592" y="2113613"/>
              <a:chExt cx="779489" cy="266605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BA35A7-887E-4460-AF5C-134BF9866D6F}"/>
                  </a:ext>
                </a:extLst>
              </p:cNvPr>
              <p:cNvSpPr txBox="1"/>
              <p:nvPr/>
            </p:nvSpPr>
            <p:spPr>
              <a:xfrm>
                <a:off x="6715592" y="2662581"/>
                <a:ext cx="779489" cy="415498"/>
              </a:xfrm>
              <a:prstGeom prst="rect">
                <a:avLst/>
              </a:prstGeom>
              <a:solidFill>
                <a:srgbClr val="CDFF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Menstrual</a:t>
                </a:r>
              </a:p>
              <a:p>
                <a:pPr algn="ctr"/>
                <a:r>
                  <a:rPr lang="en-US" sz="1050" dirty="0"/>
                  <a:t>Cycle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60CE8F0-F8FF-4DCD-8100-EAE10C14AE3A}"/>
                  </a:ext>
                </a:extLst>
              </p:cNvPr>
              <p:cNvSpPr/>
              <p:nvPr/>
            </p:nvSpPr>
            <p:spPr>
              <a:xfrm>
                <a:off x="6715592" y="2113613"/>
                <a:ext cx="779489" cy="2666057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0CE5A206-E51D-42EF-BB26-7B792C1B409A}"/>
              </a:ext>
            </a:extLst>
          </p:cNvPr>
          <p:cNvSpPr/>
          <p:nvPr/>
        </p:nvSpPr>
        <p:spPr>
          <a:xfrm>
            <a:off x="8293237" y="2717986"/>
            <a:ext cx="91440" cy="91440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A34494-C7C6-4AC1-9708-0FA30A65C446}"/>
              </a:ext>
            </a:extLst>
          </p:cNvPr>
          <p:cNvSpPr/>
          <p:nvPr/>
        </p:nvSpPr>
        <p:spPr>
          <a:xfrm>
            <a:off x="8147077" y="2820452"/>
            <a:ext cx="91440" cy="9144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30F479D-3E4E-4333-882F-A0DD5E5C4734}"/>
              </a:ext>
            </a:extLst>
          </p:cNvPr>
          <p:cNvSpPr/>
          <p:nvPr/>
        </p:nvSpPr>
        <p:spPr>
          <a:xfrm>
            <a:off x="7564431" y="4362182"/>
            <a:ext cx="91440" cy="9144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498796-D8D3-4C60-8163-09B6C499CADE}"/>
              </a:ext>
            </a:extLst>
          </p:cNvPr>
          <p:cNvSpPr/>
          <p:nvPr/>
        </p:nvSpPr>
        <p:spPr>
          <a:xfrm>
            <a:off x="759057" y="3654821"/>
            <a:ext cx="91440" cy="91440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AB8998-D7F4-48A0-AF7B-42D99BED9370}"/>
              </a:ext>
            </a:extLst>
          </p:cNvPr>
          <p:cNvSpPr/>
          <p:nvPr/>
        </p:nvSpPr>
        <p:spPr>
          <a:xfrm>
            <a:off x="756997" y="3988001"/>
            <a:ext cx="91440" cy="9144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F995ED-8D0D-4FB6-8255-8D26D4D83F66}"/>
              </a:ext>
            </a:extLst>
          </p:cNvPr>
          <p:cNvSpPr/>
          <p:nvPr/>
        </p:nvSpPr>
        <p:spPr>
          <a:xfrm>
            <a:off x="756997" y="4415000"/>
            <a:ext cx="91440" cy="9144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B6D7BA-69CF-465C-9E7E-3BF24D28E9CB}"/>
              </a:ext>
            </a:extLst>
          </p:cNvPr>
          <p:cNvSpPr/>
          <p:nvPr/>
        </p:nvSpPr>
        <p:spPr>
          <a:xfrm>
            <a:off x="756997" y="4841999"/>
            <a:ext cx="91440" cy="9144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8DFB6-90BE-4A70-88B8-4F22206ED153}"/>
              </a:ext>
            </a:extLst>
          </p:cNvPr>
          <p:cNvSpPr txBox="1"/>
          <p:nvPr/>
        </p:nvSpPr>
        <p:spPr>
          <a:xfrm>
            <a:off x="1055400" y="3620219"/>
            <a:ext cx="24945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60% best case</a:t>
            </a:r>
          </a:p>
          <a:p>
            <a:endParaRPr lang="en-US" dirty="0"/>
          </a:p>
          <a:p>
            <a:r>
              <a:rPr lang="en-US" dirty="0"/>
              <a:t>55% when missed by 1 day</a:t>
            </a:r>
          </a:p>
          <a:p>
            <a:endParaRPr lang="en-US" dirty="0"/>
          </a:p>
          <a:p>
            <a:r>
              <a:rPr lang="en-US" dirty="0"/>
              <a:t>30% when missed by 1 week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355741" y="554272"/>
            <a:ext cx="11474881" cy="54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000" dirty="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Pregnancy: A Major Medical Cost</a:t>
            </a:r>
            <a:endParaRPr sz="3959" dirty="0"/>
          </a:p>
        </p:txBody>
      </p:sp>
      <p:sp>
        <p:nvSpPr>
          <p:cNvPr id="173" name="Google Shape;1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5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359300" y="6241717"/>
            <a:ext cx="97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https://www.cdc.gov/art/reports/2016/fertility-clinic.html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564775" y="4184118"/>
            <a:ext cx="4686925" cy="1140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**This is whether the cycle is successful or unsuccessful. For most people, they require multiple cycles.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C24A43D-2987-4056-ABE3-AC296A9E4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8694058"/>
              </p:ext>
            </p:extLst>
          </p:nvPr>
        </p:nvGraphicFramePr>
        <p:xfrm>
          <a:off x="5731099" y="1605106"/>
          <a:ext cx="6099523" cy="4014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6" name="Google Shape;190;p23">
            <a:extLst>
              <a:ext uri="{FF2B5EF4-FFF2-40B4-BE49-F238E27FC236}">
                <a16:creationId xmlns:a16="http://schemas.microsoft.com/office/drawing/2014/main" id="{1DC98A54-5032-4CF1-8135-8B6D2B1E9D4A}"/>
              </a:ext>
            </a:extLst>
          </p:cNvPr>
          <p:cNvSpPr txBox="1"/>
          <p:nvPr/>
        </p:nvSpPr>
        <p:spPr>
          <a:xfrm>
            <a:off x="65103" y="1605106"/>
            <a:ext cx="5186597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sz="3200" b="1" dirty="0">
                <a:solidFill>
                  <a:schemeClr val="accent1"/>
                </a:solidFill>
              </a:rPr>
              <a:t>$1 Billion Out of Pocket </a:t>
            </a:r>
            <a:r>
              <a:rPr lang="en-US" sz="2800" b="1" dirty="0">
                <a:solidFill>
                  <a:schemeClr val="accent1"/>
                </a:solidFill>
              </a:rPr>
              <a:t>Annual Expenditures on Fertility Treatments</a:t>
            </a:r>
            <a:br>
              <a:rPr lang="en-US" sz="1600" b="1" dirty="0">
                <a:solidFill>
                  <a:schemeClr val="accent1"/>
                </a:solidFill>
              </a:rPr>
            </a:br>
            <a:br>
              <a:rPr lang="en-US" sz="1600" b="1" dirty="0">
                <a:solidFill>
                  <a:schemeClr val="accent1"/>
                </a:solidFill>
              </a:rPr>
            </a:br>
            <a:r>
              <a:rPr lang="en-US" sz="1600" b="1" dirty="0">
                <a:solidFill>
                  <a:schemeClr val="accent1"/>
                </a:solidFill>
              </a:rPr>
              <a:t>86,000 cycles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/>
                </a:solidFill>
              </a:rPr>
              <a:t>X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/>
                </a:solidFill>
              </a:rPr>
              <a:t>Average Cost of $12,400 per cycle**</a:t>
            </a:r>
            <a:br>
              <a:rPr lang="en-US" sz="1600" b="1" dirty="0">
                <a:solidFill>
                  <a:schemeClr val="accent1"/>
                </a:solidFill>
              </a:rPr>
            </a:br>
            <a:br>
              <a:rPr lang="en-US" sz="2000" b="1" dirty="0">
                <a:solidFill>
                  <a:schemeClr val="accent1"/>
                </a:solidFill>
              </a:rPr>
            </a:br>
            <a:endParaRPr 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5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6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42" name="Google Shape;242;p24"/>
          <p:cNvSpPr txBox="1">
            <a:spLocks noGrp="1"/>
          </p:cNvSpPr>
          <p:nvPr>
            <p:ph type="title"/>
          </p:nvPr>
        </p:nvSpPr>
        <p:spPr>
          <a:xfrm>
            <a:off x="355741" y="554272"/>
            <a:ext cx="114750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Solution: Process</a:t>
            </a:r>
            <a:endParaRPr sz="3000" dirty="0"/>
          </a:p>
        </p:txBody>
      </p:sp>
      <p:sp>
        <p:nvSpPr>
          <p:cNvPr id="50" name="Google Shape;191;p23">
            <a:extLst>
              <a:ext uri="{FF2B5EF4-FFF2-40B4-BE49-F238E27FC236}">
                <a16:creationId xmlns:a16="http://schemas.microsoft.com/office/drawing/2014/main" id="{4550A7B1-AE6C-437B-B64D-A35CB93E7896}"/>
              </a:ext>
            </a:extLst>
          </p:cNvPr>
          <p:cNvSpPr txBox="1"/>
          <p:nvPr/>
        </p:nvSpPr>
        <p:spPr>
          <a:xfrm>
            <a:off x="355741" y="1597776"/>
            <a:ext cx="6734607" cy="3662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0000"/>
              </a:lnSpc>
              <a:buSzPts val="1600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Raw Data was cleaned and outliers removed</a:t>
            </a:r>
          </a:p>
          <a:p>
            <a:pPr lvl="0">
              <a:lnSpc>
                <a:spcPct val="110000"/>
              </a:lnSpc>
              <a:buSzPts val="1600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Removed negative cycle data</a:t>
            </a:r>
          </a:p>
          <a:p>
            <a:pPr lvl="0">
              <a:lnSpc>
                <a:spcPct val="110000"/>
              </a:lnSpc>
              <a:buSzPts val="1600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	Removed future date data</a:t>
            </a:r>
          </a:p>
          <a:p>
            <a:pPr lvl="0">
              <a:lnSpc>
                <a:spcPct val="110000"/>
              </a:lnSpc>
              <a:buSzPts val="1600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	Removed cycles over 45 days</a:t>
            </a: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0000"/>
              </a:lnSpc>
              <a:buSzPts val="1600"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0000"/>
              </a:lnSpc>
              <a:buSzPts val="1600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Data was converted from period data to cycle length data </a:t>
            </a:r>
          </a:p>
          <a:p>
            <a:pPr lvl="0">
              <a:lnSpc>
                <a:spcPct val="110000"/>
              </a:lnSpc>
              <a:buSzPts val="1600"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0000"/>
              </a:lnSpc>
              <a:buSzPts val="1600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Cleaned data was divided into test and training data sets. </a:t>
            </a:r>
          </a:p>
          <a:p>
            <a:pPr lvl="0">
              <a:lnSpc>
                <a:spcPct val="110000"/>
              </a:lnSpc>
              <a:buSzPts val="1600"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0000"/>
              </a:lnSpc>
              <a:buSzPts val="1600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Using the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RandomForest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library in R, a model was trained and test values were predicted. 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1E51B-ED18-431B-82D0-BFB638540322}"/>
              </a:ext>
            </a:extLst>
          </p:cNvPr>
          <p:cNvSpPr txBox="1"/>
          <p:nvPr/>
        </p:nvSpPr>
        <p:spPr>
          <a:xfrm>
            <a:off x="701040" y="2506717"/>
            <a:ext cx="603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D2C586A-C9B9-4F32-B0A0-6167343C0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81" y="1597776"/>
            <a:ext cx="3857719" cy="3997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7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42" name="Google Shape;242;p24"/>
          <p:cNvSpPr txBox="1">
            <a:spLocks noGrp="1"/>
          </p:cNvSpPr>
          <p:nvPr>
            <p:ph type="title"/>
          </p:nvPr>
        </p:nvSpPr>
        <p:spPr>
          <a:xfrm>
            <a:off x="355741" y="554272"/>
            <a:ext cx="114750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Solution: Results</a:t>
            </a:r>
            <a:endParaRPr sz="3000" dirty="0"/>
          </a:p>
        </p:txBody>
      </p:sp>
      <p:pic>
        <p:nvPicPr>
          <p:cNvPr id="46" name="Graphic 45" descr="Deciduous tree">
            <a:extLst>
              <a:ext uri="{FF2B5EF4-FFF2-40B4-BE49-F238E27FC236}">
                <a16:creationId xmlns:a16="http://schemas.microsoft.com/office/drawing/2014/main" id="{BCD4039A-5BB0-4E21-82DB-7D5AFA737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423" y="2818150"/>
            <a:ext cx="1660941" cy="1660941"/>
          </a:xfrm>
          <a:prstGeom prst="rect">
            <a:avLst/>
          </a:prstGeom>
        </p:spPr>
      </p:pic>
      <p:sp>
        <p:nvSpPr>
          <p:cNvPr id="50" name="Google Shape;134;p21">
            <a:extLst>
              <a:ext uri="{FF2B5EF4-FFF2-40B4-BE49-F238E27FC236}">
                <a16:creationId xmlns:a16="http://schemas.microsoft.com/office/drawing/2014/main" id="{7048DF8B-1196-4C16-87C5-A384F41AD618}"/>
              </a:ext>
            </a:extLst>
          </p:cNvPr>
          <p:cNvSpPr txBox="1"/>
          <p:nvPr/>
        </p:nvSpPr>
        <p:spPr>
          <a:xfrm>
            <a:off x="2124068" y="2016759"/>
            <a:ext cx="4791562" cy="39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Naïve Analysis</a:t>
            </a:r>
            <a:endParaRPr sz="2400" b="0" i="0" u="none" strike="noStrike" cap="none" dirty="0">
              <a:solidFill>
                <a:schemeClr val="accen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" name="Google Shape;135;p21">
            <a:extLst>
              <a:ext uri="{FF2B5EF4-FFF2-40B4-BE49-F238E27FC236}">
                <a16:creationId xmlns:a16="http://schemas.microsoft.com/office/drawing/2014/main" id="{CE322715-9B00-4DCB-BE71-8B471B83EA57}"/>
              </a:ext>
            </a:extLst>
          </p:cNvPr>
          <p:cNvSpPr/>
          <p:nvPr/>
        </p:nvSpPr>
        <p:spPr>
          <a:xfrm>
            <a:off x="2124068" y="2595732"/>
            <a:ext cx="5788474" cy="40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average cycle length for the entire data set, resulted in a RMSE of  5.091453 days. 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134;p21">
            <a:extLst>
              <a:ext uri="{FF2B5EF4-FFF2-40B4-BE49-F238E27FC236}">
                <a16:creationId xmlns:a16="http://schemas.microsoft.com/office/drawing/2014/main" id="{3586239F-D905-472A-B3F6-751342A9864A}"/>
              </a:ext>
            </a:extLst>
          </p:cNvPr>
          <p:cNvSpPr txBox="1"/>
          <p:nvPr/>
        </p:nvSpPr>
        <p:spPr>
          <a:xfrm>
            <a:off x="2147802" y="3742828"/>
            <a:ext cx="4791562" cy="39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Random Forest Analysis</a:t>
            </a:r>
            <a:endParaRPr sz="2400" b="0" i="0" u="none" strike="noStrike" cap="none" dirty="0">
              <a:solidFill>
                <a:schemeClr val="accen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3" name="Google Shape;135;p21">
            <a:extLst>
              <a:ext uri="{FF2B5EF4-FFF2-40B4-BE49-F238E27FC236}">
                <a16:creationId xmlns:a16="http://schemas.microsoft.com/office/drawing/2014/main" id="{53BE1F49-8BDD-41F0-8F39-AA7A977A61B3}"/>
              </a:ext>
            </a:extLst>
          </p:cNvPr>
          <p:cNvSpPr/>
          <p:nvPr/>
        </p:nvSpPr>
        <p:spPr>
          <a:xfrm>
            <a:off x="2124068" y="4310349"/>
            <a:ext cx="5788474" cy="40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Reduced error to 4.511861 days; a 21.47% improvement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Picture 5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6704D40-6D0E-4040-AD82-F969D3B0D7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404" y="3637897"/>
            <a:ext cx="3509337" cy="2544269"/>
          </a:xfrm>
          <a:prstGeom prst="rect">
            <a:avLst/>
          </a:prstGeom>
        </p:spPr>
      </p:pic>
      <p:pic>
        <p:nvPicPr>
          <p:cNvPr id="55" name="Picture 5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6040638-82D4-40AA-BA51-7B10F69F1B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263" y="1139444"/>
            <a:ext cx="3509337" cy="2509176"/>
          </a:xfrm>
          <a:prstGeom prst="rect">
            <a:avLst/>
          </a:prstGeom>
        </p:spPr>
      </p:pic>
      <p:sp>
        <p:nvSpPr>
          <p:cNvPr id="56" name="Google Shape;167;p22">
            <a:extLst>
              <a:ext uri="{FF2B5EF4-FFF2-40B4-BE49-F238E27FC236}">
                <a16:creationId xmlns:a16="http://schemas.microsoft.com/office/drawing/2014/main" id="{ED972D2F-0F73-475E-8F22-B2D121BEB04D}"/>
              </a:ext>
            </a:extLst>
          </p:cNvPr>
          <p:cNvSpPr txBox="1">
            <a:spLocks/>
          </p:cNvSpPr>
          <p:nvPr/>
        </p:nvSpPr>
        <p:spPr>
          <a:xfrm>
            <a:off x="9696418" y="1481702"/>
            <a:ext cx="2849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1" dirty="0"/>
              <a:t>Subjective</a:t>
            </a:r>
            <a:endParaRPr lang="en-US" dirty="0"/>
          </a:p>
        </p:txBody>
      </p:sp>
      <p:sp>
        <p:nvSpPr>
          <p:cNvPr id="57" name="Google Shape;167;p22">
            <a:extLst>
              <a:ext uri="{FF2B5EF4-FFF2-40B4-BE49-F238E27FC236}">
                <a16:creationId xmlns:a16="http://schemas.microsoft.com/office/drawing/2014/main" id="{B3F0A08B-A487-41B6-8D79-EB13D57EE1C5}"/>
              </a:ext>
            </a:extLst>
          </p:cNvPr>
          <p:cNvSpPr txBox="1">
            <a:spLocks/>
          </p:cNvSpPr>
          <p:nvPr/>
        </p:nvSpPr>
        <p:spPr>
          <a:xfrm>
            <a:off x="9803848" y="4004594"/>
            <a:ext cx="2849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1" dirty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4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25"/>
          <p:cNvGrpSpPr/>
          <p:nvPr/>
        </p:nvGrpSpPr>
        <p:grpSpPr>
          <a:xfrm rot="1690297">
            <a:off x="3986548" y="1794997"/>
            <a:ext cx="3889124" cy="3599195"/>
            <a:chOff x="3636229" y="1863796"/>
            <a:chExt cx="4421822" cy="4092180"/>
          </a:xfrm>
        </p:grpSpPr>
        <p:sp>
          <p:nvSpPr>
            <p:cNvPr id="253" name="Google Shape;253;p25"/>
            <p:cNvSpPr/>
            <p:nvPr/>
          </p:nvSpPr>
          <p:spPr>
            <a:xfrm>
              <a:off x="3636229" y="3998141"/>
              <a:ext cx="1898970" cy="1957835"/>
            </a:xfrm>
            <a:custGeom>
              <a:avLst/>
              <a:gdLst/>
              <a:ahLst/>
              <a:cxnLst/>
              <a:rect l="l" t="t" r="r" b="b"/>
              <a:pathLst>
                <a:path w="683" h="704" extrusionOk="0">
                  <a:moveTo>
                    <a:pt x="274" y="0"/>
                  </a:moveTo>
                  <a:cubicBezTo>
                    <a:pt x="235" y="13"/>
                    <a:pt x="197" y="34"/>
                    <a:pt x="163" y="62"/>
                  </a:cubicBezTo>
                  <a:cubicBezTo>
                    <a:pt x="19" y="183"/>
                    <a:pt x="0" y="398"/>
                    <a:pt x="121" y="542"/>
                  </a:cubicBezTo>
                  <a:cubicBezTo>
                    <a:pt x="241" y="686"/>
                    <a:pt x="456" y="704"/>
                    <a:pt x="600" y="584"/>
                  </a:cubicBezTo>
                  <a:cubicBezTo>
                    <a:pt x="635" y="554"/>
                    <a:pt x="663" y="519"/>
                    <a:pt x="683" y="481"/>
                  </a:cubicBezTo>
                </a:path>
              </a:pathLst>
            </a:custGeom>
            <a:noFill/>
            <a:ln w="57150" cap="rnd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 rot="579094">
              <a:off x="4809358" y="1863796"/>
              <a:ext cx="1977849" cy="1530477"/>
            </a:xfrm>
            <a:custGeom>
              <a:avLst/>
              <a:gdLst/>
              <a:ahLst/>
              <a:cxnLst/>
              <a:rect l="l" t="t" r="r" b="b"/>
              <a:pathLst>
                <a:path w="711" h="550" extrusionOk="0">
                  <a:moveTo>
                    <a:pt x="701" y="437"/>
                  </a:moveTo>
                  <a:cubicBezTo>
                    <a:pt x="709" y="396"/>
                    <a:pt x="711" y="353"/>
                    <a:pt x="703" y="309"/>
                  </a:cubicBezTo>
                  <a:cubicBezTo>
                    <a:pt x="670" y="124"/>
                    <a:pt x="494" y="0"/>
                    <a:pt x="309" y="33"/>
                  </a:cubicBezTo>
                  <a:cubicBezTo>
                    <a:pt x="124" y="66"/>
                    <a:pt x="0" y="242"/>
                    <a:pt x="33" y="427"/>
                  </a:cubicBezTo>
                  <a:cubicBezTo>
                    <a:pt x="41" y="472"/>
                    <a:pt x="57" y="514"/>
                    <a:pt x="81" y="550"/>
                  </a:cubicBezTo>
                </a:path>
              </a:pathLst>
            </a:custGeom>
            <a:solidFill>
              <a:srgbClr val="FFFFFF"/>
            </a:solidFill>
            <a:ln w="57150" cap="rnd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6361575" y="3934568"/>
              <a:ext cx="1696476" cy="2015523"/>
            </a:xfrm>
            <a:custGeom>
              <a:avLst/>
              <a:gdLst/>
              <a:ahLst/>
              <a:cxnLst/>
              <a:rect l="l" t="t" r="r" b="b"/>
              <a:pathLst>
                <a:path w="610" h="725" extrusionOk="0">
                  <a:moveTo>
                    <a:pt x="0" y="595"/>
                  </a:moveTo>
                  <a:cubicBezTo>
                    <a:pt x="31" y="623"/>
                    <a:pt x="68" y="646"/>
                    <a:pt x="110" y="661"/>
                  </a:cubicBezTo>
                  <a:cubicBezTo>
                    <a:pt x="286" y="725"/>
                    <a:pt x="482" y="634"/>
                    <a:pt x="546" y="458"/>
                  </a:cubicBezTo>
                  <a:cubicBezTo>
                    <a:pt x="610" y="281"/>
                    <a:pt x="519" y="86"/>
                    <a:pt x="343" y="22"/>
                  </a:cubicBezTo>
                  <a:cubicBezTo>
                    <a:pt x="299" y="6"/>
                    <a:pt x="255" y="0"/>
                    <a:pt x="212" y="1"/>
                  </a:cubicBezTo>
                </a:path>
              </a:pathLst>
            </a:custGeom>
            <a:noFill/>
            <a:ln w="57150" cap="rnd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4507070" y="3128293"/>
              <a:ext cx="2663513" cy="2423864"/>
            </a:xfrm>
            <a:custGeom>
              <a:avLst/>
              <a:gdLst/>
              <a:ahLst/>
              <a:cxnLst/>
              <a:rect l="l" t="t" r="r" b="b"/>
              <a:pathLst>
                <a:path w="900" h="819" extrusionOk="0">
                  <a:moveTo>
                    <a:pt x="599" y="448"/>
                  </a:moveTo>
                  <a:cubicBezTo>
                    <a:pt x="661" y="340"/>
                    <a:pt x="784" y="289"/>
                    <a:pt x="900" y="312"/>
                  </a:cubicBezTo>
                  <a:cubicBezTo>
                    <a:pt x="885" y="184"/>
                    <a:pt x="817" y="72"/>
                    <a:pt x="717" y="0"/>
                  </a:cubicBezTo>
                  <a:cubicBezTo>
                    <a:pt x="681" y="114"/>
                    <a:pt x="574" y="196"/>
                    <a:pt x="448" y="196"/>
                  </a:cubicBezTo>
                  <a:cubicBezTo>
                    <a:pt x="323" y="196"/>
                    <a:pt x="217" y="115"/>
                    <a:pt x="179" y="3"/>
                  </a:cubicBezTo>
                  <a:cubicBezTo>
                    <a:pt x="81" y="77"/>
                    <a:pt x="13" y="189"/>
                    <a:pt x="0" y="317"/>
                  </a:cubicBezTo>
                  <a:cubicBezTo>
                    <a:pt x="117" y="292"/>
                    <a:pt x="242" y="344"/>
                    <a:pt x="305" y="453"/>
                  </a:cubicBezTo>
                  <a:cubicBezTo>
                    <a:pt x="367" y="561"/>
                    <a:pt x="350" y="693"/>
                    <a:pt x="272" y="782"/>
                  </a:cubicBezTo>
                  <a:cubicBezTo>
                    <a:pt x="327" y="806"/>
                    <a:pt x="387" y="819"/>
                    <a:pt x="450" y="819"/>
                  </a:cubicBezTo>
                  <a:cubicBezTo>
                    <a:pt x="516" y="819"/>
                    <a:pt x="578" y="805"/>
                    <a:pt x="634" y="780"/>
                  </a:cubicBezTo>
                  <a:cubicBezTo>
                    <a:pt x="554" y="691"/>
                    <a:pt x="536" y="557"/>
                    <a:pt x="599" y="448"/>
                  </a:cubicBezTo>
                  <a:close/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25"/>
          <p:cNvSpPr txBox="1"/>
          <p:nvPr/>
        </p:nvSpPr>
        <p:spPr>
          <a:xfrm>
            <a:off x="7735007" y="4520194"/>
            <a:ext cx="3618793" cy="27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1" dirty="0"/>
              <a:t>#3 Insurance Providers</a:t>
            </a:r>
            <a:endParaRPr dirty="0"/>
          </a:p>
        </p:txBody>
      </p:sp>
      <p:sp>
        <p:nvSpPr>
          <p:cNvPr id="257" name="Google Shape;257;p25"/>
          <p:cNvSpPr txBox="1">
            <a:spLocks noGrp="1"/>
          </p:cNvSpPr>
          <p:nvPr>
            <p:ph type="title"/>
          </p:nvPr>
        </p:nvSpPr>
        <p:spPr>
          <a:xfrm>
            <a:off x="355741" y="554272"/>
            <a:ext cx="11474881" cy="54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accent2"/>
              </a:buClr>
              <a:buSzPts val="2200"/>
            </a:pPr>
            <a:r>
              <a:rPr lang="en-US" sz="2800" dirty="0">
                <a:solidFill>
                  <a:schemeClr val="accent2"/>
                </a:solidFill>
                <a:latin typeface="Arial Black"/>
                <a:sym typeface="Arial Black"/>
              </a:rPr>
              <a:t>Adoption Strategy</a:t>
            </a:r>
            <a:endParaRPr sz="2800" dirty="0">
              <a:solidFill>
                <a:schemeClr val="accent2"/>
              </a:solidFill>
              <a:latin typeface="Arial Black"/>
              <a:sym typeface="Arial Black"/>
            </a:endParaRPr>
          </a:p>
        </p:txBody>
      </p:sp>
      <p:sp>
        <p:nvSpPr>
          <p:cNvPr id="260" name="Google Shape;2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8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7735007" y="4898479"/>
            <a:ext cx="3618793" cy="1482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dirty="0"/>
          </a:p>
        </p:txBody>
      </p:sp>
      <p:sp>
        <p:nvSpPr>
          <p:cNvPr id="265" name="Google Shape;265;p25"/>
          <p:cNvSpPr txBox="1"/>
          <p:nvPr/>
        </p:nvSpPr>
        <p:spPr>
          <a:xfrm>
            <a:off x="7852595" y="2050666"/>
            <a:ext cx="3618793" cy="27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1" dirty="0"/>
              <a:t>#2 Medical Showcases</a:t>
            </a:r>
            <a:endParaRPr dirty="0"/>
          </a:p>
        </p:txBody>
      </p:sp>
      <p:sp>
        <p:nvSpPr>
          <p:cNvPr id="266" name="Google Shape;266;p25"/>
          <p:cNvSpPr txBox="1"/>
          <p:nvPr/>
        </p:nvSpPr>
        <p:spPr>
          <a:xfrm>
            <a:off x="7852595" y="2428951"/>
            <a:ext cx="3618793" cy="1502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9964" marR="0" lvl="0" indent="-17996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dirty="0"/>
              <a:t>American Society of Reproductive Medicine</a:t>
            </a:r>
            <a:endParaRPr dirty="0"/>
          </a:p>
        </p:txBody>
      </p:sp>
      <p:sp>
        <p:nvSpPr>
          <p:cNvPr id="267" name="Google Shape;267;p25"/>
          <p:cNvSpPr txBox="1"/>
          <p:nvPr/>
        </p:nvSpPr>
        <p:spPr>
          <a:xfrm>
            <a:off x="838200" y="3032972"/>
            <a:ext cx="3618793" cy="27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1" dirty="0"/>
              <a:t>#1 Fertility Clinics</a:t>
            </a:r>
            <a:endParaRPr dirty="0"/>
          </a:p>
        </p:txBody>
      </p:sp>
      <p:sp>
        <p:nvSpPr>
          <p:cNvPr id="268" name="Google Shape;268;p25"/>
          <p:cNvSpPr txBox="1"/>
          <p:nvPr/>
        </p:nvSpPr>
        <p:spPr>
          <a:xfrm>
            <a:off x="838200" y="3411257"/>
            <a:ext cx="3618793" cy="1502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9964" marR="0" lvl="0" indent="-17996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dirty="0"/>
              <a:t>National Hospitals</a:t>
            </a:r>
            <a:br>
              <a:rPr lang="en-US" sz="1600" dirty="0"/>
            </a:br>
            <a:endParaRPr lang="en-US" dirty="0"/>
          </a:p>
          <a:p>
            <a:pPr marL="179964" marR="0" lvl="0" indent="-17996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dirty="0"/>
              <a:t>Regional Hospitals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ECB44A-DFFF-4322-AADC-2FA0C30F8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807" y="4380819"/>
            <a:ext cx="864850" cy="9600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79DACD-9778-4158-82AC-A916B7B0D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125" y="3357945"/>
            <a:ext cx="1044578" cy="9387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5E0D31-2402-49D5-92ED-787E4E12A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888" y="2253595"/>
            <a:ext cx="903853" cy="9178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>
            <a:spLocks noGrp="1"/>
          </p:cNvSpPr>
          <p:nvPr>
            <p:ph type="title"/>
          </p:nvPr>
        </p:nvSpPr>
        <p:spPr>
          <a:xfrm>
            <a:off x="355741" y="554272"/>
            <a:ext cx="11474881" cy="54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Team</a:t>
            </a:r>
            <a:endParaRPr/>
          </a:p>
        </p:txBody>
      </p:sp>
      <p:sp>
        <p:nvSpPr>
          <p:cNvPr id="283" name="Google Shape;28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9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84" name="Google Shape;284;p26"/>
          <p:cNvSpPr txBox="1"/>
          <p:nvPr/>
        </p:nvSpPr>
        <p:spPr>
          <a:xfrm>
            <a:off x="359311" y="3009679"/>
            <a:ext cx="2062324" cy="498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</a:rPr>
              <a:t>Patrick Cronin</a:t>
            </a:r>
            <a:endParaRPr/>
          </a:p>
        </p:txBody>
      </p:sp>
      <p:sp>
        <p:nvSpPr>
          <p:cNvPr id="285" name="Google Shape;285;p26"/>
          <p:cNvSpPr txBox="1"/>
          <p:nvPr/>
        </p:nvSpPr>
        <p:spPr>
          <a:xfrm>
            <a:off x="359311" y="3596042"/>
            <a:ext cx="2062324" cy="161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Senior Manager, Accenture Technology</a:t>
            </a:r>
            <a:endParaRPr/>
          </a:p>
        </p:txBody>
      </p:sp>
      <p:sp>
        <p:nvSpPr>
          <p:cNvPr id="286" name="Google Shape;286;p26"/>
          <p:cNvSpPr txBox="1"/>
          <p:nvPr/>
        </p:nvSpPr>
        <p:spPr>
          <a:xfrm>
            <a:off x="2710666" y="3009679"/>
            <a:ext cx="2062324" cy="498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</a:rPr>
              <a:t>Bill Ulrich</a:t>
            </a:r>
            <a:endParaRPr/>
          </a:p>
        </p:txBody>
      </p:sp>
      <p:sp>
        <p:nvSpPr>
          <p:cNvPr id="287" name="Google Shape;287;p26"/>
          <p:cNvSpPr txBox="1"/>
          <p:nvPr/>
        </p:nvSpPr>
        <p:spPr>
          <a:xfrm>
            <a:off x="2556428" y="3596042"/>
            <a:ext cx="2062324" cy="161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Python Trainer</a:t>
            </a:r>
            <a:endParaRPr/>
          </a:p>
        </p:txBody>
      </p:sp>
      <p:sp>
        <p:nvSpPr>
          <p:cNvPr id="288" name="Google Shape;288;p26"/>
          <p:cNvSpPr txBox="1"/>
          <p:nvPr/>
        </p:nvSpPr>
        <p:spPr>
          <a:xfrm>
            <a:off x="5062022" y="3009679"/>
            <a:ext cx="2062324" cy="498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</a:rPr>
              <a:t>George </a:t>
            </a:r>
            <a:r>
              <a:rPr lang="en-US" sz="1800" b="1" dirty="0" err="1">
                <a:solidFill>
                  <a:schemeClr val="accent1"/>
                </a:solidFill>
              </a:rPr>
              <a:t>Zipperlen</a:t>
            </a:r>
            <a:endParaRPr dirty="0"/>
          </a:p>
        </p:txBody>
      </p:sp>
      <p:sp>
        <p:nvSpPr>
          <p:cNvPr id="289" name="Google Shape;289;p26"/>
          <p:cNvSpPr txBox="1"/>
          <p:nvPr/>
        </p:nvSpPr>
        <p:spPr>
          <a:xfrm>
            <a:off x="5062022" y="3596043"/>
            <a:ext cx="2062324" cy="161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Brilliant Scottish Data Scientist</a:t>
            </a:r>
            <a:endParaRPr/>
          </a:p>
        </p:txBody>
      </p:sp>
      <p:sp>
        <p:nvSpPr>
          <p:cNvPr id="290" name="Google Shape;290;p26"/>
          <p:cNvSpPr txBox="1"/>
          <p:nvPr/>
        </p:nvSpPr>
        <p:spPr>
          <a:xfrm>
            <a:off x="7413378" y="3009679"/>
            <a:ext cx="2062324" cy="498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</a:rPr>
              <a:t>Lester Chiu</a:t>
            </a:r>
            <a:endParaRPr/>
          </a:p>
        </p:txBody>
      </p:sp>
      <p:sp>
        <p:nvSpPr>
          <p:cNvPr id="291" name="Google Shape;291;p26"/>
          <p:cNvSpPr txBox="1"/>
          <p:nvPr/>
        </p:nvSpPr>
        <p:spPr>
          <a:xfrm>
            <a:off x="7413378" y="3596043"/>
            <a:ext cx="2062324" cy="161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Biomedical Engineer</a:t>
            </a:r>
            <a:endParaRPr/>
          </a:p>
        </p:txBody>
      </p:sp>
      <p:sp>
        <p:nvSpPr>
          <p:cNvPr id="292" name="Google Shape;292;p26"/>
          <p:cNvSpPr txBox="1"/>
          <p:nvPr/>
        </p:nvSpPr>
        <p:spPr>
          <a:xfrm>
            <a:off x="9764734" y="3009679"/>
            <a:ext cx="2062324" cy="498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</a:rPr>
              <a:t>Brad Bergling</a:t>
            </a:r>
            <a:endParaRPr/>
          </a:p>
        </p:txBody>
      </p:sp>
      <p:sp>
        <p:nvSpPr>
          <p:cNvPr id="293" name="Google Shape;293;p26"/>
          <p:cNvSpPr txBox="1"/>
          <p:nvPr/>
        </p:nvSpPr>
        <p:spPr>
          <a:xfrm>
            <a:off x="9764734" y="3596043"/>
            <a:ext cx="2062324" cy="161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Accenture Consulting Analyst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9623F41-3844-4CBA-BC15-949B66EB1541}"/>
              </a:ext>
            </a:extLst>
          </p:cNvPr>
          <p:cNvSpPr/>
          <p:nvPr/>
        </p:nvSpPr>
        <p:spPr>
          <a:xfrm>
            <a:off x="764499" y="1319134"/>
            <a:ext cx="1543987" cy="1543987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34F827C-5211-48E2-9B8D-5B0488A251FD}"/>
              </a:ext>
            </a:extLst>
          </p:cNvPr>
          <p:cNvSpPr/>
          <p:nvPr/>
        </p:nvSpPr>
        <p:spPr>
          <a:xfrm>
            <a:off x="2815597" y="1319134"/>
            <a:ext cx="1543987" cy="1543987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6307AA-70D8-4C81-A92F-B9846B307B8C}"/>
              </a:ext>
            </a:extLst>
          </p:cNvPr>
          <p:cNvSpPr/>
          <p:nvPr/>
        </p:nvSpPr>
        <p:spPr>
          <a:xfrm>
            <a:off x="5321187" y="1319134"/>
            <a:ext cx="1543987" cy="1543987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55994AF-02E1-4008-9E1A-614654606210}"/>
              </a:ext>
            </a:extLst>
          </p:cNvPr>
          <p:cNvSpPr/>
          <p:nvPr/>
        </p:nvSpPr>
        <p:spPr>
          <a:xfrm>
            <a:off x="7672546" y="1319134"/>
            <a:ext cx="1543987" cy="1543987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34B2803-ABD0-4838-A58D-90045933331D}"/>
              </a:ext>
            </a:extLst>
          </p:cNvPr>
          <p:cNvSpPr/>
          <p:nvPr/>
        </p:nvSpPr>
        <p:spPr>
          <a:xfrm>
            <a:off x="9982200" y="1318567"/>
            <a:ext cx="1543987" cy="1543987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385</Words>
  <Application>Microsoft Office PowerPoint</Application>
  <PresentationFormat>Widescreen</PresentationFormat>
  <Paragraphs>87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Black</vt:lpstr>
      <vt:lpstr>Noto Sans Symbols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Problem: Maximizing Timing to Create a Family </vt:lpstr>
      <vt:lpstr>Pregnancy: A Major Medical Cost</vt:lpstr>
      <vt:lpstr>Solution: Process</vt:lpstr>
      <vt:lpstr>Solution: Results</vt:lpstr>
      <vt:lpstr>Adoption Strategy</vt:lpstr>
      <vt:lpstr>Team</vt:lpstr>
      <vt:lpstr>PowerPoint Presentation</vt:lpstr>
      <vt:lpstr>BASAL BODY TEMPERATURE VS FERTILITY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Bergling, Bradley</cp:lastModifiedBy>
  <cp:revision>20</cp:revision>
  <dcterms:modified xsi:type="dcterms:W3CDTF">2019-03-31T11:53:08Z</dcterms:modified>
</cp:coreProperties>
</file>