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9" r:id="rId8"/>
    <p:sldId id="267" r:id="rId9"/>
    <p:sldId id="268" r:id="rId10"/>
    <p:sldId id="262" r:id="rId11"/>
    <p:sldId id="263" r:id="rId12"/>
    <p:sldId id="264"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jJO/eutILZ60q3MPuyd2qLpNV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96"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153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5961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6084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Twentieth Century"/>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Twentieth Century"/>
                <a:ea typeface="Twentieth Century"/>
                <a:cs typeface="Twentieth Century"/>
                <a:sym typeface="Twentieth Century"/>
              </a:defRPr>
            </a:lvl1pPr>
            <a:lvl2pPr lvl="1" algn="ctr">
              <a:lnSpc>
                <a:spcPct val="110000"/>
              </a:lnSpc>
              <a:spcBef>
                <a:spcPts val="200"/>
              </a:spcBef>
              <a:spcAft>
                <a:spcPts val="0"/>
              </a:spcAft>
              <a:buClr>
                <a:srgbClr val="3F3F3F"/>
              </a:buClr>
              <a:buSzPts val="2400"/>
              <a:buNone/>
              <a:defRPr sz="2400"/>
            </a:lvl2pPr>
            <a:lvl3pPr lvl="2" algn="ctr">
              <a:lnSpc>
                <a:spcPct val="110000"/>
              </a:lnSpc>
              <a:spcBef>
                <a:spcPts val="400"/>
              </a:spcBef>
              <a:spcAft>
                <a:spcPts val="0"/>
              </a:spcAft>
              <a:buClr>
                <a:srgbClr val="3F3F3F"/>
              </a:buClr>
              <a:buSzPts val="2400"/>
              <a:buNone/>
              <a:defRPr sz="2400"/>
            </a:lvl3pPr>
            <a:lvl4pPr lvl="3" algn="ctr">
              <a:lnSpc>
                <a:spcPct val="110000"/>
              </a:lnSpc>
              <a:spcBef>
                <a:spcPts val="400"/>
              </a:spcBef>
              <a:spcAft>
                <a:spcPts val="0"/>
              </a:spcAft>
              <a:buClr>
                <a:srgbClr val="3F3F3F"/>
              </a:buClr>
              <a:buSzPts val="2000"/>
              <a:buNone/>
              <a:defRPr sz="2000"/>
            </a:lvl4pPr>
            <a:lvl5pPr lvl="4" algn="ctr">
              <a:lnSpc>
                <a:spcPct val="11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14"/>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8" name="Google Shape;18;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10000"/>
              </a:lnSpc>
              <a:spcBef>
                <a:spcPts val="200"/>
              </a:spcBef>
              <a:spcAft>
                <a:spcPts val="0"/>
              </a:spcAft>
              <a:buClr>
                <a:srgbClr val="3F3F3F"/>
              </a:buClr>
              <a:buSzPts val="1800"/>
              <a:buChar char="◦"/>
              <a:defRPr/>
            </a:lvl2pPr>
            <a:lvl3pPr marL="1371600" lvl="2" indent="-342900" algn="l">
              <a:lnSpc>
                <a:spcPct val="110000"/>
              </a:lnSpc>
              <a:spcBef>
                <a:spcPts val="400"/>
              </a:spcBef>
              <a:spcAft>
                <a:spcPts val="0"/>
              </a:spcAft>
              <a:buClr>
                <a:srgbClr val="3F3F3F"/>
              </a:buClr>
              <a:buSzPts val="1800"/>
              <a:buChar char="◦"/>
              <a:defRPr/>
            </a:lvl3pPr>
            <a:lvl4pPr marL="1828800" lvl="3" indent="-342900" algn="l">
              <a:lnSpc>
                <a:spcPct val="110000"/>
              </a:lnSpc>
              <a:spcBef>
                <a:spcPts val="400"/>
              </a:spcBef>
              <a:spcAft>
                <a:spcPts val="0"/>
              </a:spcAft>
              <a:buClr>
                <a:srgbClr val="3F3F3F"/>
              </a:buClr>
              <a:buSzPts val="1800"/>
              <a:buChar char="◦"/>
              <a:defRPr/>
            </a:lvl4pPr>
            <a:lvl5pPr marL="2286000" lvl="4" indent="-342900" algn="l">
              <a:lnSpc>
                <a:spcPct val="11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2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10000"/>
              </a:lnSpc>
              <a:spcBef>
                <a:spcPts val="200"/>
              </a:spcBef>
              <a:spcAft>
                <a:spcPts val="0"/>
              </a:spcAft>
              <a:buClr>
                <a:srgbClr val="3F3F3F"/>
              </a:buClr>
              <a:buSzPts val="1800"/>
              <a:buChar char="◦"/>
              <a:defRPr/>
            </a:lvl2pPr>
            <a:lvl3pPr marL="1371600" lvl="2" indent="-342900" algn="l">
              <a:lnSpc>
                <a:spcPct val="110000"/>
              </a:lnSpc>
              <a:spcBef>
                <a:spcPts val="400"/>
              </a:spcBef>
              <a:spcAft>
                <a:spcPts val="0"/>
              </a:spcAft>
              <a:buClr>
                <a:srgbClr val="3F3F3F"/>
              </a:buClr>
              <a:buSzPts val="1800"/>
              <a:buChar char="◦"/>
              <a:defRPr/>
            </a:lvl3pPr>
            <a:lvl4pPr marL="1828800" lvl="3" indent="-342900" algn="l">
              <a:lnSpc>
                <a:spcPct val="110000"/>
              </a:lnSpc>
              <a:spcBef>
                <a:spcPts val="400"/>
              </a:spcBef>
              <a:spcAft>
                <a:spcPts val="0"/>
              </a:spcAft>
              <a:buClr>
                <a:srgbClr val="3F3F3F"/>
              </a:buClr>
              <a:buSzPts val="1800"/>
              <a:buChar char="◦"/>
              <a:defRPr/>
            </a:lvl4pPr>
            <a:lvl5pPr marL="2286000" lvl="4" indent="-342900" algn="l">
              <a:lnSpc>
                <a:spcPct val="11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2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10000"/>
              </a:lnSpc>
              <a:spcBef>
                <a:spcPts val="200"/>
              </a:spcBef>
              <a:spcAft>
                <a:spcPts val="0"/>
              </a:spcAft>
              <a:buClr>
                <a:srgbClr val="3F3F3F"/>
              </a:buClr>
              <a:buSzPts val="1800"/>
              <a:buChar char="◦"/>
              <a:defRPr/>
            </a:lvl2pPr>
            <a:lvl3pPr marL="1371600" lvl="2" indent="-342900" algn="l">
              <a:lnSpc>
                <a:spcPct val="110000"/>
              </a:lnSpc>
              <a:spcBef>
                <a:spcPts val="400"/>
              </a:spcBef>
              <a:spcAft>
                <a:spcPts val="0"/>
              </a:spcAft>
              <a:buClr>
                <a:srgbClr val="3F3F3F"/>
              </a:buClr>
              <a:buSzPts val="1800"/>
              <a:buChar char="◦"/>
              <a:defRPr/>
            </a:lvl3pPr>
            <a:lvl4pPr marL="1828800" lvl="3" indent="-342900" algn="l">
              <a:lnSpc>
                <a:spcPct val="110000"/>
              </a:lnSpc>
              <a:spcBef>
                <a:spcPts val="400"/>
              </a:spcBef>
              <a:spcAft>
                <a:spcPts val="0"/>
              </a:spcAft>
              <a:buClr>
                <a:srgbClr val="3F3F3F"/>
              </a:buClr>
              <a:buSzPts val="1800"/>
              <a:buChar char="◦"/>
              <a:defRPr/>
            </a:lvl4pPr>
            <a:lvl5pPr marL="2286000" lvl="4" indent="-342900" algn="l">
              <a:lnSpc>
                <a:spcPct val="11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7"/>
        <p:cNvGrpSpPr/>
        <p:nvPr/>
      </p:nvGrpSpPr>
      <p:grpSpPr>
        <a:xfrm>
          <a:off x="0" y="0"/>
          <a:ext cx="0" cy="0"/>
          <a:chOff x="0" y="0"/>
          <a:chExt cx="0" cy="0"/>
        </a:xfrm>
      </p:grpSpPr>
      <p:sp>
        <p:nvSpPr>
          <p:cNvPr id="28" name="Google Shape;28;p1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Twentieth Century"/>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Twentieth Century"/>
                <a:ea typeface="Twentieth Century"/>
                <a:cs typeface="Twentieth Century"/>
                <a:sym typeface="Twentieth Century"/>
              </a:defRPr>
            </a:lvl1pPr>
            <a:lvl2pPr marL="914400" lvl="1" indent="-228600" algn="l">
              <a:lnSpc>
                <a:spcPct val="110000"/>
              </a:lnSpc>
              <a:spcBef>
                <a:spcPts val="200"/>
              </a:spcBef>
              <a:spcAft>
                <a:spcPts val="0"/>
              </a:spcAft>
              <a:buClr>
                <a:srgbClr val="888888"/>
              </a:buClr>
              <a:buSzPts val="1800"/>
              <a:buNone/>
              <a:defRPr sz="1800">
                <a:solidFill>
                  <a:srgbClr val="888888"/>
                </a:solidFill>
              </a:defRPr>
            </a:lvl2pPr>
            <a:lvl3pPr marL="1371600" lvl="2" indent="-228600" algn="l">
              <a:lnSpc>
                <a:spcPct val="110000"/>
              </a:lnSpc>
              <a:spcBef>
                <a:spcPts val="400"/>
              </a:spcBef>
              <a:spcAft>
                <a:spcPts val="0"/>
              </a:spcAft>
              <a:buClr>
                <a:srgbClr val="888888"/>
              </a:buClr>
              <a:buSzPts val="1600"/>
              <a:buNone/>
              <a:defRPr sz="1600">
                <a:solidFill>
                  <a:srgbClr val="888888"/>
                </a:solidFill>
              </a:defRPr>
            </a:lvl3pPr>
            <a:lvl4pPr marL="1828800" lvl="3" indent="-228600" algn="l">
              <a:lnSpc>
                <a:spcPct val="110000"/>
              </a:lnSpc>
              <a:spcBef>
                <a:spcPts val="400"/>
              </a:spcBef>
              <a:spcAft>
                <a:spcPts val="0"/>
              </a:spcAft>
              <a:buClr>
                <a:srgbClr val="888888"/>
              </a:buClr>
              <a:buSzPts val="1400"/>
              <a:buNone/>
              <a:defRPr sz="1400">
                <a:solidFill>
                  <a:srgbClr val="888888"/>
                </a:solidFill>
              </a:defRPr>
            </a:lvl4pPr>
            <a:lvl5pPr marL="2286000" lvl="4" indent="-228600" algn="l">
              <a:lnSpc>
                <a:spcPct val="11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31" name="Google Shape;31;p16"/>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32" name="Google Shape;32;p1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10000"/>
              </a:lnSpc>
              <a:spcBef>
                <a:spcPts val="200"/>
              </a:spcBef>
              <a:spcAft>
                <a:spcPts val="0"/>
              </a:spcAft>
              <a:buClr>
                <a:srgbClr val="3F3F3F"/>
              </a:buClr>
              <a:buSzPts val="1800"/>
              <a:buChar char="◦"/>
              <a:defRPr/>
            </a:lvl2pPr>
            <a:lvl3pPr marL="1371600" lvl="2" indent="-342900" algn="l">
              <a:lnSpc>
                <a:spcPct val="110000"/>
              </a:lnSpc>
              <a:spcBef>
                <a:spcPts val="400"/>
              </a:spcBef>
              <a:spcAft>
                <a:spcPts val="0"/>
              </a:spcAft>
              <a:buClr>
                <a:srgbClr val="3F3F3F"/>
              </a:buClr>
              <a:buSzPts val="1800"/>
              <a:buChar char="◦"/>
              <a:defRPr/>
            </a:lvl3pPr>
            <a:lvl4pPr marL="1828800" lvl="3" indent="-342900" algn="l">
              <a:lnSpc>
                <a:spcPct val="110000"/>
              </a:lnSpc>
              <a:spcBef>
                <a:spcPts val="400"/>
              </a:spcBef>
              <a:spcAft>
                <a:spcPts val="0"/>
              </a:spcAft>
              <a:buClr>
                <a:srgbClr val="3F3F3F"/>
              </a:buClr>
              <a:buSzPts val="1800"/>
              <a:buChar char="◦"/>
              <a:defRPr/>
            </a:lvl4pPr>
            <a:lvl5pPr marL="2286000" lvl="4" indent="-342900" algn="l">
              <a:lnSpc>
                <a:spcPct val="11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17"/>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10000"/>
              </a:lnSpc>
              <a:spcBef>
                <a:spcPts val="200"/>
              </a:spcBef>
              <a:spcAft>
                <a:spcPts val="0"/>
              </a:spcAft>
              <a:buClr>
                <a:srgbClr val="3F3F3F"/>
              </a:buClr>
              <a:buSzPts val="1800"/>
              <a:buChar char="◦"/>
              <a:defRPr/>
            </a:lvl2pPr>
            <a:lvl3pPr marL="1371600" lvl="2" indent="-342900" algn="l">
              <a:lnSpc>
                <a:spcPct val="110000"/>
              </a:lnSpc>
              <a:spcBef>
                <a:spcPts val="400"/>
              </a:spcBef>
              <a:spcAft>
                <a:spcPts val="0"/>
              </a:spcAft>
              <a:buClr>
                <a:srgbClr val="3F3F3F"/>
              </a:buClr>
              <a:buSzPts val="1800"/>
              <a:buChar char="◦"/>
              <a:defRPr/>
            </a:lvl3pPr>
            <a:lvl4pPr marL="1828800" lvl="3" indent="-342900" algn="l">
              <a:lnSpc>
                <a:spcPct val="110000"/>
              </a:lnSpc>
              <a:spcBef>
                <a:spcPts val="400"/>
              </a:spcBef>
              <a:spcAft>
                <a:spcPts val="0"/>
              </a:spcAft>
              <a:buClr>
                <a:srgbClr val="3F3F3F"/>
              </a:buClr>
              <a:buSzPts val="1800"/>
              <a:buChar char="◦"/>
              <a:defRPr/>
            </a:lvl4pPr>
            <a:lvl5pPr marL="2286000" lvl="4" indent="-342900" algn="l">
              <a:lnSpc>
                <a:spcPct val="11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10000"/>
              </a:lnSpc>
              <a:spcBef>
                <a:spcPts val="200"/>
              </a:spcBef>
              <a:spcAft>
                <a:spcPts val="0"/>
              </a:spcAft>
              <a:buClr>
                <a:srgbClr val="3F3F3F"/>
              </a:buClr>
              <a:buSzPts val="2000"/>
              <a:buNone/>
              <a:defRPr sz="2000" b="1"/>
            </a:lvl2pPr>
            <a:lvl3pPr marL="1371600" lvl="2" indent="-228600" algn="l">
              <a:lnSpc>
                <a:spcPct val="110000"/>
              </a:lnSpc>
              <a:spcBef>
                <a:spcPts val="400"/>
              </a:spcBef>
              <a:spcAft>
                <a:spcPts val="0"/>
              </a:spcAft>
              <a:buClr>
                <a:srgbClr val="3F3F3F"/>
              </a:buClr>
              <a:buSzPts val="1800"/>
              <a:buNone/>
              <a:defRPr sz="1800" b="1"/>
            </a:lvl3pPr>
            <a:lvl4pPr marL="1828800" lvl="3" indent="-228600" algn="l">
              <a:lnSpc>
                <a:spcPct val="110000"/>
              </a:lnSpc>
              <a:spcBef>
                <a:spcPts val="400"/>
              </a:spcBef>
              <a:spcAft>
                <a:spcPts val="0"/>
              </a:spcAft>
              <a:buClr>
                <a:srgbClr val="3F3F3F"/>
              </a:buClr>
              <a:buSzPts val="1600"/>
              <a:buNone/>
              <a:defRPr sz="1600" b="1"/>
            </a:lvl4pPr>
            <a:lvl5pPr marL="2286000" lvl="4" indent="-228600" algn="l">
              <a:lnSpc>
                <a:spcPct val="11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5" name="Google Shape;45;p18"/>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10000"/>
              </a:lnSpc>
              <a:spcBef>
                <a:spcPts val="200"/>
              </a:spcBef>
              <a:spcAft>
                <a:spcPts val="0"/>
              </a:spcAft>
              <a:buClr>
                <a:srgbClr val="3F3F3F"/>
              </a:buClr>
              <a:buSzPts val="1800"/>
              <a:buChar char="◦"/>
              <a:defRPr/>
            </a:lvl2pPr>
            <a:lvl3pPr marL="1371600" lvl="2" indent="-342900" algn="l">
              <a:lnSpc>
                <a:spcPct val="110000"/>
              </a:lnSpc>
              <a:spcBef>
                <a:spcPts val="400"/>
              </a:spcBef>
              <a:spcAft>
                <a:spcPts val="0"/>
              </a:spcAft>
              <a:buClr>
                <a:srgbClr val="3F3F3F"/>
              </a:buClr>
              <a:buSzPts val="1800"/>
              <a:buChar char="◦"/>
              <a:defRPr/>
            </a:lvl3pPr>
            <a:lvl4pPr marL="1828800" lvl="3" indent="-342900" algn="l">
              <a:lnSpc>
                <a:spcPct val="110000"/>
              </a:lnSpc>
              <a:spcBef>
                <a:spcPts val="400"/>
              </a:spcBef>
              <a:spcAft>
                <a:spcPts val="0"/>
              </a:spcAft>
              <a:buClr>
                <a:srgbClr val="3F3F3F"/>
              </a:buClr>
              <a:buSzPts val="1800"/>
              <a:buChar char="◦"/>
              <a:defRPr/>
            </a:lvl4pPr>
            <a:lvl5pPr marL="2286000" lvl="4" indent="-342900" algn="l">
              <a:lnSpc>
                <a:spcPct val="11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8"/>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10000"/>
              </a:lnSpc>
              <a:spcBef>
                <a:spcPts val="200"/>
              </a:spcBef>
              <a:spcAft>
                <a:spcPts val="0"/>
              </a:spcAft>
              <a:buClr>
                <a:srgbClr val="3F3F3F"/>
              </a:buClr>
              <a:buSzPts val="2000"/>
              <a:buNone/>
              <a:defRPr sz="2000" b="1"/>
            </a:lvl2pPr>
            <a:lvl3pPr marL="1371600" lvl="2" indent="-228600" algn="l">
              <a:lnSpc>
                <a:spcPct val="110000"/>
              </a:lnSpc>
              <a:spcBef>
                <a:spcPts val="400"/>
              </a:spcBef>
              <a:spcAft>
                <a:spcPts val="0"/>
              </a:spcAft>
              <a:buClr>
                <a:srgbClr val="3F3F3F"/>
              </a:buClr>
              <a:buSzPts val="1800"/>
              <a:buNone/>
              <a:defRPr sz="1800" b="1"/>
            </a:lvl3pPr>
            <a:lvl4pPr marL="1828800" lvl="3" indent="-228600" algn="l">
              <a:lnSpc>
                <a:spcPct val="110000"/>
              </a:lnSpc>
              <a:spcBef>
                <a:spcPts val="400"/>
              </a:spcBef>
              <a:spcAft>
                <a:spcPts val="0"/>
              </a:spcAft>
              <a:buClr>
                <a:srgbClr val="3F3F3F"/>
              </a:buClr>
              <a:buSzPts val="1600"/>
              <a:buNone/>
              <a:defRPr sz="1600" b="1"/>
            </a:lvl4pPr>
            <a:lvl5pPr marL="2286000" lvl="4" indent="-228600" algn="l">
              <a:lnSpc>
                <a:spcPct val="11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7" name="Google Shape;47;p18"/>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10000"/>
              </a:lnSpc>
              <a:spcBef>
                <a:spcPts val="200"/>
              </a:spcBef>
              <a:spcAft>
                <a:spcPts val="0"/>
              </a:spcAft>
              <a:buClr>
                <a:srgbClr val="3F3F3F"/>
              </a:buClr>
              <a:buSzPts val="1800"/>
              <a:buChar char="◦"/>
              <a:defRPr/>
            </a:lvl2pPr>
            <a:lvl3pPr marL="1371600" lvl="2" indent="-342900" algn="l">
              <a:lnSpc>
                <a:spcPct val="110000"/>
              </a:lnSpc>
              <a:spcBef>
                <a:spcPts val="400"/>
              </a:spcBef>
              <a:spcAft>
                <a:spcPts val="0"/>
              </a:spcAft>
              <a:buClr>
                <a:srgbClr val="3F3F3F"/>
              </a:buClr>
              <a:buSzPts val="1800"/>
              <a:buChar char="◦"/>
              <a:defRPr/>
            </a:lvl3pPr>
            <a:lvl4pPr marL="1828800" lvl="3" indent="-342900" algn="l">
              <a:lnSpc>
                <a:spcPct val="110000"/>
              </a:lnSpc>
              <a:spcBef>
                <a:spcPts val="400"/>
              </a:spcBef>
              <a:spcAft>
                <a:spcPts val="0"/>
              </a:spcAft>
              <a:buClr>
                <a:srgbClr val="3F3F3F"/>
              </a:buClr>
              <a:buSzPts val="1800"/>
              <a:buChar char="◦"/>
              <a:defRPr/>
            </a:lvl4pPr>
            <a:lvl5pPr marL="2286000" lvl="4" indent="-342900" algn="l">
              <a:lnSpc>
                <a:spcPct val="11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1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6"/>
        <p:cNvGrpSpPr/>
        <p:nvPr/>
      </p:nvGrpSpPr>
      <p:grpSpPr>
        <a:xfrm>
          <a:off x="0" y="0"/>
          <a:ext cx="0" cy="0"/>
          <a:chOff x="0" y="0"/>
          <a:chExt cx="0" cy="0"/>
        </a:xfrm>
      </p:grpSpPr>
      <p:sp>
        <p:nvSpPr>
          <p:cNvPr id="57" name="Google Shape;57;p20"/>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21"/>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1"/>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Twentieth Century"/>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1"/>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10000"/>
              </a:lnSpc>
              <a:spcBef>
                <a:spcPts val="200"/>
              </a:spcBef>
              <a:spcAft>
                <a:spcPts val="0"/>
              </a:spcAft>
              <a:buClr>
                <a:srgbClr val="3F3F3F"/>
              </a:buClr>
              <a:buSzPts val="1800"/>
              <a:buChar char="◦"/>
              <a:defRPr/>
            </a:lvl2pPr>
            <a:lvl3pPr marL="1371600" lvl="2" indent="-342900" algn="l">
              <a:lnSpc>
                <a:spcPct val="110000"/>
              </a:lnSpc>
              <a:spcBef>
                <a:spcPts val="400"/>
              </a:spcBef>
              <a:spcAft>
                <a:spcPts val="0"/>
              </a:spcAft>
              <a:buClr>
                <a:srgbClr val="3F3F3F"/>
              </a:buClr>
              <a:buSzPts val="1800"/>
              <a:buChar char="◦"/>
              <a:defRPr/>
            </a:lvl3pPr>
            <a:lvl4pPr marL="1828800" lvl="3" indent="-342900" algn="l">
              <a:lnSpc>
                <a:spcPct val="110000"/>
              </a:lnSpc>
              <a:spcBef>
                <a:spcPts val="400"/>
              </a:spcBef>
              <a:spcAft>
                <a:spcPts val="0"/>
              </a:spcAft>
              <a:buClr>
                <a:srgbClr val="3F3F3F"/>
              </a:buClr>
              <a:buSzPts val="1800"/>
              <a:buChar char="◦"/>
              <a:defRPr/>
            </a:lvl4pPr>
            <a:lvl5pPr marL="2286000" lvl="4" indent="-342900" algn="l">
              <a:lnSpc>
                <a:spcPct val="11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21"/>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10000"/>
              </a:lnSpc>
              <a:spcBef>
                <a:spcPts val="200"/>
              </a:spcBef>
              <a:spcAft>
                <a:spcPts val="0"/>
              </a:spcAft>
              <a:buClr>
                <a:srgbClr val="3F3F3F"/>
              </a:buClr>
              <a:buSzPts val="1200"/>
              <a:buNone/>
              <a:defRPr sz="1200"/>
            </a:lvl2pPr>
            <a:lvl3pPr marL="1371600" lvl="2" indent="-228600" algn="l">
              <a:lnSpc>
                <a:spcPct val="110000"/>
              </a:lnSpc>
              <a:spcBef>
                <a:spcPts val="400"/>
              </a:spcBef>
              <a:spcAft>
                <a:spcPts val="0"/>
              </a:spcAft>
              <a:buClr>
                <a:srgbClr val="3F3F3F"/>
              </a:buClr>
              <a:buSzPts val="1000"/>
              <a:buNone/>
              <a:defRPr sz="1000"/>
            </a:lvl3pPr>
            <a:lvl4pPr marL="1828800" lvl="3" indent="-228600" algn="l">
              <a:lnSpc>
                <a:spcPct val="110000"/>
              </a:lnSpc>
              <a:spcBef>
                <a:spcPts val="400"/>
              </a:spcBef>
              <a:spcAft>
                <a:spcPts val="0"/>
              </a:spcAft>
              <a:buClr>
                <a:srgbClr val="3F3F3F"/>
              </a:buClr>
              <a:buSzPts val="900"/>
              <a:buNone/>
              <a:defRPr sz="900"/>
            </a:lvl4pPr>
            <a:lvl5pPr marL="2286000" lvl="4" indent="-228600" algn="l">
              <a:lnSpc>
                <a:spcPct val="11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6" name="Google Shape;66;p21"/>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chemeClr val="dk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22"/>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2"/>
          <p:cNvSpPr>
            <a:spLocks noGrp="1"/>
          </p:cNvSpPr>
          <p:nvPr>
            <p:ph type="pic" idx="2"/>
          </p:nvPr>
        </p:nvSpPr>
        <p:spPr>
          <a:xfrm>
            <a:off x="15" y="0"/>
            <a:ext cx="12191985" cy="4578350"/>
          </a:xfrm>
          <a:prstGeom prst="rect">
            <a:avLst/>
          </a:prstGeom>
          <a:solidFill>
            <a:srgbClr val="D8D8D8"/>
          </a:solidFill>
          <a:ln>
            <a:noFill/>
          </a:ln>
        </p:spPr>
        <p:txBody>
          <a:bodyPr spcFirstLastPara="1" wrap="square" lIns="457200" tIns="457200" rIns="0" bIns="45700" anchor="t" anchorCtr="0">
            <a:norm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Twentieth Century"/>
                <a:ea typeface="Twentieth Century"/>
                <a:cs typeface="Twentieth Century"/>
                <a:sym typeface="Twentieth Century"/>
              </a:defRPr>
            </a:lvl1pPr>
            <a:lvl2pPr marR="0" lvl="1" algn="l" rtl="0">
              <a:lnSpc>
                <a:spcPct val="110000"/>
              </a:lnSpc>
              <a:spcBef>
                <a:spcPts val="200"/>
              </a:spcBef>
              <a:spcAft>
                <a:spcPts val="0"/>
              </a:spcAft>
              <a:buClr>
                <a:srgbClr val="3F3F3F"/>
              </a:buClr>
              <a:buSzPts val="2800"/>
              <a:buFont typeface="Calibri"/>
              <a:buNone/>
              <a:defRPr sz="2800" b="0" i="0" u="none" strike="noStrike" cap="none">
                <a:solidFill>
                  <a:srgbClr val="3F3F3F"/>
                </a:solidFill>
                <a:latin typeface="Twentieth Century"/>
                <a:ea typeface="Twentieth Century"/>
                <a:cs typeface="Twentieth Century"/>
                <a:sym typeface="Twentieth Century"/>
              </a:defRPr>
            </a:lvl2pPr>
            <a:lvl3pPr marR="0" lvl="2" algn="l" rtl="0">
              <a:lnSpc>
                <a:spcPct val="110000"/>
              </a:lnSpc>
              <a:spcBef>
                <a:spcPts val="400"/>
              </a:spcBef>
              <a:spcAft>
                <a:spcPts val="0"/>
              </a:spcAft>
              <a:buClr>
                <a:srgbClr val="3F3F3F"/>
              </a:buClr>
              <a:buSzPts val="2400"/>
              <a:buFont typeface="Calibri"/>
              <a:buNone/>
              <a:defRPr sz="2400" b="0" i="0" u="none" strike="noStrike" cap="none">
                <a:solidFill>
                  <a:srgbClr val="3F3F3F"/>
                </a:solidFill>
                <a:latin typeface="Twentieth Century"/>
                <a:ea typeface="Twentieth Century"/>
                <a:cs typeface="Twentieth Century"/>
                <a:sym typeface="Twentieth Century"/>
              </a:defRPr>
            </a:lvl3pPr>
            <a:lvl4pPr marR="0" lvl="3" algn="l" rtl="0">
              <a:lnSpc>
                <a:spcPct val="110000"/>
              </a:lnSpc>
              <a:spcBef>
                <a:spcPts val="400"/>
              </a:spcBef>
              <a:spcAft>
                <a:spcPts val="0"/>
              </a:spcAft>
              <a:buClr>
                <a:srgbClr val="3F3F3F"/>
              </a:buClr>
              <a:buSzPts val="2000"/>
              <a:buFont typeface="Calibri"/>
              <a:buNone/>
              <a:defRPr sz="2000" b="0" i="0" u="none" strike="noStrike" cap="none">
                <a:solidFill>
                  <a:srgbClr val="3F3F3F"/>
                </a:solidFill>
                <a:latin typeface="Twentieth Century"/>
                <a:ea typeface="Twentieth Century"/>
                <a:cs typeface="Twentieth Century"/>
                <a:sym typeface="Twentieth Century"/>
              </a:defRPr>
            </a:lvl4pPr>
            <a:lvl5pPr marR="0" lvl="4" algn="l" rtl="0">
              <a:lnSpc>
                <a:spcPct val="110000"/>
              </a:lnSpc>
              <a:spcBef>
                <a:spcPts val="400"/>
              </a:spcBef>
              <a:spcAft>
                <a:spcPts val="0"/>
              </a:spcAft>
              <a:buClr>
                <a:srgbClr val="3F3F3F"/>
              </a:buClr>
              <a:buSzPts val="2000"/>
              <a:buFont typeface="Calibri"/>
              <a:buNone/>
              <a:defRPr sz="2000" b="0" i="0" u="none" strike="noStrike" cap="none">
                <a:solidFill>
                  <a:srgbClr val="3F3F3F"/>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Twentieth Century"/>
                <a:ea typeface="Twentieth Century"/>
                <a:cs typeface="Twentieth Century"/>
                <a:sym typeface="Twentieth Century"/>
              </a:defRPr>
            </a:lvl9pPr>
          </a:lstStyle>
          <a:p>
            <a:endParaRPr/>
          </a:p>
        </p:txBody>
      </p:sp>
      <p:sp>
        <p:nvSpPr>
          <p:cNvPr id="72" name="Google Shape;72;p22"/>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80000"/>
              </a:lnSpc>
              <a:spcBef>
                <a:spcPts val="0"/>
              </a:spcBef>
              <a:spcAft>
                <a:spcPts val="0"/>
              </a:spcAft>
              <a:buClr>
                <a:srgbClr val="FFFFFF"/>
              </a:buClr>
              <a:buSzPts val="3600"/>
              <a:buFont typeface="Twentieth Century"/>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10000"/>
              </a:lnSpc>
              <a:spcBef>
                <a:spcPts val="600"/>
              </a:spcBef>
              <a:spcAft>
                <a:spcPts val="0"/>
              </a:spcAft>
              <a:buClr>
                <a:srgbClr val="3F3F3F"/>
              </a:buClr>
              <a:buSzPts val="1200"/>
              <a:buNone/>
              <a:defRPr sz="1200"/>
            </a:lvl2pPr>
            <a:lvl3pPr marL="1371600" lvl="2" indent="-228600" algn="l">
              <a:lnSpc>
                <a:spcPct val="110000"/>
              </a:lnSpc>
              <a:spcBef>
                <a:spcPts val="400"/>
              </a:spcBef>
              <a:spcAft>
                <a:spcPts val="0"/>
              </a:spcAft>
              <a:buClr>
                <a:srgbClr val="3F3F3F"/>
              </a:buClr>
              <a:buSzPts val="1000"/>
              <a:buNone/>
              <a:defRPr sz="1000"/>
            </a:lvl3pPr>
            <a:lvl4pPr marL="1828800" lvl="3" indent="-228600" algn="l">
              <a:lnSpc>
                <a:spcPct val="110000"/>
              </a:lnSpc>
              <a:spcBef>
                <a:spcPts val="400"/>
              </a:spcBef>
              <a:spcAft>
                <a:spcPts val="0"/>
              </a:spcAft>
              <a:buClr>
                <a:srgbClr val="3F3F3F"/>
              </a:buClr>
              <a:buSzPts val="900"/>
              <a:buNone/>
              <a:defRPr sz="900"/>
            </a:lvl4pPr>
            <a:lvl5pPr marL="2286000" lvl="4" indent="-228600" algn="l">
              <a:lnSpc>
                <a:spcPct val="11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2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0000"/>
              </a:lnSpc>
              <a:spcBef>
                <a:spcPts val="0"/>
              </a:spcBef>
              <a:spcAft>
                <a:spcPts val="0"/>
              </a:spcAft>
              <a:buClr>
                <a:srgbClr val="3F3F3F"/>
              </a:buClr>
              <a:buSzPts val="5400"/>
              <a:buFont typeface="Twentieth Century"/>
              <a:buNone/>
              <a:defRPr sz="5400" b="0" i="0" u="none" strike="noStrike" cap="none">
                <a:solidFill>
                  <a:srgbClr val="3F3F3F"/>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74650" algn="l" rtl="0">
              <a:lnSpc>
                <a:spcPct val="110000"/>
              </a:lnSpc>
              <a:spcBef>
                <a:spcPts val="1200"/>
              </a:spcBef>
              <a:spcAft>
                <a:spcPts val="0"/>
              </a:spcAft>
              <a:buClr>
                <a:schemeClr val="accent1"/>
              </a:buClr>
              <a:buSzPts val="2300"/>
              <a:buFont typeface="Calibri"/>
              <a:buChar char=" "/>
              <a:defRPr sz="2300" b="0" i="0" u="none" strike="noStrike" cap="none">
                <a:solidFill>
                  <a:srgbClr val="3F3F3F"/>
                </a:solidFill>
                <a:latin typeface="Twentieth Century"/>
                <a:ea typeface="Twentieth Century"/>
                <a:cs typeface="Twentieth Century"/>
                <a:sym typeface="Twentieth Century"/>
              </a:defRPr>
            </a:lvl1pPr>
            <a:lvl2pPr marL="914400" marR="0" lvl="1" indent="-361950" algn="l" rtl="0">
              <a:lnSpc>
                <a:spcPct val="110000"/>
              </a:lnSpc>
              <a:spcBef>
                <a:spcPts val="200"/>
              </a:spcBef>
              <a:spcAft>
                <a:spcPts val="0"/>
              </a:spcAft>
              <a:buClr>
                <a:srgbClr val="3F3F3F"/>
              </a:buClr>
              <a:buSzPts val="2100"/>
              <a:buFont typeface="Calibri"/>
              <a:buChar char="◦"/>
              <a:defRPr sz="2100" b="0" i="0" u="none" strike="noStrike" cap="none">
                <a:solidFill>
                  <a:srgbClr val="3F3F3F"/>
                </a:solidFill>
                <a:latin typeface="Twentieth Century"/>
                <a:ea typeface="Twentieth Century"/>
                <a:cs typeface="Twentieth Century"/>
                <a:sym typeface="Twentieth Century"/>
              </a:defRPr>
            </a:lvl2pPr>
            <a:lvl3pPr marL="1371600" marR="0" lvl="2" indent="-330200" algn="l" rtl="0">
              <a:lnSpc>
                <a:spcPct val="110000"/>
              </a:lnSpc>
              <a:spcBef>
                <a:spcPts val="400"/>
              </a:spcBef>
              <a:spcAft>
                <a:spcPts val="0"/>
              </a:spcAft>
              <a:buClr>
                <a:srgbClr val="3F3F3F"/>
              </a:buClr>
              <a:buSzPts val="1600"/>
              <a:buFont typeface="Calibri"/>
              <a:buChar char="◦"/>
              <a:defRPr sz="1600" b="0" i="0" u="none" strike="noStrike" cap="none">
                <a:solidFill>
                  <a:srgbClr val="3F3F3F"/>
                </a:solidFill>
                <a:latin typeface="Twentieth Century"/>
                <a:ea typeface="Twentieth Century"/>
                <a:cs typeface="Twentieth Century"/>
                <a:sym typeface="Twentieth Century"/>
              </a:defRPr>
            </a:lvl3pPr>
            <a:lvl4pPr marL="1828800" marR="0" lvl="3" indent="-330200" algn="l" rtl="0">
              <a:lnSpc>
                <a:spcPct val="110000"/>
              </a:lnSpc>
              <a:spcBef>
                <a:spcPts val="400"/>
              </a:spcBef>
              <a:spcAft>
                <a:spcPts val="0"/>
              </a:spcAft>
              <a:buClr>
                <a:srgbClr val="3F3F3F"/>
              </a:buClr>
              <a:buSzPts val="1600"/>
              <a:buFont typeface="Calibri"/>
              <a:buChar char="◦"/>
              <a:defRPr sz="1600" b="0" i="0" u="none" strike="noStrike" cap="none">
                <a:solidFill>
                  <a:srgbClr val="3F3F3F"/>
                </a:solidFill>
                <a:latin typeface="Twentieth Century"/>
                <a:ea typeface="Twentieth Century"/>
                <a:cs typeface="Twentieth Century"/>
                <a:sym typeface="Twentieth Century"/>
              </a:defRPr>
            </a:lvl4pPr>
            <a:lvl5pPr marL="2286000" marR="0" lvl="4" indent="-330200" algn="l" rtl="0">
              <a:lnSpc>
                <a:spcPct val="110000"/>
              </a:lnSpc>
              <a:spcBef>
                <a:spcPts val="400"/>
              </a:spcBef>
              <a:spcAft>
                <a:spcPts val="0"/>
              </a:spcAft>
              <a:buClr>
                <a:srgbClr val="3F3F3F"/>
              </a:buClr>
              <a:buSzPts val="1600"/>
              <a:buFont typeface="Calibri"/>
              <a:buChar char="◦"/>
              <a:defRPr sz="1600" b="0" i="0" u="none" strike="noStrike" cap="none">
                <a:solidFill>
                  <a:srgbClr val="3F3F3F"/>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Twentieth Century"/>
                <a:ea typeface="Twentieth Century"/>
                <a:cs typeface="Twentieth Century"/>
                <a:sym typeface="Twentieth Century"/>
              </a:defRPr>
            </a:lvl9pPr>
          </a:lstStyle>
          <a:p>
            <a:endParaRPr/>
          </a:p>
        </p:txBody>
      </p:sp>
      <p:sp>
        <p:nvSpPr>
          <p:cNvPr id="9" name="Google Shape;9;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1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5" name="Google Shape;95;p1"/>
          <p:cNvSpPr txBox="1">
            <a:spLocks noGrp="1"/>
          </p:cNvSpPr>
          <p:nvPr>
            <p:ph type="ctrTitle"/>
          </p:nvPr>
        </p:nvSpPr>
        <p:spPr>
          <a:xfrm>
            <a:off x="1097280" y="2507352"/>
            <a:ext cx="10058400" cy="35916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8000"/>
              <a:buFont typeface="Twentieth Century"/>
              <a:buNone/>
            </a:pPr>
            <a:r>
              <a:rPr lang="en-US"/>
              <a:t>Theater History of Operations (THOR): WWII</a:t>
            </a:r>
            <a:endParaRPr/>
          </a:p>
        </p:txBody>
      </p:sp>
      <p:sp>
        <p:nvSpPr>
          <p:cNvPr id="96" name="Google Shape;96;p1"/>
          <p:cNvSpPr txBox="1">
            <a:spLocks noGrp="1"/>
          </p:cNvSpPr>
          <p:nvPr>
            <p:ph type="subTitle" idx="1"/>
          </p:nvPr>
        </p:nvSpPr>
        <p:spPr>
          <a:xfrm>
            <a:off x="1100051" y="758952"/>
            <a:ext cx="10058400" cy="1263770"/>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SzPts val="1600"/>
              <a:buNone/>
            </a:pPr>
            <a:r>
              <a:rPr lang="en-US" sz="1600"/>
              <a:t>ANDREW PEREZ, BRENT MEULEBROECK, MICHAEL BADINGER, DANIEL TORRES, GARY JETER</a:t>
            </a:r>
            <a:endParaRPr sz="1600"/>
          </a:p>
        </p:txBody>
      </p:sp>
      <p:cxnSp>
        <p:nvCxnSpPr>
          <p:cNvPr id="97" name="Google Shape;97;p1"/>
          <p:cNvCxnSpPr/>
          <p:nvPr/>
        </p:nvCxnSpPr>
        <p:spPr>
          <a:xfrm>
            <a:off x="1131458" y="2265037"/>
            <a:ext cx="9875520" cy="0"/>
          </a:xfrm>
          <a:prstGeom prst="straightConnector1">
            <a:avLst/>
          </a:prstGeom>
          <a:noFill/>
          <a:ln w="12700" cap="flat" cmpd="sng">
            <a:solidFill>
              <a:srgbClr val="3F3F3F"/>
            </a:solidFill>
            <a:prstDash val="solid"/>
            <a:round/>
            <a:headEnd type="none" w="sm" len="sm"/>
            <a:tailEnd type="none" w="sm" len="sm"/>
          </a:ln>
        </p:spPr>
      </p:cxnSp>
      <p:sp>
        <p:nvSpPr>
          <p:cNvPr id="98" name="Google Shape;98;p1"/>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3F3F3F"/>
              </a:buClr>
              <a:buSzPts val="5400"/>
              <a:buFont typeface="Twentieth Century"/>
              <a:buNone/>
            </a:pPr>
            <a:r>
              <a:rPr lang="en-US"/>
              <a:t>ETL</a:t>
            </a:r>
            <a:endParaRPr/>
          </a:p>
        </p:txBody>
      </p:sp>
      <p:sp>
        <p:nvSpPr>
          <p:cNvPr id="141" name="Google Shape;141;p7"/>
          <p:cNvSpPr txBox="1">
            <a:spLocks noGrp="1"/>
          </p:cNvSpPr>
          <p:nvPr>
            <p:ph type="body" idx="1"/>
          </p:nvPr>
        </p:nvSpPr>
        <p:spPr>
          <a:xfrm>
            <a:off x="1158230" y="2102101"/>
            <a:ext cx="10058400" cy="3760800"/>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2300"/>
              <a:buNone/>
            </a:pPr>
            <a:r>
              <a:rPr lang="en-US" sz="1800"/>
              <a:t>We start by loading the libraries, making a db connections, and truncating the tables.</a:t>
            </a:r>
            <a:endParaRPr sz="1800"/>
          </a:p>
        </p:txBody>
      </p:sp>
      <p:pic>
        <p:nvPicPr>
          <p:cNvPr id="142" name="Google Shape;142;p7"/>
          <p:cNvPicPr preferRelativeResize="0"/>
          <p:nvPr/>
        </p:nvPicPr>
        <p:blipFill rotWithShape="1">
          <a:blip r:embed="rId3">
            <a:alphaModFix/>
          </a:blip>
          <a:srcRect/>
          <a:stretch/>
        </p:blipFill>
        <p:spPr>
          <a:xfrm>
            <a:off x="1404125" y="2591400"/>
            <a:ext cx="8878600" cy="3183651"/>
          </a:xfrm>
          <a:prstGeom prst="rect">
            <a:avLst/>
          </a:prstGeom>
          <a:noFill/>
          <a:ln>
            <a:noFill/>
          </a:ln>
        </p:spPr>
      </p:pic>
    </p:spTree>
    <p:extLst>
      <p:ext uri="{BB962C8B-B14F-4D97-AF65-F5344CB8AC3E}">
        <p14:creationId xmlns:p14="http://schemas.microsoft.com/office/powerpoint/2010/main" val="3120296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1200"/>
              </a:spcBef>
              <a:spcAft>
                <a:spcPts val="0"/>
              </a:spcAft>
              <a:buSzPts val="1800"/>
              <a:buNone/>
            </a:pPr>
            <a:r>
              <a:rPr lang="en-US" sz="1900"/>
              <a:t>Each table gets loaded</a:t>
            </a:r>
            <a:endParaRPr sz="1900"/>
          </a:p>
          <a:p>
            <a:pPr marL="0" lvl="0" indent="0" algn="l" rtl="0">
              <a:lnSpc>
                <a:spcPct val="110000"/>
              </a:lnSpc>
              <a:spcBef>
                <a:spcPts val="1200"/>
              </a:spcBef>
              <a:spcAft>
                <a:spcPts val="0"/>
              </a:spcAft>
              <a:buSzPts val="1800"/>
              <a:buNone/>
            </a:pPr>
            <a:r>
              <a:rPr lang="en-US" sz="1900"/>
              <a:t>into a dataframe, and a new</a:t>
            </a:r>
            <a:endParaRPr sz="1900"/>
          </a:p>
          <a:p>
            <a:pPr marL="0" lvl="0" indent="0" algn="l" rtl="0">
              <a:lnSpc>
                <a:spcPct val="110000"/>
              </a:lnSpc>
              <a:spcBef>
                <a:spcPts val="1200"/>
              </a:spcBef>
              <a:spcAft>
                <a:spcPts val="0"/>
              </a:spcAft>
              <a:buSzPts val="1800"/>
              <a:buNone/>
            </a:pPr>
            <a:r>
              <a:rPr lang="en-US" sz="1900"/>
              <a:t>dataframe is created with the</a:t>
            </a:r>
            <a:endParaRPr sz="1900"/>
          </a:p>
          <a:p>
            <a:pPr marL="0" lvl="0" indent="0" algn="l" rtl="0">
              <a:lnSpc>
                <a:spcPct val="110000"/>
              </a:lnSpc>
              <a:spcBef>
                <a:spcPts val="1200"/>
              </a:spcBef>
              <a:spcAft>
                <a:spcPts val="0"/>
              </a:spcAft>
              <a:buSzPts val="1800"/>
              <a:buNone/>
            </a:pPr>
            <a:r>
              <a:rPr lang="en-US" sz="1900"/>
              <a:t>appropriate fields</a:t>
            </a:r>
            <a:endParaRPr sz="1900"/>
          </a:p>
          <a:p>
            <a:pPr marL="0" lvl="0" indent="0" algn="l" rtl="0">
              <a:lnSpc>
                <a:spcPct val="110000"/>
              </a:lnSpc>
              <a:spcBef>
                <a:spcPts val="1200"/>
              </a:spcBef>
              <a:spcAft>
                <a:spcPts val="0"/>
              </a:spcAft>
              <a:buSzPts val="1800"/>
              <a:buNone/>
            </a:pPr>
            <a:r>
              <a:rPr lang="en-US" sz="1900"/>
              <a:t>selected and renamed to the </a:t>
            </a:r>
            <a:endParaRPr sz="1900"/>
          </a:p>
          <a:p>
            <a:pPr marL="0" lvl="0" indent="0" algn="l" rtl="0">
              <a:lnSpc>
                <a:spcPct val="110000"/>
              </a:lnSpc>
              <a:spcBef>
                <a:spcPts val="1200"/>
              </a:spcBef>
              <a:spcAft>
                <a:spcPts val="200"/>
              </a:spcAft>
              <a:buSzPts val="1800"/>
              <a:buNone/>
            </a:pPr>
            <a:r>
              <a:rPr lang="en-US" sz="1900"/>
              <a:t>column names u</a:t>
            </a:r>
            <a:r>
              <a:rPr lang="en-US" sz="2000"/>
              <a:t>sed in the tables.</a:t>
            </a:r>
            <a:endParaRPr sz="2000"/>
          </a:p>
        </p:txBody>
      </p:sp>
      <p:sp>
        <p:nvSpPr>
          <p:cNvPr id="148" name="Google Shape;148;p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3F3F3F"/>
              </a:buClr>
              <a:buSzPts val="5400"/>
              <a:buFont typeface="Twentieth Century"/>
              <a:buNone/>
            </a:pPr>
            <a:r>
              <a:rPr lang="en-US"/>
              <a:t>Extract and Transformation</a:t>
            </a:r>
            <a:endParaRPr/>
          </a:p>
        </p:txBody>
      </p:sp>
      <p:pic>
        <p:nvPicPr>
          <p:cNvPr id="149" name="Google Shape;149;p8"/>
          <p:cNvPicPr preferRelativeResize="0"/>
          <p:nvPr/>
        </p:nvPicPr>
        <p:blipFill>
          <a:blip r:embed="rId3">
            <a:alphaModFix/>
          </a:blip>
          <a:stretch>
            <a:fillRect/>
          </a:stretch>
        </p:blipFill>
        <p:spPr>
          <a:xfrm>
            <a:off x="4557250" y="2108199"/>
            <a:ext cx="7103740" cy="3760800"/>
          </a:xfrm>
          <a:prstGeom prst="rect">
            <a:avLst/>
          </a:prstGeom>
          <a:noFill/>
          <a:ln>
            <a:noFill/>
          </a:ln>
        </p:spPr>
      </p:pic>
    </p:spTree>
    <p:extLst>
      <p:ext uri="{BB962C8B-B14F-4D97-AF65-F5344CB8AC3E}">
        <p14:creationId xmlns:p14="http://schemas.microsoft.com/office/powerpoint/2010/main" val="44125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1200"/>
              </a:spcBef>
              <a:spcAft>
                <a:spcPts val="200"/>
              </a:spcAft>
              <a:buSzPts val="1800"/>
              <a:buNone/>
            </a:pPr>
            <a:r>
              <a:rPr lang="en-US"/>
              <a:t>For the </a:t>
            </a:r>
            <a:r>
              <a:rPr lang="en-US" sz="2000"/>
              <a:t>THOR_WWII_DATA_CLEAN.csv</a:t>
            </a:r>
            <a:r>
              <a:rPr lang="en-US"/>
              <a:t> file we needed to drop the records that did not have a value in the </a:t>
            </a:r>
            <a:r>
              <a:rPr lang="en-US" sz="2000"/>
              <a:t>THOR_WWII_AIRCRAFT_GLOSS.csv</a:t>
            </a:r>
            <a:r>
              <a:rPr lang="en-US"/>
              <a:t> file due to a foreign key relationship.</a:t>
            </a:r>
            <a:endParaRPr/>
          </a:p>
        </p:txBody>
      </p:sp>
      <p:sp>
        <p:nvSpPr>
          <p:cNvPr id="155" name="Google Shape;155;p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3F3F3F"/>
              </a:buClr>
              <a:buSzPts val="5400"/>
              <a:buFont typeface="Twentieth Century"/>
              <a:buNone/>
            </a:pPr>
            <a:r>
              <a:rPr lang="en-US"/>
              <a:t>Transformation Continued</a:t>
            </a:r>
            <a:endParaRPr/>
          </a:p>
        </p:txBody>
      </p:sp>
      <p:pic>
        <p:nvPicPr>
          <p:cNvPr id="156" name="Google Shape;156;p9"/>
          <p:cNvPicPr preferRelativeResize="0"/>
          <p:nvPr/>
        </p:nvPicPr>
        <p:blipFill>
          <a:blip r:embed="rId3">
            <a:alphaModFix/>
          </a:blip>
          <a:stretch>
            <a:fillRect/>
          </a:stretch>
        </p:blipFill>
        <p:spPr>
          <a:xfrm>
            <a:off x="1294650" y="3707700"/>
            <a:ext cx="9574576" cy="2006950"/>
          </a:xfrm>
          <a:prstGeom prst="rect">
            <a:avLst/>
          </a:prstGeom>
          <a:noFill/>
          <a:ln>
            <a:noFill/>
          </a:ln>
        </p:spPr>
      </p:pic>
    </p:spTree>
    <p:extLst>
      <p:ext uri="{BB962C8B-B14F-4D97-AF65-F5344CB8AC3E}">
        <p14:creationId xmlns:p14="http://schemas.microsoft.com/office/powerpoint/2010/main" val="100810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body" idx="1"/>
          </p:nvPr>
        </p:nvSpPr>
        <p:spPr>
          <a:xfrm>
            <a:off x="856175" y="2108200"/>
            <a:ext cx="10582500" cy="3760800"/>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1200"/>
              </a:spcBef>
              <a:spcAft>
                <a:spcPts val="200"/>
              </a:spcAft>
              <a:buSzPts val="1800"/>
              <a:buNone/>
            </a:pPr>
            <a:r>
              <a:rPr lang="en-US" sz="2000"/>
              <a:t>Once the data is cleaned it gets inserted into the database and we return the count of the table that is was inserted into.</a:t>
            </a:r>
            <a:endParaRPr sz="2000"/>
          </a:p>
        </p:txBody>
      </p:sp>
      <p:sp>
        <p:nvSpPr>
          <p:cNvPr id="162" name="Google Shape;162;p1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3F3F3F"/>
              </a:buClr>
              <a:buSzPts val="5400"/>
              <a:buFont typeface="Twentieth Century"/>
              <a:buNone/>
            </a:pPr>
            <a:r>
              <a:rPr lang="en-US"/>
              <a:t>Loading the Data</a:t>
            </a:r>
            <a:endParaRPr/>
          </a:p>
        </p:txBody>
      </p:sp>
      <p:pic>
        <p:nvPicPr>
          <p:cNvPr id="163" name="Google Shape;163;p10"/>
          <p:cNvPicPr preferRelativeResize="0"/>
          <p:nvPr/>
        </p:nvPicPr>
        <p:blipFill>
          <a:blip r:embed="rId3">
            <a:alphaModFix/>
          </a:blip>
          <a:stretch>
            <a:fillRect/>
          </a:stretch>
        </p:blipFill>
        <p:spPr>
          <a:xfrm>
            <a:off x="701450" y="3206675"/>
            <a:ext cx="10737225" cy="216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SzPts val="1800"/>
              <a:buNone/>
            </a:pPr>
            <a:r>
              <a:rPr lang="en-US"/>
              <a:t>THOR Database tables</a:t>
            </a:r>
            <a:endParaRPr/>
          </a:p>
        </p:txBody>
      </p:sp>
      <p:pic>
        <p:nvPicPr>
          <p:cNvPr id="169" name="Google Shape;169;p11"/>
          <p:cNvPicPr preferRelativeResize="0"/>
          <p:nvPr/>
        </p:nvPicPr>
        <p:blipFill>
          <a:blip r:embed="rId3">
            <a:alphaModFix/>
          </a:blip>
          <a:stretch>
            <a:fillRect/>
          </a:stretch>
        </p:blipFill>
        <p:spPr>
          <a:xfrm>
            <a:off x="1382400" y="2012250"/>
            <a:ext cx="5287025" cy="4313900"/>
          </a:xfrm>
          <a:prstGeom prst="rect">
            <a:avLst/>
          </a:prstGeom>
          <a:noFill/>
          <a:ln>
            <a:noFill/>
          </a:ln>
        </p:spPr>
      </p:pic>
      <p:pic>
        <p:nvPicPr>
          <p:cNvPr id="170" name="Google Shape;170;p11"/>
          <p:cNvPicPr preferRelativeResize="0"/>
          <p:nvPr/>
        </p:nvPicPr>
        <p:blipFill>
          <a:blip r:embed="rId4">
            <a:alphaModFix/>
          </a:blip>
          <a:stretch>
            <a:fillRect/>
          </a:stretch>
        </p:blipFill>
        <p:spPr>
          <a:xfrm>
            <a:off x="6746375" y="2408624"/>
            <a:ext cx="5217775" cy="280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4" name="Google Shape;104;p2"/>
          <p:cNvSpPr txBox="1">
            <a:spLocks noGrp="1"/>
          </p:cNvSpPr>
          <p:nvPr>
            <p:ph type="title"/>
          </p:nvPr>
        </p:nvSpPr>
        <p:spPr>
          <a:xfrm>
            <a:off x="878911" y="643468"/>
            <a:ext cx="3177847" cy="167418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3F3F3F"/>
              </a:buClr>
              <a:buSzPts val="4000"/>
              <a:buFont typeface="Twentieth Century"/>
              <a:buNone/>
            </a:pPr>
            <a:r>
              <a:rPr lang="en-US" sz="4000"/>
              <a:t>THOR Introduction</a:t>
            </a:r>
            <a:endParaRPr/>
          </a:p>
        </p:txBody>
      </p:sp>
      <p:cxnSp>
        <p:nvCxnSpPr>
          <p:cNvPr id="105" name="Google Shape;105;p2"/>
          <p:cNvCxnSpPr/>
          <p:nvPr/>
        </p:nvCxnSpPr>
        <p:spPr>
          <a:xfrm>
            <a:off x="962164" y="2478513"/>
            <a:ext cx="2926080" cy="0"/>
          </a:xfrm>
          <a:prstGeom prst="straightConnector1">
            <a:avLst/>
          </a:prstGeom>
          <a:noFill/>
          <a:ln w="12700" cap="flat" cmpd="sng">
            <a:solidFill>
              <a:srgbClr val="3F3F3F"/>
            </a:solidFill>
            <a:prstDash val="solid"/>
            <a:round/>
            <a:headEnd type="none" w="sm" len="sm"/>
            <a:tailEnd type="none" w="sm" len="sm"/>
          </a:ln>
        </p:spPr>
      </p:cxnSp>
      <p:sp>
        <p:nvSpPr>
          <p:cNvPr id="106" name="Google Shape;106;p2"/>
          <p:cNvSpPr txBox="1">
            <a:spLocks noGrp="1"/>
          </p:cNvSpPr>
          <p:nvPr>
            <p:ph type="body" idx="1"/>
          </p:nvPr>
        </p:nvSpPr>
        <p:spPr>
          <a:xfrm>
            <a:off x="858064" y="2639380"/>
            <a:ext cx="3205049" cy="3229714"/>
          </a:xfrm>
          <a:prstGeom prst="rect">
            <a:avLst/>
          </a:prstGeom>
          <a:noFill/>
          <a:ln>
            <a:noFill/>
          </a:ln>
        </p:spPr>
        <p:txBody>
          <a:bodyPr spcFirstLastPara="1" wrap="square" lIns="0" tIns="45700" rIns="0" bIns="45700" anchor="t" anchorCtr="0">
            <a:normAutofit/>
          </a:bodyPr>
          <a:lstStyle/>
          <a:p>
            <a:pPr marL="91440" lvl="0" indent="-114300" algn="l" rtl="0">
              <a:lnSpc>
                <a:spcPct val="100000"/>
              </a:lnSpc>
              <a:spcBef>
                <a:spcPts val="0"/>
              </a:spcBef>
              <a:spcAft>
                <a:spcPts val="0"/>
              </a:spcAft>
              <a:buSzPts val="1800"/>
              <a:buFont typeface="Noto Sans Symbols"/>
              <a:buChar char="▪"/>
            </a:pPr>
            <a:r>
              <a:rPr lang="en-US" sz="1800"/>
              <a:t>Theater History of Operations (THOR) is a collection of data regarding aerial bombings through several wars in the 20th century. </a:t>
            </a:r>
            <a:endParaRPr sz="1800"/>
          </a:p>
          <a:p>
            <a:pPr marL="91440" lvl="0" indent="-114300" algn="l" rtl="0">
              <a:lnSpc>
                <a:spcPct val="100000"/>
              </a:lnSpc>
              <a:spcBef>
                <a:spcPts val="1400"/>
              </a:spcBef>
              <a:spcAft>
                <a:spcPts val="0"/>
              </a:spcAft>
              <a:buSzPts val="1800"/>
              <a:buFont typeface="Noto Sans Symbols"/>
              <a:buChar char="▪"/>
            </a:pPr>
            <a:r>
              <a:rPr lang="en-US" sz="1800"/>
              <a:t>WWII data was selected in order to analyze bombings from the deadliest conflict in human history.</a:t>
            </a:r>
            <a:endParaRPr/>
          </a:p>
        </p:txBody>
      </p:sp>
      <p:pic>
        <p:nvPicPr>
          <p:cNvPr id="107" name="Google Shape;107;p2" descr="A plane flying in the sky  Description automatically generated"/>
          <p:cNvPicPr preferRelativeResize="0"/>
          <p:nvPr/>
        </p:nvPicPr>
        <p:blipFill rotWithShape="1">
          <a:blip r:embed="rId3">
            <a:alphaModFix/>
          </a:blip>
          <a:srcRect/>
          <a:stretch/>
        </p:blipFill>
        <p:spPr>
          <a:xfrm>
            <a:off x="4653447" y="1033426"/>
            <a:ext cx="6892560" cy="4445700"/>
          </a:xfrm>
          <a:prstGeom prst="rect">
            <a:avLst/>
          </a:prstGeom>
          <a:noFill/>
          <a:ln>
            <a:noFill/>
          </a:ln>
        </p:spPr>
      </p:pic>
      <p:sp>
        <p:nvSpPr>
          <p:cNvPr id="108" name="Google Shape;108;p2"/>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3F3F3F"/>
              </a:buClr>
              <a:buSzPts val="5400"/>
              <a:buFont typeface="Twentieth Century"/>
              <a:buNone/>
            </a:pPr>
            <a:r>
              <a:rPr lang="en-US"/>
              <a:t>Data Extraction</a:t>
            </a:r>
            <a:endParaRPr/>
          </a:p>
        </p:txBody>
      </p:sp>
      <p:sp>
        <p:nvSpPr>
          <p:cNvPr id="114" name="Google Shape;114;p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14300" algn="l" rtl="0">
              <a:lnSpc>
                <a:spcPct val="110000"/>
              </a:lnSpc>
              <a:spcBef>
                <a:spcPts val="0"/>
              </a:spcBef>
              <a:spcAft>
                <a:spcPts val="0"/>
              </a:spcAft>
              <a:buSzPts val="1800"/>
              <a:buFont typeface="Noto Sans Symbols"/>
              <a:buChar char="▪"/>
            </a:pPr>
            <a:r>
              <a:rPr lang="en-US" sz="1800" dirty="0"/>
              <a:t>The main dataset was extracted from </a:t>
            </a:r>
            <a:r>
              <a:rPr lang="en-US" sz="1800" dirty="0" err="1"/>
              <a:t>data.world</a:t>
            </a:r>
            <a:endParaRPr sz="1800" dirty="0"/>
          </a:p>
          <a:p>
            <a:pPr marL="91440" lvl="0" indent="-114300" algn="l" rtl="0">
              <a:lnSpc>
                <a:spcPct val="110000"/>
              </a:lnSpc>
              <a:spcBef>
                <a:spcPts val="1400"/>
              </a:spcBef>
              <a:spcAft>
                <a:spcPts val="0"/>
              </a:spcAft>
              <a:buSzPts val="1800"/>
              <a:buFont typeface="Noto Sans Symbols"/>
              <a:buChar char="▪"/>
            </a:pPr>
            <a:r>
              <a:rPr lang="en-US" sz="1800" dirty="0"/>
              <a:t>This dataset consists of a main .csv file containing information about all the recorded missions (bombings) such as location, type of bomb, number of aircraft, date, etc. </a:t>
            </a:r>
            <a:endParaRPr dirty="0"/>
          </a:p>
          <a:p>
            <a:pPr marL="91440" lvl="0" indent="-114300" algn="l" rtl="0">
              <a:lnSpc>
                <a:spcPct val="110000"/>
              </a:lnSpc>
              <a:spcBef>
                <a:spcPts val="1400"/>
              </a:spcBef>
              <a:spcAft>
                <a:spcPts val="0"/>
              </a:spcAft>
              <a:buSzPts val="1800"/>
              <a:buFont typeface="Noto Sans Symbols"/>
              <a:buChar char="▪"/>
            </a:pPr>
            <a:r>
              <a:rPr lang="en-US" sz="1800" dirty="0"/>
              <a:t>One complimentary file provides additional details about the aircraft described in the main file. There was an additional weapons file however there was no field that could be used to match to it.</a:t>
            </a:r>
            <a:endParaRPr dirty="0"/>
          </a:p>
          <a:p>
            <a:pPr marL="91440" lvl="0" indent="-114300" algn="l" rtl="0">
              <a:lnSpc>
                <a:spcPct val="110000"/>
              </a:lnSpc>
              <a:spcBef>
                <a:spcPts val="1400"/>
              </a:spcBef>
              <a:spcAft>
                <a:spcPts val="0"/>
              </a:spcAft>
              <a:buSzPts val="1800"/>
              <a:buFont typeface="Noto Sans Symbols"/>
              <a:buChar char="▪"/>
            </a:pPr>
            <a:r>
              <a:rPr lang="en-US" sz="1800" dirty="0"/>
              <a:t>An additional dataset from Kaggle was included in the data extraction process. This time, the data provides details regarding weather conditions during WWII.</a:t>
            </a:r>
            <a:endParaRPr dirty="0"/>
          </a:p>
          <a:p>
            <a:pPr marL="91440" lvl="0" indent="-114300" algn="l" rtl="0">
              <a:lnSpc>
                <a:spcPct val="110000"/>
              </a:lnSpc>
              <a:spcBef>
                <a:spcPts val="1400"/>
              </a:spcBef>
              <a:spcAft>
                <a:spcPts val="0"/>
              </a:spcAft>
              <a:buSzPts val="1800"/>
              <a:buFont typeface="Noto Sans Symbols"/>
              <a:buChar char="▪"/>
            </a:pPr>
            <a:r>
              <a:rPr lang="en-US" sz="1800" dirty="0"/>
              <a:t>When both datasets are combined, it is possible to analyze how weather conditions might have affected the result of an aerial bombing.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3F3F3F"/>
              </a:buClr>
              <a:buSzPts val="5400"/>
              <a:buFont typeface="Twentieth Century"/>
              <a:buNone/>
            </a:pPr>
            <a:r>
              <a:rPr lang="en-US"/>
              <a:t>Data Snippet</a:t>
            </a:r>
            <a:endParaRPr/>
          </a:p>
        </p:txBody>
      </p:sp>
      <p:pic>
        <p:nvPicPr>
          <p:cNvPr id="120" name="Google Shape;120;p4" descr="Table  Description automatically generated"/>
          <p:cNvPicPr preferRelativeResize="0">
            <a:picLocks noGrp="1"/>
          </p:cNvPicPr>
          <p:nvPr>
            <p:ph type="body" idx="1"/>
          </p:nvPr>
        </p:nvPicPr>
        <p:blipFill rotWithShape="1">
          <a:blip r:embed="rId3">
            <a:alphaModFix/>
          </a:blip>
          <a:srcRect/>
          <a:stretch/>
        </p:blipFill>
        <p:spPr>
          <a:xfrm>
            <a:off x="2121798" y="2113035"/>
            <a:ext cx="7581900" cy="330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3F3F3F"/>
              </a:buClr>
              <a:buSzPts val="5400"/>
              <a:buFont typeface="Twentieth Century"/>
              <a:buNone/>
            </a:pPr>
            <a:r>
              <a:rPr lang="en-US"/>
              <a:t>Data Transformation</a:t>
            </a:r>
            <a:endParaRPr/>
          </a:p>
        </p:txBody>
      </p:sp>
      <p:sp>
        <p:nvSpPr>
          <p:cNvPr id="126" name="Google Shape;126;p5"/>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14300" algn="l" rtl="0">
              <a:lnSpc>
                <a:spcPct val="110000"/>
              </a:lnSpc>
              <a:spcBef>
                <a:spcPts val="0"/>
              </a:spcBef>
              <a:spcAft>
                <a:spcPts val="0"/>
              </a:spcAft>
              <a:buSzPts val="1800"/>
              <a:buFont typeface="Noto Sans Symbols"/>
              <a:buChar char="▪"/>
            </a:pPr>
            <a:r>
              <a:rPr lang="en-US" sz="1800"/>
              <a:t>Since the data was recorded manually in the 1940's by many different military groups, a large portion of the information is missing. </a:t>
            </a:r>
            <a:endParaRPr/>
          </a:p>
          <a:p>
            <a:pPr marL="91440" lvl="0" indent="-114300" algn="l" rtl="0">
              <a:lnSpc>
                <a:spcPct val="110000"/>
              </a:lnSpc>
              <a:spcBef>
                <a:spcPts val="1400"/>
              </a:spcBef>
              <a:spcAft>
                <a:spcPts val="0"/>
              </a:spcAft>
              <a:buSzPts val="1800"/>
              <a:buFont typeface="Noto Sans Symbols"/>
              <a:buChar char="▪"/>
            </a:pPr>
            <a:r>
              <a:rPr lang="en-US" sz="1800"/>
              <a:t>At the same time, there are multiple categories that provide little to no information or are redundant, and therefore don't need to be included in the database. </a:t>
            </a:r>
            <a:endParaRPr sz="1800"/>
          </a:p>
          <a:p>
            <a:pPr marL="91440" lvl="0" indent="-114300" algn="l" rtl="0">
              <a:lnSpc>
                <a:spcPct val="110000"/>
              </a:lnSpc>
              <a:spcBef>
                <a:spcPts val="1400"/>
              </a:spcBef>
              <a:spcAft>
                <a:spcPts val="0"/>
              </a:spcAft>
              <a:buSzPts val="1800"/>
              <a:buChar char="▪"/>
            </a:pPr>
            <a:r>
              <a:rPr lang="en-US" sz="1800"/>
              <a:t>Cleaning and combining datasets got rid of a large number of rows (from 170K to 25K)</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3F3F3F"/>
              </a:buClr>
              <a:buSzPts val="5400"/>
              <a:buFont typeface="Twentieth Century"/>
              <a:buNone/>
            </a:pPr>
            <a:r>
              <a:rPr lang="en-US"/>
              <a:t>Schema </a:t>
            </a:r>
            <a:endParaRPr/>
          </a:p>
        </p:txBody>
      </p:sp>
      <p:sp>
        <p:nvSpPr>
          <p:cNvPr id="132" name="Google Shape;132;p6"/>
          <p:cNvSpPr txBox="1">
            <a:spLocks noGrp="1"/>
          </p:cNvSpPr>
          <p:nvPr>
            <p:ph type="body" idx="1"/>
          </p:nvPr>
        </p:nvSpPr>
        <p:spPr>
          <a:xfrm>
            <a:off x="1097278" y="2143225"/>
            <a:ext cx="4913100" cy="3760800"/>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2300"/>
              <a:buNone/>
            </a:pPr>
            <a:endParaRPr/>
          </a:p>
          <a:p>
            <a:pPr marL="91440" lvl="0" indent="0" algn="l" rtl="0">
              <a:lnSpc>
                <a:spcPct val="110000"/>
              </a:lnSpc>
              <a:spcBef>
                <a:spcPts val="0"/>
              </a:spcBef>
              <a:spcAft>
                <a:spcPts val="0"/>
              </a:spcAft>
              <a:buSzPts val="1800"/>
              <a:buNone/>
            </a:pPr>
            <a:endParaRPr/>
          </a:p>
        </p:txBody>
      </p:sp>
      <p:pic>
        <p:nvPicPr>
          <p:cNvPr id="133" name="Google Shape;133;p6"/>
          <p:cNvPicPr preferRelativeResize="0"/>
          <p:nvPr/>
        </p:nvPicPr>
        <p:blipFill>
          <a:blip r:embed="rId3">
            <a:alphaModFix/>
          </a:blip>
          <a:stretch>
            <a:fillRect/>
          </a:stretch>
        </p:blipFill>
        <p:spPr>
          <a:xfrm>
            <a:off x="1344200" y="2143225"/>
            <a:ext cx="4006926" cy="3929275"/>
          </a:xfrm>
          <a:prstGeom prst="rect">
            <a:avLst/>
          </a:prstGeom>
          <a:noFill/>
          <a:ln>
            <a:noFill/>
          </a:ln>
        </p:spPr>
      </p:pic>
      <p:pic>
        <p:nvPicPr>
          <p:cNvPr id="134" name="Google Shape;134;p6"/>
          <p:cNvPicPr preferRelativeResize="0"/>
          <p:nvPr/>
        </p:nvPicPr>
        <p:blipFill>
          <a:blip r:embed="rId4">
            <a:alphaModFix/>
          </a:blip>
          <a:stretch>
            <a:fillRect/>
          </a:stretch>
        </p:blipFill>
        <p:spPr>
          <a:xfrm>
            <a:off x="6077175" y="2049050"/>
            <a:ext cx="2243825" cy="4192499"/>
          </a:xfrm>
          <a:prstGeom prst="rect">
            <a:avLst/>
          </a:prstGeom>
          <a:noFill/>
          <a:ln>
            <a:noFill/>
          </a:ln>
        </p:spPr>
      </p:pic>
      <p:pic>
        <p:nvPicPr>
          <p:cNvPr id="135" name="Google Shape;135;p6"/>
          <p:cNvPicPr preferRelativeResize="0"/>
          <p:nvPr/>
        </p:nvPicPr>
        <p:blipFill>
          <a:blip r:embed="rId5">
            <a:alphaModFix/>
          </a:blip>
          <a:stretch>
            <a:fillRect/>
          </a:stretch>
        </p:blipFill>
        <p:spPr>
          <a:xfrm>
            <a:off x="8530475" y="2883238"/>
            <a:ext cx="2625200" cy="228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D73A-3B5A-46DF-864F-39E33911BDE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97175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SzPts val="1800"/>
              <a:buNone/>
            </a:pPr>
            <a:r>
              <a:rPr lang="en-US"/>
              <a:t>Future steps</a:t>
            </a:r>
            <a:endParaRPr/>
          </a:p>
        </p:txBody>
      </p:sp>
      <p:sp>
        <p:nvSpPr>
          <p:cNvPr id="176" name="Google Shape;176;p12"/>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Autofit/>
          </a:bodyPr>
          <a:lstStyle/>
          <a:p>
            <a:pPr marL="457200" lvl="0" indent="-342900" algn="l" rtl="0">
              <a:lnSpc>
                <a:spcPct val="110000"/>
              </a:lnSpc>
              <a:spcBef>
                <a:spcPts val="1200"/>
              </a:spcBef>
              <a:spcAft>
                <a:spcPts val="0"/>
              </a:spcAft>
              <a:buSzPts val="1800"/>
              <a:buChar char="❏"/>
            </a:pPr>
            <a:r>
              <a:rPr lang="en-US"/>
              <a:t>There’s a lot of very interesting questions about WW2 bombing we could try to solve using the database we created.</a:t>
            </a:r>
            <a:endParaRPr/>
          </a:p>
          <a:p>
            <a:pPr marL="457200" lvl="0" indent="-342900" algn="l" rtl="0">
              <a:lnSpc>
                <a:spcPct val="110000"/>
              </a:lnSpc>
              <a:spcBef>
                <a:spcPts val="0"/>
              </a:spcBef>
              <a:spcAft>
                <a:spcPts val="0"/>
              </a:spcAft>
              <a:buSzPts val="1800"/>
              <a:buChar char="❏"/>
            </a:pPr>
            <a:r>
              <a:rPr lang="en-US"/>
              <a:t>In order to have a more complete database, we would need to find similar data from the Axis countries of WW2, or some other method of attack, such as ground army, naval fights, etc. </a:t>
            </a:r>
            <a:endParaRPr/>
          </a:p>
          <a:p>
            <a:pPr marL="457200" lvl="0" indent="-342900" algn="l" rtl="0">
              <a:lnSpc>
                <a:spcPct val="110000"/>
              </a:lnSpc>
              <a:spcBef>
                <a:spcPts val="0"/>
              </a:spcBef>
              <a:spcAft>
                <a:spcPts val="0"/>
              </a:spcAft>
              <a:buSzPts val="1800"/>
              <a:buChar char="❏"/>
            </a:pPr>
            <a:r>
              <a:rPr lang="en-US"/>
              <a:t>At the same time, we could add other datasets for different wars to understand how bombing changed through the 20th century. </a:t>
            </a:r>
            <a:endParaRPr/>
          </a:p>
          <a:p>
            <a:pPr marL="457200" lvl="0" indent="-342900" algn="l" rtl="0">
              <a:lnSpc>
                <a:spcPct val="110000"/>
              </a:lnSpc>
              <a:spcBef>
                <a:spcPts val="0"/>
              </a:spcBef>
              <a:spcAft>
                <a:spcPts val="0"/>
              </a:spcAft>
              <a:buSzPts val="1800"/>
              <a:buChar char="❏"/>
            </a:pPr>
            <a:r>
              <a:rPr lang="en-US"/>
              <a:t>Finally, we would like to look at different ways to combine data sets cleanly while keeping more data points. </a:t>
            </a:r>
            <a:endParaRPr/>
          </a:p>
          <a:p>
            <a:pPr marL="457200" lvl="0" indent="0" algn="l" rtl="0">
              <a:lnSpc>
                <a:spcPct val="110000"/>
              </a:lnSpc>
              <a:spcBef>
                <a:spcPts val="1200"/>
              </a:spcBef>
              <a:spcAft>
                <a:spcPts val="0"/>
              </a:spcAft>
              <a:buNone/>
            </a:pPr>
            <a:endParaRPr/>
          </a:p>
          <a:p>
            <a:pPr marL="0" lvl="0" indent="0" algn="l" rtl="0">
              <a:lnSpc>
                <a:spcPct val="110000"/>
              </a:lnSpc>
              <a:spcBef>
                <a:spcPts val="1200"/>
              </a:spcBef>
              <a:spcAft>
                <a:spcPts val="0"/>
              </a:spcAft>
              <a:buSzPts val="1800"/>
              <a:buNone/>
            </a:pPr>
            <a:endParaRPr/>
          </a:p>
          <a:p>
            <a:pPr marL="0" lvl="0" indent="0" algn="l" rtl="0">
              <a:lnSpc>
                <a:spcPct val="110000"/>
              </a:lnSpc>
              <a:spcBef>
                <a:spcPts val="1200"/>
              </a:spcBef>
              <a:spcAft>
                <a:spcPts val="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586A-501B-45A5-9A54-901420B6EA86}"/>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93404302"/>
      </p:ext>
    </p:extLst>
  </p:cSld>
  <p:clrMapOvr>
    <a:masterClrMapping/>
  </p:clrMapOvr>
</p:sld>
</file>

<file path=ppt/theme/theme1.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508</Words>
  <Application>Microsoft Office PowerPoint</Application>
  <PresentationFormat>Widescreen</PresentationFormat>
  <Paragraphs>39</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Noto Sans Symbols</vt:lpstr>
      <vt:lpstr>Twentieth Century</vt:lpstr>
      <vt:lpstr>RetrospectVTI</vt:lpstr>
      <vt:lpstr>Theater History of Operations (THOR): WWII</vt:lpstr>
      <vt:lpstr>THOR Introduction</vt:lpstr>
      <vt:lpstr>Data Extraction</vt:lpstr>
      <vt:lpstr>Data Snippet</vt:lpstr>
      <vt:lpstr>Data Transformation</vt:lpstr>
      <vt:lpstr>Schema </vt:lpstr>
      <vt:lpstr>Demo</vt:lpstr>
      <vt:lpstr>Future steps</vt:lpstr>
      <vt:lpstr>Appendix</vt:lpstr>
      <vt:lpstr>ETL</vt:lpstr>
      <vt:lpstr>Extract and Transformation</vt:lpstr>
      <vt:lpstr>Transformation Continued</vt:lpstr>
      <vt:lpstr>Loading the Data</vt:lpstr>
      <vt:lpstr>THOR Database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Theater History of Operations (THOR): WWII</dc:title>
  <cp:lastModifiedBy>Andrew Perez</cp:lastModifiedBy>
  <cp:revision>2</cp:revision>
  <dcterms:created xsi:type="dcterms:W3CDTF">2020-12-15T00:53:54Z</dcterms:created>
  <dcterms:modified xsi:type="dcterms:W3CDTF">2020-12-17T01:03:16Z</dcterms:modified>
</cp:coreProperties>
</file>