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71" autoAdjust="0"/>
    <p:restoredTop sz="66901" autoAdjust="0"/>
  </p:normalViewPr>
  <p:slideViewPr>
    <p:cSldViewPr snapToGrid="0">
      <p:cViewPr varScale="1">
        <p:scale>
          <a:sx n="76" d="100"/>
          <a:sy n="76" d="100"/>
        </p:scale>
        <p:origin x="18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858BD-A38F-4F5A-94A8-2C2FF41A8A8E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C0795A-96DA-4C3E-842A-C4FA0AFAA293}">
      <dgm:prSet custT="1"/>
      <dgm:spPr/>
      <dgm:t>
        <a:bodyPr/>
        <a:lstStyle/>
        <a:p>
          <a:pPr rtl="1"/>
          <a:r>
            <a:rPr lang="he-IL" sz="2400" dirty="0">
              <a:solidFill>
                <a:schemeClr val="tx1"/>
              </a:solidFill>
            </a:rPr>
            <a:t>נוהגים לשער שהמקור הראשון לרובוטים היו בובות מכניות בתקופת ה</a:t>
          </a:r>
          <a:r>
            <a:rPr lang="en-US" sz="2400" dirty="0">
              <a:solidFill>
                <a:schemeClr val="tx1"/>
              </a:solidFill>
            </a:rPr>
            <a:t>Ego</a:t>
          </a:r>
          <a:r>
            <a:rPr lang="he-IL" sz="2400" dirty="0">
              <a:solidFill>
                <a:schemeClr val="tx1"/>
              </a:solidFill>
            </a:rPr>
            <a:t> (1603-1867).</a:t>
          </a:r>
          <a:endParaRPr lang="en-US" sz="2400" dirty="0">
            <a:solidFill>
              <a:schemeClr val="tx1"/>
            </a:solidFill>
          </a:endParaRPr>
        </a:p>
      </dgm:t>
    </dgm:pt>
    <dgm:pt modelId="{A347ACD0-C408-4B5E-89C1-E9D09AA7CDD5}" type="parTrans" cxnId="{6E88C4F7-439B-4C50-95BE-3D8F9596A230}">
      <dgm:prSet/>
      <dgm:spPr/>
      <dgm:t>
        <a:bodyPr/>
        <a:lstStyle/>
        <a:p>
          <a:pPr algn="r" rtl="1"/>
          <a:endParaRPr lang="en-US" sz="2000">
            <a:solidFill>
              <a:schemeClr val="tx1"/>
            </a:solidFill>
          </a:endParaRPr>
        </a:p>
      </dgm:t>
    </dgm:pt>
    <dgm:pt modelId="{7E877439-6320-4B3E-9406-C02D1DFFEF97}" type="sibTrans" cxnId="{6E88C4F7-439B-4C50-95BE-3D8F9596A230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B167EB20-D92A-402C-9AEF-6D29A24490F4}">
      <dgm:prSet custT="1"/>
      <dgm:spPr/>
      <dgm:t>
        <a:bodyPr/>
        <a:lstStyle/>
        <a:p>
          <a:pPr rtl="1"/>
          <a:r>
            <a:rPr lang="he-IL" sz="2400" dirty="0">
              <a:solidFill>
                <a:schemeClr val="tx1"/>
              </a:solidFill>
            </a:rPr>
            <a:t>ב1796 </a:t>
          </a:r>
          <a:r>
            <a:rPr lang="en-US" sz="2400" dirty="0">
              <a:solidFill>
                <a:schemeClr val="tx1"/>
              </a:solidFill>
            </a:rPr>
            <a:t>Tanaka Hisashige</a:t>
          </a:r>
          <a:r>
            <a:rPr lang="he-IL" sz="2400" dirty="0">
              <a:solidFill>
                <a:schemeClr val="tx1"/>
              </a:solidFill>
            </a:rPr>
            <a:t> ידוע בכינוי </a:t>
          </a:r>
          <a:r>
            <a:rPr lang="he-IL" sz="2400" dirty="0" err="1">
              <a:solidFill>
                <a:schemeClr val="tx1"/>
              </a:solidFill>
            </a:rPr>
            <a:t>אידסון</a:t>
          </a:r>
          <a:r>
            <a:rPr lang="he-IL" sz="2400" dirty="0">
              <a:solidFill>
                <a:schemeClr val="tx1"/>
              </a:solidFill>
            </a:rPr>
            <a:t> היפני, יצר מגוון רחב של כלים מכניים מורכבים שחלקם יכלו להגיש תה ואפילו לצייר אותיות יפניות.</a:t>
          </a:r>
          <a:endParaRPr lang="en-US" sz="2400" dirty="0">
            <a:solidFill>
              <a:schemeClr val="tx1"/>
            </a:solidFill>
          </a:endParaRPr>
        </a:p>
      </dgm:t>
    </dgm:pt>
    <dgm:pt modelId="{FF042985-4299-424F-8CBA-5154561066CA}" type="parTrans" cxnId="{90566D4E-6B8E-4299-A7E0-5DD1940EA739}">
      <dgm:prSet/>
      <dgm:spPr/>
      <dgm:t>
        <a:bodyPr/>
        <a:lstStyle/>
        <a:p>
          <a:pPr algn="r" rtl="1"/>
          <a:endParaRPr lang="en-US" sz="2000">
            <a:solidFill>
              <a:schemeClr val="tx1"/>
            </a:solidFill>
          </a:endParaRPr>
        </a:p>
      </dgm:t>
    </dgm:pt>
    <dgm:pt modelId="{F0BB03F7-147A-4E0A-97D4-118EBD9757AC}" type="sibTrans" cxnId="{90566D4E-6B8E-4299-A7E0-5DD1940EA73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E286F10C-AFC6-47C4-9A71-5D5FC61FABB1}">
      <dgm:prSet custT="1"/>
      <dgm:spPr/>
      <dgm:t>
        <a:bodyPr/>
        <a:lstStyle/>
        <a:p>
          <a:pPr rtl="1"/>
          <a:r>
            <a:rPr lang="he-IL" sz="2400">
              <a:solidFill>
                <a:schemeClr val="tx1"/>
              </a:solidFill>
            </a:rPr>
            <a:t>ב1952 סידרת האנימציה </a:t>
          </a:r>
          <a:r>
            <a:rPr lang="en-US" sz="2400" b="1" i="1">
              <a:solidFill>
                <a:schemeClr val="tx1"/>
              </a:solidFill>
            </a:rPr>
            <a:t>Mighty Atom</a:t>
          </a:r>
          <a:r>
            <a:rPr lang="he-IL" sz="2400" b="1" i="1">
              <a:solidFill>
                <a:schemeClr val="tx1"/>
              </a:solidFill>
            </a:rPr>
            <a:t> (או </a:t>
          </a:r>
          <a:r>
            <a:rPr lang="en-US" sz="2400" b="1" i="1">
              <a:solidFill>
                <a:schemeClr val="tx1"/>
              </a:solidFill>
            </a:rPr>
            <a:t>astroboy</a:t>
          </a:r>
          <a:r>
            <a:rPr lang="he-IL" sz="2400" b="1" i="1">
              <a:solidFill>
                <a:schemeClr val="tx1"/>
              </a:solidFill>
            </a:rPr>
            <a:t>) העלתה לכותרות את נושא הרובוטיקה</a:t>
          </a:r>
          <a:endParaRPr lang="en-US" sz="2400">
            <a:solidFill>
              <a:schemeClr val="tx1"/>
            </a:solidFill>
          </a:endParaRPr>
        </a:p>
      </dgm:t>
    </dgm:pt>
    <dgm:pt modelId="{CBD01087-0A00-4B98-83EE-4F703A769CB1}" type="parTrans" cxnId="{B36CCF3E-2AD5-48AE-AD57-38D5E6A54ABA}">
      <dgm:prSet/>
      <dgm:spPr/>
      <dgm:t>
        <a:bodyPr/>
        <a:lstStyle/>
        <a:p>
          <a:pPr algn="r" rtl="1"/>
          <a:endParaRPr lang="en-US" sz="2000">
            <a:solidFill>
              <a:schemeClr val="tx1"/>
            </a:solidFill>
          </a:endParaRPr>
        </a:p>
      </dgm:t>
    </dgm:pt>
    <dgm:pt modelId="{A59E4263-5E3C-447D-8451-1ADCA10140CD}" type="sibTrans" cxnId="{B36CCF3E-2AD5-48AE-AD57-38D5E6A54ABA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BAA98804-255A-4280-AC45-5C622FA5B97E}" type="pres">
      <dgm:prSet presAssocID="{102858BD-A38F-4F5A-94A8-2C2FF41A8A8E}" presName="outerComposite" presStyleCnt="0">
        <dgm:presLayoutVars>
          <dgm:chMax val="5"/>
          <dgm:dir/>
          <dgm:resizeHandles val="exact"/>
        </dgm:presLayoutVars>
      </dgm:prSet>
      <dgm:spPr/>
    </dgm:pt>
    <dgm:pt modelId="{35B35585-9D82-47EF-B7C4-CA907F59627B}" type="pres">
      <dgm:prSet presAssocID="{102858BD-A38F-4F5A-94A8-2C2FF41A8A8E}" presName="dummyMaxCanvas" presStyleCnt="0">
        <dgm:presLayoutVars/>
      </dgm:prSet>
      <dgm:spPr/>
    </dgm:pt>
    <dgm:pt modelId="{978F8F84-AEDA-445B-A224-6A0A64F85C57}" type="pres">
      <dgm:prSet presAssocID="{102858BD-A38F-4F5A-94A8-2C2FF41A8A8E}" presName="ThreeNodes_1" presStyleLbl="node1" presStyleIdx="0" presStyleCnt="3">
        <dgm:presLayoutVars>
          <dgm:bulletEnabled val="1"/>
        </dgm:presLayoutVars>
      </dgm:prSet>
      <dgm:spPr/>
    </dgm:pt>
    <dgm:pt modelId="{3E77680D-F40A-46B8-B538-13208EA6CF93}" type="pres">
      <dgm:prSet presAssocID="{102858BD-A38F-4F5A-94A8-2C2FF41A8A8E}" presName="ThreeNodes_2" presStyleLbl="node1" presStyleIdx="1" presStyleCnt="3">
        <dgm:presLayoutVars>
          <dgm:bulletEnabled val="1"/>
        </dgm:presLayoutVars>
      </dgm:prSet>
      <dgm:spPr/>
    </dgm:pt>
    <dgm:pt modelId="{E1908F28-A6ED-492B-A769-3DA0654122A4}" type="pres">
      <dgm:prSet presAssocID="{102858BD-A38F-4F5A-94A8-2C2FF41A8A8E}" presName="ThreeNodes_3" presStyleLbl="node1" presStyleIdx="2" presStyleCnt="3">
        <dgm:presLayoutVars>
          <dgm:bulletEnabled val="1"/>
        </dgm:presLayoutVars>
      </dgm:prSet>
      <dgm:spPr/>
    </dgm:pt>
    <dgm:pt modelId="{DBFE06AF-C6B4-4143-B0AB-EB1FBECE3445}" type="pres">
      <dgm:prSet presAssocID="{102858BD-A38F-4F5A-94A8-2C2FF41A8A8E}" presName="ThreeConn_1-2" presStyleLbl="fgAccFollowNode1" presStyleIdx="0" presStyleCnt="2">
        <dgm:presLayoutVars>
          <dgm:bulletEnabled val="1"/>
        </dgm:presLayoutVars>
      </dgm:prSet>
      <dgm:spPr/>
    </dgm:pt>
    <dgm:pt modelId="{5CD020E3-2E82-45C0-B9A1-2A0AF3D004B8}" type="pres">
      <dgm:prSet presAssocID="{102858BD-A38F-4F5A-94A8-2C2FF41A8A8E}" presName="ThreeConn_2-3" presStyleLbl="fgAccFollowNode1" presStyleIdx="1" presStyleCnt="2">
        <dgm:presLayoutVars>
          <dgm:bulletEnabled val="1"/>
        </dgm:presLayoutVars>
      </dgm:prSet>
      <dgm:spPr/>
    </dgm:pt>
    <dgm:pt modelId="{8031C5DE-918C-409A-94FD-468FB326694E}" type="pres">
      <dgm:prSet presAssocID="{102858BD-A38F-4F5A-94A8-2C2FF41A8A8E}" presName="ThreeNodes_1_text" presStyleLbl="node1" presStyleIdx="2" presStyleCnt="3">
        <dgm:presLayoutVars>
          <dgm:bulletEnabled val="1"/>
        </dgm:presLayoutVars>
      </dgm:prSet>
      <dgm:spPr/>
    </dgm:pt>
    <dgm:pt modelId="{B71C3071-039B-4BD0-8C77-59AD3523FE58}" type="pres">
      <dgm:prSet presAssocID="{102858BD-A38F-4F5A-94A8-2C2FF41A8A8E}" presName="ThreeNodes_2_text" presStyleLbl="node1" presStyleIdx="2" presStyleCnt="3">
        <dgm:presLayoutVars>
          <dgm:bulletEnabled val="1"/>
        </dgm:presLayoutVars>
      </dgm:prSet>
      <dgm:spPr/>
    </dgm:pt>
    <dgm:pt modelId="{2DFD824F-A7D8-44F3-9AA5-19B3F44DD9DC}" type="pres">
      <dgm:prSet presAssocID="{102858BD-A38F-4F5A-94A8-2C2FF41A8A8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D83FD14-44BC-457A-91EB-2100A03AC4A8}" type="presOf" srcId="{102858BD-A38F-4F5A-94A8-2C2FF41A8A8E}" destId="{BAA98804-255A-4280-AC45-5C622FA5B97E}" srcOrd="0" destOrd="0" presId="urn:microsoft.com/office/officeart/2005/8/layout/vProcess5"/>
    <dgm:cxn modelId="{B36CCF3E-2AD5-48AE-AD57-38D5E6A54ABA}" srcId="{102858BD-A38F-4F5A-94A8-2C2FF41A8A8E}" destId="{E286F10C-AFC6-47C4-9A71-5D5FC61FABB1}" srcOrd="2" destOrd="0" parTransId="{CBD01087-0A00-4B98-83EE-4F703A769CB1}" sibTransId="{A59E4263-5E3C-447D-8451-1ADCA10140CD}"/>
    <dgm:cxn modelId="{6C618162-C054-4683-9A17-935579126821}" type="presOf" srcId="{E286F10C-AFC6-47C4-9A71-5D5FC61FABB1}" destId="{2DFD824F-A7D8-44F3-9AA5-19B3F44DD9DC}" srcOrd="1" destOrd="0" presId="urn:microsoft.com/office/officeart/2005/8/layout/vProcess5"/>
    <dgm:cxn modelId="{90566D4E-6B8E-4299-A7E0-5DD1940EA739}" srcId="{102858BD-A38F-4F5A-94A8-2C2FF41A8A8E}" destId="{B167EB20-D92A-402C-9AEF-6D29A24490F4}" srcOrd="1" destOrd="0" parTransId="{FF042985-4299-424F-8CBA-5154561066CA}" sibTransId="{F0BB03F7-147A-4E0A-97D4-118EBD9757AC}"/>
    <dgm:cxn modelId="{8A34F16F-ACDB-44A5-84D2-BC9971713603}" type="presOf" srcId="{2FC0795A-96DA-4C3E-842A-C4FA0AFAA293}" destId="{8031C5DE-918C-409A-94FD-468FB326694E}" srcOrd="1" destOrd="0" presId="urn:microsoft.com/office/officeart/2005/8/layout/vProcess5"/>
    <dgm:cxn modelId="{DAF4FE57-A77F-4E01-BC25-B585B248C8E1}" type="presOf" srcId="{B167EB20-D92A-402C-9AEF-6D29A24490F4}" destId="{3E77680D-F40A-46B8-B538-13208EA6CF93}" srcOrd="0" destOrd="0" presId="urn:microsoft.com/office/officeart/2005/8/layout/vProcess5"/>
    <dgm:cxn modelId="{6E3A0D78-B8DB-4605-B35F-5969501349F3}" type="presOf" srcId="{F0BB03F7-147A-4E0A-97D4-118EBD9757AC}" destId="{5CD020E3-2E82-45C0-B9A1-2A0AF3D004B8}" srcOrd="0" destOrd="0" presId="urn:microsoft.com/office/officeart/2005/8/layout/vProcess5"/>
    <dgm:cxn modelId="{B4413A8F-039F-4ADB-AA3A-1F66F1181F64}" type="presOf" srcId="{7E877439-6320-4B3E-9406-C02D1DFFEF97}" destId="{DBFE06AF-C6B4-4143-B0AB-EB1FBECE3445}" srcOrd="0" destOrd="0" presId="urn:microsoft.com/office/officeart/2005/8/layout/vProcess5"/>
    <dgm:cxn modelId="{A878AF9F-A50B-4CC4-9BF7-01AA820B4873}" type="presOf" srcId="{B167EB20-D92A-402C-9AEF-6D29A24490F4}" destId="{B71C3071-039B-4BD0-8C77-59AD3523FE58}" srcOrd="1" destOrd="0" presId="urn:microsoft.com/office/officeart/2005/8/layout/vProcess5"/>
    <dgm:cxn modelId="{ED15ECAF-B41E-4877-8A28-28FBA9DE37F2}" type="presOf" srcId="{E286F10C-AFC6-47C4-9A71-5D5FC61FABB1}" destId="{E1908F28-A6ED-492B-A769-3DA0654122A4}" srcOrd="0" destOrd="0" presId="urn:microsoft.com/office/officeart/2005/8/layout/vProcess5"/>
    <dgm:cxn modelId="{17EF09F4-E1D8-435E-9CFA-0BC9927E1DA3}" type="presOf" srcId="{2FC0795A-96DA-4C3E-842A-C4FA0AFAA293}" destId="{978F8F84-AEDA-445B-A224-6A0A64F85C57}" srcOrd="0" destOrd="0" presId="urn:microsoft.com/office/officeart/2005/8/layout/vProcess5"/>
    <dgm:cxn modelId="{6E88C4F7-439B-4C50-95BE-3D8F9596A230}" srcId="{102858BD-A38F-4F5A-94A8-2C2FF41A8A8E}" destId="{2FC0795A-96DA-4C3E-842A-C4FA0AFAA293}" srcOrd="0" destOrd="0" parTransId="{A347ACD0-C408-4B5E-89C1-E9D09AA7CDD5}" sibTransId="{7E877439-6320-4B3E-9406-C02D1DFFEF97}"/>
    <dgm:cxn modelId="{83C60D68-7BEA-4269-A34A-494683416EB1}" type="presParOf" srcId="{BAA98804-255A-4280-AC45-5C622FA5B97E}" destId="{35B35585-9D82-47EF-B7C4-CA907F59627B}" srcOrd="0" destOrd="0" presId="urn:microsoft.com/office/officeart/2005/8/layout/vProcess5"/>
    <dgm:cxn modelId="{1A651BA9-86D0-4335-8117-F381085802F1}" type="presParOf" srcId="{BAA98804-255A-4280-AC45-5C622FA5B97E}" destId="{978F8F84-AEDA-445B-A224-6A0A64F85C57}" srcOrd="1" destOrd="0" presId="urn:microsoft.com/office/officeart/2005/8/layout/vProcess5"/>
    <dgm:cxn modelId="{D06125DC-9109-49DE-8018-F70FD3B842B0}" type="presParOf" srcId="{BAA98804-255A-4280-AC45-5C622FA5B97E}" destId="{3E77680D-F40A-46B8-B538-13208EA6CF93}" srcOrd="2" destOrd="0" presId="urn:microsoft.com/office/officeart/2005/8/layout/vProcess5"/>
    <dgm:cxn modelId="{C365720D-AFFA-48DF-AC70-4EE25639B6FD}" type="presParOf" srcId="{BAA98804-255A-4280-AC45-5C622FA5B97E}" destId="{E1908F28-A6ED-492B-A769-3DA0654122A4}" srcOrd="3" destOrd="0" presId="urn:microsoft.com/office/officeart/2005/8/layout/vProcess5"/>
    <dgm:cxn modelId="{8254AC13-3B06-43F6-9F76-A1F0E74C62DC}" type="presParOf" srcId="{BAA98804-255A-4280-AC45-5C622FA5B97E}" destId="{DBFE06AF-C6B4-4143-B0AB-EB1FBECE3445}" srcOrd="4" destOrd="0" presId="urn:microsoft.com/office/officeart/2005/8/layout/vProcess5"/>
    <dgm:cxn modelId="{FA1F1AC9-CA3A-4666-9F7B-EB87593E72D8}" type="presParOf" srcId="{BAA98804-255A-4280-AC45-5C622FA5B97E}" destId="{5CD020E3-2E82-45C0-B9A1-2A0AF3D004B8}" srcOrd="5" destOrd="0" presId="urn:microsoft.com/office/officeart/2005/8/layout/vProcess5"/>
    <dgm:cxn modelId="{2A52E984-EB3D-4F67-B4ED-607093270701}" type="presParOf" srcId="{BAA98804-255A-4280-AC45-5C622FA5B97E}" destId="{8031C5DE-918C-409A-94FD-468FB326694E}" srcOrd="6" destOrd="0" presId="urn:microsoft.com/office/officeart/2005/8/layout/vProcess5"/>
    <dgm:cxn modelId="{93D73E72-C4B9-4E3C-94B5-06044BB9D1E1}" type="presParOf" srcId="{BAA98804-255A-4280-AC45-5C622FA5B97E}" destId="{B71C3071-039B-4BD0-8C77-59AD3523FE58}" srcOrd="7" destOrd="0" presId="urn:microsoft.com/office/officeart/2005/8/layout/vProcess5"/>
    <dgm:cxn modelId="{61FD5279-1FCF-4225-BC1C-421C03B18907}" type="presParOf" srcId="{BAA98804-255A-4280-AC45-5C622FA5B97E}" destId="{2DFD824F-A7D8-44F3-9AA5-19B3F44DD9D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F5C9C-C73A-4D19-8BA9-098BE453F0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986239-85BC-47CF-8E08-D5E42AD93612}">
      <dgm:prSet/>
      <dgm:spPr/>
      <dgm:t>
        <a:bodyPr/>
        <a:lstStyle/>
        <a:p>
          <a:pPr rtl="1"/>
          <a:r>
            <a:rPr lang="he-IL" dirty="0">
              <a:solidFill>
                <a:schemeClr val="tx1"/>
              </a:solidFill>
            </a:rPr>
            <a:t>הם פרי עבודתה של חברת </a:t>
          </a:r>
          <a:r>
            <a:rPr lang="en-US" dirty="0">
              <a:solidFill>
                <a:schemeClr val="tx1"/>
              </a:solidFill>
            </a:rPr>
            <a:t>Toyota</a:t>
          </a:r>
          <a:r>
            <a:rPr lang="he-IL" dirty="0">
              <a:solidFill>
                <a:schemeClr val="tx1"/>
              </a:solidFill>
            </a:rPr>
            <a:t> שלקחה על עצמה את בנייה כל הרובוטים לאולימפיאדת טוקיו</a:t>
          </a:r>
          <a:endParaRPr lang="en-US" dirty="0">
            <a:solidFill>
              <a:schemeClr val="tx1"/>
            </a:solidFill>
          </a:endParaRPr>
        </a:p>
      </dgm:t>
    </dgm:pt>
    <dgm:pt modelId="{33A29F57-2CE2-42D7-9EF9-C4090F20962D}" type="parTrans" cxnId="{F73B2C36-2FC5-430A-A6AF-B9FF6935C57E}">
      <dgm:prSet/>
      <dgm:spPr/>
      <dgm:t>
        <a:bodyPr/>
        <a:lstStyle/>
        <a:p>
          <a:pPr rtl="1"/>
          <a:endParaRPr lang="en-US"/>
        </a:p>
      </dgm:t>
    </dgm:pt>
    <dgm:pt modelId="{1D4D057D-979A-431B-8EFE-717028BF4078}" type="sibTrans" cxnId="{F73B2C36-2FC5-430A-A6AF-B9FF6935C57E}">
      <dgm:prSet/>
      <dgm:spPr/>
      <dgm:t>
        <a:bodyPr/>
        <a:lstStyle/>
        <a:p>
          <a:pPr rtl="1"/>
          <a:endParaRPr lang="en-US"/>
        </a:p>
      </dgm:t>
    </dgm:pt>
    <dgm:pt modelId="{2C57B1F5-7D58-4C12-A5EA-0DAD77ABCF8B}">
      <dgm:prSet/>
      <dgm:spPr/>
      <dgm:t>
        <a:bodyPr/>
        <a:lstStyle/>
        <a:p>
          <a:pPr rtl="1"/>
          <a:r>
            <a:rPr lang="he-IL" dirty="0">
              <a:solidFill>
                <a:schemeClr val="tx1"/>
              </a:solidFill>
            </a:rPr>
            <a:t>הם באו לתת ערך מוסף (עזרה לנכים, יעילות בזמן המשחקים) לבאי האולימפיאדה מעבר למה שהיה היום וחלקם גם מחליפים כוח אדם.</a:t>
          </a:r>
          <a:endParaRPr lang="en-US" dirty="0">
            <a:solidFill>
              <a:schemeClr val="tx1"/>
            </a:solidFill>
          </a:endParaRPr>
        </a:p>
      </dgm:t>
    </dgm:pt>
    <dgm:pt modelId="{5F17516C-0E03-449C-AD19-4A49A59D0A29}" type="parTrans" cxnId="{CCB6FDC1-55B7-482E-9E72-5B212A83910E}">
      <dgm:prSet/>
      <dgm:spPr/>
      <dgm:t>
        <a:bodyPr/>
        <a:lstStyle/>
        <a:p>
          <a:pPr rtl="1"/>
          <a:endParaRPr lang="en-US"/>
        </a:p>
      </dgm:t>
    </dgm:pt>
    <dgm:pt modelId="{68B7DF82-B3AF-4CA1-8CA2-53A5210E19C2}" type="sibTrans" cxnId="{CCB6FDC1-55B7-482E-9E72-5B212A83910E}">
      <dgm:prSet/>
      <dgm:spPr/>
      <dgm:t>
        <a:bodyPr/>
        <a:lstStyle/>
        <a:p>
          <a:pPr rtl="1"/>
          <a:endParaRPr lang="en-US"/>
        </a:p>
      </dgm:t>
    </dgm:pt>
    <dgm:pt modelId="{7EF9424E-EF77-44C0-B080-E0D86E4E30D8}" type="pres">
      <dgm:prSet presAssocID="{7CBF5C9C-C73A-4D19-8BA9-098BE453F0B3}" presName="root" presStyleCnt="0">
        <dgm:presLayoutVars>
          <dgm:dir/>
          <dgm:resizeHandles val="exact"/>
        </dgm:presLayoutVars>
      </dgm:prSet>
      <dgm:spPr/>
    </dgm:pt>
    <dgm:pt modelId="{853E7F11-B3D3-431F-8FAC-6EB11B3B5D05}" type="pres">
      <dgm:prSet presAssocID="{18986239-85BC-47CF-8E08-D5E42AD93612}" presName="compNode" presStyleCnt="0"/>
      <dgm:spPr/>
    </dgm:pt>
    <dgm:pt modelId="{EED143A4-2F4A-47C4-835B-677DD1F858E6}" type="pres">
      <dgm:prSet presAssocID="{18986239-85BC-47CF-8E08-D5E42AD93612}" presName="bgRect" presStyleLbl="bgShp" presStyleIdx="0" presStyleCnt="2"/>
      <dgm:spPr/>
    </dgm:pt>
    <dgm:pt modelId="{FF4B561B-B1AD-49E6-8C8E-87CB1DA4B6CB}" type="pres">
      <dgm:prSet presAssocID="{18986239-85BC-47CF-8E08-D5E42AD936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כונית"/>
        </a:ext>
      </dgm:extLst>
    </dgm:pt>
    <dgm:pt modelId="{0B1D71CF-291A-49F4-8141-E1B3ABED4C80}" type="pres">
      <dgm:prSet presAssocID="{18986239-85BC-47CF-8E08-D5E42AD93612}" presName="spaceRect" presStyleCnt="0"/>
      <dgm:spPr/>
    </dgm:pt>
    <dgm:pt modelId="{981A0F09-D0DA-4502-8B96-3C6A56C8D605}" type="pres">
      <dgm:prSet presAssocID="{18986239-85BC-47CF-8E08-D5E42AD93612}" presName="parTx" presStyleLbl="revTx" presStyleIdx="0" presStyleCnt="2">
        <dgm:presLayoutVars>
          <dgm:chMax val="0"/>
          <dgm:chPref val="0"/>
        </dgm:presLayoutVars>
      </dgm:prSet>
      <dgm:spPr/>
    </dgm:pt>
    <dgm:pt modelId="{1AE59E56-1922-4CAC-86EB-51480807BD39}" type="pres">
      <dgm:prSet presAssocID="{1D4D057D-979A-431B-8EFE-717028BF4078}" presName="sibTrans" presStyleCnt="0"/>
      <dgm:spPr/>
    </dgm:pt>
    <dgm:pt modelId="{EE54ED3C-2C85-4866-8767-348231851879}" type="pres">
      <dgm:prSet presAssocID="{2C57B1F5-7D58-4C12-A5EA-0DAD77ABCF8B}" presName="compNode" presStyleCnt="0"/>
      <dgm:spPr/>
    </dgm:pt>
    <dgm:pt modelId="{39B12888-E917-4545-BF82-AA4FC20ACEB8}" type="pres">
      <dgm:prSet presAssocID="{2C57B1F5-7D58-4C12-A5EA-0DAD77ABCF8B}" presName="bgRect" presStyleLbl="bgShp" presStyleIdx="1" presStyleCnt="2"/>
      <dgm:spPr/>
    </dgm:pt>
    <dgm:pt modelId="{39FABD29-B77D-4657-B96F-F0BD025168DA}" type="pres">
      <dgm:prSet presAssocID="{2C57B1F5-7D58-4C12-A5EA-0DAD77ABCF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שפת סימנים"/>
        </a:ext>
      </dgm:extLst>
    </dgm:pt>
    <dgm:pt modelId="{05B7FC41-7DEF-424A-8A1E-B7CBB206B9DF}" type="pres">
      <dgm:prSet presAssocID="{2C57B1F5-7D58-4C12-A5EA-0DAD77ABCF8B}" presName="spaceRect" presStyleCnt="0"/>
      <dgm:spPr/>
    </dgm:pt>
    <dgm:pt modelId="{AB28F68D-66E1-4594-86CD-2266786D6F2F}" type="pres">
      <dgm:prSet presAssocID="{2C57B1F5-7D58-4C12-A5EA-0DAD77ABCF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D3692B-72AA-4FDE-A31D-4AF9BD9C04FD}" type="presOf" srcId="{18986239-85BC-47CF-8E08-D5E42AD93612}" destId="{981A0F09-D0DA-4502-8B96-3C6A56C8D605}" srcOrd="0" destOrd="0" presId="urn:microsoft.com/office/officeart/2018/2/layout/IconVerticalSolidList"/>
    <dgm:cxn modelId="{F73B2C36-2FC5-430A-A6AF-B9FF6935C57E}" srcId="{7CBF5C9C-C73A-4D19-8BA9-098BE453F0B3}" destId="{18986239-85BC-47CF-8E08-D5E42AD93612}" srcOrd="0" destOrd="0" parTransId="{33A29F57-2CE2-42D7-9EF9-C4090F20962D}" sibTransId="{1D4D057D-979A-431B-8EFE-717028BF4078}"/>
    <dgm:cxn modelId="{0B551691-BF02-481C-AEEA-662EF691C789}" type="presOf" srcId="{2C57B1F5-7D58-4C12-A5EA-0DAD77ABCF8B}" destId="{AB28F68D-66E1-4594-86CD-2266786D6F2F}" srcOrd="0" destOrd="0" presId="urn:microsoft.com/office/officeart/2018/2/layout/IconVerticalSolidList"/>
    <dgm:cxn modelId="{82027EA8-1C8B-4435-A499-EBA631477688}" type="presOf" srcId="{7CBF5C9C-C73A-4D19-8BA9-098BE453F0B3}" destId="{7EF9424E-EF77-44C0-B080-E0D86E4E30D8}" srcOrd="0" destOrd="0" presId="urn:microsoft.com/office/officeart/2018/2/layout/IconVerticalSolidList"/>
    <dgm:cxn modelId="{CCB6FDC1-55B7-482E-9E72-5B212A83910E}" srcId="{7CBF5C9C-C73A-4D19-8BA9-098BE453F0B3}" destId="{2C57B1F5-7D58-4C12-A5EA-0DAD77ABCF8B}" srcOrd="1" destOrd="0" parTransId="{5F17516C-0E03-449C-AD19-4A49A59D0A29}" sibTransId="{68B7DF82-B3AF-4CA1-8CA2-53A5210E19C2}"/>
    <dgm:cxn modelId="{3A403F20-1D61-4251-A7DF-287627E140B9}" type="presParOf" srcId="{7EF9424E-EF77-44C0-B080-E0D86E4E30D8}" destId="{853E7F11-B3D3-431F-8FAC-6EB11B3B5D05}" srcOrd="0" destOrd="0" presId="urn:microsoft.com/office/officeart/2018/2/layout/IconVerticalSolidList"/>
    <dgm:cxn modelId="{229260E9-8E87-4641-876E-9A80F995BE8F}" type="presParOf" srcId="{853E7F11-B3D3-431F-8FAC-6EB11B3B5D05}" destId="{EED143A4-2F4A-47C4-835B-677DD1F858E6}" srcOrd="0" destOrd="0" presId="urn:microsoft.com/office/officeart/2018/2/layout/IconVerticalSolidList"/>
    <dgm:cxn modelId="{51FC872C-A62C-42BE-B807-97D5205BB87B}" type="presParOf" srcId="{853E7F11-B3D3-431F-8FAC-6EB11B3B5D05}" destId="{FF4B561B-B1AD-49E6-8C8E-87CB1DA4B6CB}" srcOrd="1" destOrd="0" presId="urn:microsoft.com/office/officeart/2018/2/layout/IconVerticalSolidList"/>
    <dgm:cxn modelId="{44BCC15C-25A2-49A0-8605-AD2CA3A5C6EB}" type="presParOf" srcId="{853E7F11-B3D3-431F-8FAC-6EB11B3B5D05}" destId="{0B1D71CF-291A-49F4-8141-E1B3ABED4C80}" srcOrd="2" destOrd="0" presId="urn:microsoft.com/office/officeart/2018/2/layout/IconVerticalSolidList"/>
    <dgm:cxn modelId="{9740F674-0817-480C-9522-F65B00C54E46}" type="presParOf" srcId="{853E7F11-B3D3-431F-8FAC-6EB11B3B5D05}" destId="{981A0F09-D0DA-4502-8B96-3C6A56C8D605}" srcOrd="3" destOrd="0" presId="urn:microsoft.com/office/officeart/2018/2/layout/IconVerticalSolidList"/>
    <dgm:cxn modelId="{A1A72A63-7E85-453B-BAC9-3005104A6333}" type="presParOf" srcId="{7EF9424E-EF77-44C0-B080-E0D86E4E30D8}" destId="{1AE59E56-1922-4CAC-86EB-51480807BD39}" srcOrd="1" destOrd="0" presId="urn:microsoft.com/office/officeart/2018/2/layout/IconVerticalSolidList"/>
    <dgm:cxn modelId="{FEA1F7B7-AB52-4D10-9168-3AF44192F769}" type="presParOf" srcId="{7EF9424E-EF77-44C0-B080-E0D86E4E30D8}" destId="{EE54ED3C-2C85-4866-8767-348231851879}" srcOrd="2" destOrd="0" presId="urn:microsoft.com/office/officeart/2018/2/layout/IconVerticalSolidList"/>
    <dgm:cxn modelId="{7DBBD227-1862-4369-BBA7-4EA52E488DFC}" type="presParOf" srcId="{EE54ED3C-2C85-4866-8767-348231851879}" destId="{39B12888-E917-4545-BF82-AA4FC20ACEB8}" srcOrd="0" destOrd="0" presId="urn:microsoft.com/office/officeart/2018/2/layout/IconVerticalSolidList"/>
    <dgm:cxn modelId="{64253514-2E69-4B85-9F10-02701F66404F}" type="presParOf" srcId="{EE54ED3C-2C85-4866-8767-348231851879}" destId="{39FABD29-B77D-4657-B96F-F0BD025168DA}" srcOrd="1" destOrd="0" presId="urn:microsoft.com/office/officeart/2018/2/layout/IconVerticalSolidList"/>
    <dgm:cxn modelId="{E538A32E-7EF3-47AF-84CD-36DE6F334EC5}" type="presParOf" srcId="{EE54ED3C-2C85-4866-8767-348231851879}" destId="{05B7FC41-7DEF-424A-8A1E-B7CBB206B9DF}" srcOrd="2" destOrd="0" presId="urn:microsoft.com/office/officeart/2018/2/layout/IconVerticalSolidList"/>
    <dgm:cxn modelId="{A77BDA93-BA0D-40A1-BA82-64E90DEC0AEE}" type="presParOf" srcId="{EE54ED3C-2C85-4866-8767-348231851879}" destId="{AB28F68D-66E1-4594-86CD-2266786D6F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4FF082-33BA-45A5-B490-97A53C33A7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E110C3-B8A1-43FD-B40A-98D3758B94D4}">
      <dgm:prSet custT="1"/>
      <dgm:spPr/>
      <dgm:t>
        <a:bodyPr/>
        <a:lstStyle/>
        <a:p>
          <a:pPr rtl="1"/>
          <a:r>
            <a:rPr lang="he-IL" sz="2200" dirty="0"/>
            <a:t>המבחן מורכב מ30 שאלות שניתן לסמן עליהם מ1 (ממש לא מסכים) עד 7 (ממש מסכים)</a:t>
          </a:r>
          <a:endParaRPr lang="en-US" sz="2200" dirty="0"/>
        </a:p>
      </dgm:t>
    </dgm:pt>
    <dgm:pt modelId="{D5F7FB1F-BE89-4C49-9B8E-126363B8AF2D}" type="parTrans" cxnId="{E15968E8-CDC5-4829-BCC9-CCB7F5C3100F}">
      <dgm:prSet/>
      <dgm:spPr/>
      <dgm:t>
        <a:bodyPr/>
        <a:lstStyle/>
        <a:p>
          <a:pPr rtl="1"/>
          <a:endParaRPr lang="en-US" sz="1800"/>
        </a:p>
      </dgm:t>
    </dgm:pt>
    <dgm:pt modelId="{0BA6C14B-8F7A-40A0-B466-5D7FAA6EE90E}" type="sibTrans" cxnId="{E15968E8-CDC5-4829-BCC9-CCB7F5C3100F}">
      <dgm:prSet/>
      <dgm:spPr/>
      <dgm:t>
        <a:bodyPr/>
        <a:lstStyle/>
        <a:p>
          <a:pPr rtl="1"/>
          <a:endParaRPr lang="en-US" sz="1800"/>
        </a:p>
      </dgm:t>
    </dgm:pt>
    <dgm:pt modelId="{67B59E2E-3B05-4754-8D72-6CA32A4F9966}">
      <dgm:prSet custT="1"/>
      <dgm:spPr/>
      <dgm:t>
        <a:bodyPr/>
        <a:lstStyle/>
        <a:p>
          <a:pPr rtl="1"/>
          <a:r>
            <a:rPr lang="he-IL" sz="2200" dirty="0"/>
            <a:t>בתחילתו של המבחן כתוב כי "</a:t>
          </a:r>
          <a:r>
            <a:rPr lang="en-US" sz="2200" dirty="0"/>
            <a:t>Humanoid robots</a:t>
          </a:r>
          <a:r>
            <a:rPr lang="he-IL" sz="2200" dirty="0"/>
            <a:t>" הם רובוטים דמויי אדם עם רגליים ידיים וכו' שיכול להיות להם גם שיער או עור מלאכותי אך גם מאפיינים של רובוטים כמו גלגלים או עור מתכתי.</a:t>
          </a:r>
          <a:endParaRPr lang="en-US" sz="2200" dirty="0"/>
        </a:p>
      </dgm:t>
    </dgm:pt>
    <dgm:pt modelId="{ED14F016-D1F4-4CDA-BD4C-6A29A38507B1}" type="parTrans" cxnId="{7A683CB4-5111-432C-A843-92AB760D418D}">
      <dgm:prSet/>
      <dgm:spPr/>
      <dgm:t>
        <a:bodyPr/>
        <a:lstStyle/>
        <a:p>
          <a:pPr rtl="1"/>
          <a:endParaRPr lang="en-US" sz="1800"/>
        </a:p>
      </dgm:t>
    </dgm:pt>
    <dgm:pt modelId="{AB091EA6-1336-4D2E-8257-70E6D03CED6D}" type="sibTrans" cxnId="{7A683CB4-5111-432C-A843-92AB760D418D}">
      <dgm:prSet/>
      <dgm:spPr/>
      <dgm:t>
        <a:bodyPr/>
        <a:lstStyle/>
        <a:p>
          <a:pPr rtl="1"/>
          <a:endParaRPr lang="en-US" sz="1800"/>
        </a:p>
      </dgm:t>
    </dgm:pt>
    <dgm:pt modelId="{2FF9E954-15AA-43DC-B6C8-5FF8F4087330}">
      <dgm:prSet custT="1"/>
      <dgm:spPr/>
      <dgm:t>
        <a:bodyPr/>
        <a:lstStyle/>
        <a:p>
          <a:pPr rtl="1"/>
          <a:r>
            <a:rPr lang="he-IL" sz="2200" dirty="0"/>
            <a:t>"אני מאמין שרובוטים אנושיים יוכלו להיות יעלים ללימוד נערים"</a:t>
          </a:r>
          <a:endParaRPr lang="en-US" sz="2200" dirty="0"/>
        </a:p>
      </dgm:t>
    </dgm:pt>
    <dgm:pt modelId="{79AEC10D-1E1C-499F-A060-F1A469A3D97C}" type="parTrans" cxnId="{CFEA95E8-E703-4927-BE8B-26B5350B4540}">
      <dgm:prSet/>
      <dgm:spPr/>
      <dgm:t>
        <a:bodyPr/>
        <a:lstStyle/>
        <a:p>
          <a:pPr rtl="1"/>
          <a:endParaRPr lang="en-US" sz="1800"/>
        </a:p>
      </dgm:t>
    </dgm:pt>
    <dgm:pt modelId="{203B0C48-D880-4C9F-BBB6-186A9AE013DC}" type="sibTrans" cxnId="{CFEA95E8-E703-4927-BE8B-26B5350B4540}">
      <dgm:prSet/>
      <dgm:spPr/>
      <dgm:t>
        <a:bodyPr/>
        <a:lstStyle/>
        <a:p>
          <a:pPr rtl="1"/>
          <a:endParaRPr lang="en-US" sz="1800"/>
        </a:p>
      </dgm:t>
    </dgm:pt>
    <dgm:pt modelId="{DA78E72A-116E-4989-A669-DA5AE619EBA5}">
      <dgm:prSet custT="1"/>
      <dgm:spPr/>
      <dgm:t>
        <a:bodyPr/>
        <a:lstStyle/>
        <a:p>
          <a:pPr rtl="1"/>
          <a:r>
            <a:rPr lang="he-IL" sz="2200"/>
            <a:t>"יותר מידי רובוטים בחברה יגרום לה להיות פחות 'חמה'"</a:t>
          </a:r>
          <a:endParaRPr lang="en-US" sz="2200"/>
        </a:p>
      </dgm:t>
    </dgm:pt>
    <dgm:pt modelId="{F7C018D6-0BC2-4D2F-9B5C-11005736A9B0}" type="parTrans" cxnId="{5F2E66B0-6965-49A9-A5E4-4CD795837B14}">
      <dgm:prSet/>
      <dgm:spPr/>
      <dgm:t>
        <a:bodyPr/>
        <a:lstStyle/>
        <a:p>
          <a:pPr rtl="1"/>
          <a:endParaRPr lang="en-US" sz="1800"/>
        </a:p>
      </dgm:t>
    </dgm:pt>
    <dgm:pt modelId="{162C445E-5B94-4B7C-8DA0-051F8F793E1B}" type="sibTrans" cxnId="{5F2E66B0-6965-49A9-A5E4-4CD795837B14}">
      <dgm:prSet/>
      <dgm:spPr/>
      <dgm:t>
        <a:bodyPr/>
        <a:lstStyle/>
        <a:p>
          <a:pPr rtl="1"/>
          <a:endParaRPr lang="en-US" sz="1800"/>
        </a:p>
      </dgm:t>
    </dgm:pt>
    <dgm:pt modelId="{5A0A76A8-CB9C-49BA-B71C-43C920813A88}">
      <dgm:prSet custT="1"/>
      <dgm:spPr/>
      <dgm:t>
        <a:bodyPr/>
        <a:lstStyle/>
        <a:p>
          <a:pPr rtl="1"/>
          <a:r>
            <a:rPr lang="he-IL" sz="2200"/>
            <a:t>"אני מפחד שרובוטים אנושיים יגרמו לנו לשכוח מה זה להיות אנושי"</a:t>
          </a:r>
          <a:endParaRPr lang="en-US" sz="2200"/>
        </a:p>
      </dgm:t>
    </dgm:pt>
    <dgm:pt modelId="{4C4B59B3-BB77-4130-B61E-80D82F277CC1}" type="parTrans" cxnId="{67E948F2-4331-4A7E-9351-A8782BB7913C}">
      <dgm:prSet/>
      <dgm:spPr/>
      <dgm:t>
        <a:bodyPr/>
        <a:lstStyle/>
        <a:p>
          <a:pPr rtl="1"/>
          <a:endParaRPr lang="en-US" sz="1800"/>
        </a:p>
      </dgm:t>
    </dgm:pt>
    <dgm:pt modelId="{C2A10AC5-2DAA-4B36-8030-40BD13C2A3AE}" type="sibTrans" cxnId="{67E948F2-4331-4A7E-9351-A8782BB7913C}">
      <dgm:prSet/>
      <dgm:spPr/>
      <dgm:t>
        <a:bodyPr/>
        <a:lstStyle/>
        <a:p>
          <a:pPr rtl="1"/>
          <a:endParaRPr lang="en-US" sz="1800"/>
        </a:p>
      </dgm:t>
    </dgm:pt>
    <dgm:pt modelId="{D13D2B20-4793-4EBE-8F83-4597F8449C66}" type="pres">
      <dgm:prSet presAssocID="{764FF082-33BA-45A5-B490-97A53C33A7CC}" presName="vert0" presStyleCnt="0">
        <dgm:presLayoutVars>
          <dgm:dir/>
          <dgm:animOne val="branch"/>
          <dgm:animLvl val="lvl"/>
        </dgm:presLayoutVars>
      </dgm:prSet>
      <dgm:spPr/>
    </dgm:pt>
    <dgm:pt modelId="{2B108ED0-5406-43F7-AF3E-12A7CDD6E7E4}" type="pres">
      <dgm:prSet presAssocID="{A6E110C3-B8A1-43FD-B40A-98D3758B94D4}" presName="thickLine" presStyleLbl="alignNode1" presStyleIdx="0" presStyleCnt="5"/>
      <dgm:spPr/>
    </dgm:pt>
    <dgm:pt modelId="{367BB92B-0DF0-413C-9C56-C415A36FF1F5}" type="pres">
      <dgm:prSet presAssocID="{A6E110C3-B8A1-43FD-B40A-98D3758B94D4}" presName="horz1" presStyleCnt="0"/>
      <dgm:spPr/>
    </dgm:pt>
    <dgm:pt modelId="{A4762D6B-89F5-46D1-9DF5-6BD6BB188526}" type="pres">
      <dgm:prSet presAssocID="{A6E110C3-B8A1-43FD-B40A-98D3758B94D4}" presName="tx1" presStyleLbl="revTx" presStyleIdx="0" presStyleCnt="5"/>
      <dgm:spPr/>
    </dgm:pt>
    <dgm:pt modelId="{9E24B2BC-8E59-4702-BD68-56D04C3ADC29}" type="pres">
      <dgm:prSet presAssocID="{A6E110C3-B8A1-43FD-B40A-98D3758B94D4}" presName="vert1" presStyleCnt="0"/>
      <dgm:spPr/>
    </dgm:pt>
    <dgm:pt modelId="{55DB694F-22B6-4CBD-B847-808FF983E154}" type="pres">
      <dgm:prSet presAssocID="{67B59E2E-3B05-4754-8D72-6CA32A4F9966}" presName="thickLine" presStyleLbl="alignNode1" presStyleIdx="1" presStyleCnt="5"/>
      <dgm:spPr/>
    </dgm:pt>
    <dgm:pt modelId="{0F8C93A9-9073-4CEC-A7E9-56403AB8771E}" type="pres">
      <dgm:prSet presAssocID="{67B59E2E-3B05-4754-8D72-6CA32A4F9966}" presName="horz1" presStyleCnt="0"/>
      <dgm:spPr/>
    </dgm:pt>
    <dgm:pt modelId="{0E851D64-B856-4721-BF3F-11E4BC941B40}" type="pres">
      <dgm:prSet presAssocID="{67B59E2E-3B05-4754-8D72-6CA32A4F9966}" presName="tx1" presStyleLbl="revTx" presStyleIdx="1" presStyleCnt="5"/>
      <dgm:spPr/>
    </dgm:pt>
    <dgm:pt modelId="{C912F43E-8128-4C99-857C-723E52D67A31}" type="pres">
      <dgm:prSet presAssocID="{67B59E2E-3B05-4754-8D72-6CA32A4F9966}" presName="vert1" presStyleCnt="0"/>
      <dgm:spPr/>
    </dgm:pt>
    <dgm:pt modelId="{0B274D71-C4D2-4D8A-AEA3-F892D64E0AA7}" type="pres">
      <dgm:prSet presAssocID="{2FF9E954-15AA-43DC-B6C8-5FF8F4087330}" presName="thickLine" presStyleLbl="alignNode1" presStyleIdx="2" presStyleCnt="5"/>
      <dgm:spPr/>
    </dgm:pt>
    <dgm:pt modelId="{AD52305A-23C6-420A-BD34-EF149EC8E225}" type="pres">
      <dgm:prSet presAssocID="{2FF9E954-15AA-43DC-B6C8-5FF8F4087330}" presName="horz1" presStyleCnt="0"/>
      <dgm:spPr/>
    </dgm:pt>
    <dgm:pt modelId="{88B3D281-3F50-4599-95D0-839FF3898CBD}" type="pres">
      <dgm:prSet presAssocID="{2FF9E954-15AA-43DC-B6C8-5FF8F4087330}" presName="tx1" presStyleLbl="revTx" presStyleIdx="2" presStyleCnt="5"/>
      <dgm:spPr/>
    </dgm:pt>
    <dgm:pt modelId="{3F861E65-696C-4788-ADBC-436B5CF56797}" type="pres">
      <dgm:prSet presAssocID="{2FF9E954-15AA-43DC-B6C8-5FF8F4087330}" presName="vert1" presStyleCnt="0"/>
      <dgm:spPr/>
    </dgm:pt>
    <dgm:pt modelId="{1C4A6537-A5F7-4E3C-97C3-82C190C7438A}" type="pres">
      <dgm:prSet presAssocID="{DA78E72A-116E-4989-A669-DA5AE619EBA5}" presName="thickLine" presStyleLbl="alignNode1" presStyleIdx="3" presStyleCnt="5"/>
      <dgm:spPr/>
    </dgm:pt>
    <dgm:pt modelId="{63563A1F-A38F-4C32-88E7-6F98A73F0121}" type="pres">
      <dgm:prSet presAssocID="{DA78E72A-116E-4989-A669-DA5AE619EBA5}" presName="horz1" presStyleCnt="0"/>
      <dgm:spPr/>
    </dgm:pt>
    <dgm:pt modelId="{78854454-E3A9-4B60-985D-A0D06E342B35}" type="pres">
      <dgm:prSet presAssocID="{DA78E72A-116E-4989-A669-DA5AE619EBA5}" presName="tx1" presStyleLbl="revTx" presStyleIdx="3" presStyleCnt="5"/>
      <dgm:spPr/>
    </dgm:pt>
    <dgm:pt modelId="{4D62973A-41D3-4E70-9A68-1EF5F9CB00F5}" type="pres">
      <dgm:prSet presAssocID="{DA78E72A-116E-4989-A669-DA5AE619EBA5}" presName="vert1" presStyleCnt="0"/>
      <dgm:spPr/>
    </dgm:pt>
    <dgm:pt modelId="{CF3E100E-1E91-48B9-88CE-FA45AD2FC8D9}" type="pres">
      <dgm:prSet presAssocID="{5A0A76A8-CB9C-49BA-B71C-43C920813A88}" presName="thickLine" presStyleLbl="alignNode1" presStyleIdx="4" presStyleCnt="5"/>
      <dgm:spPr/>
    </dgm:pt>
    <dgm:pt modelId="{A48458CC-B7DA-48B2-9D1C-749475EB6B7C}" type="pres">
      <dgm:prSet presAssocID="{5A0A76A8-CB9C-49BA-B71C-43C920813A88}" presName="horz1" presStyleCnt="0"/>
      <dgm:spPr/>
    </dgm:pt>
    <dgm:pt modelId="{6CB462D4-B277-482F-89CE-FB5DFCAA61A9}" type="pres">
      <dgm:prSet presAssocID="{5A0A76A8-CB9C-49BA-B71C-43C920813A88}" presName="tx1" presStyleLbl="revTx" presStyleIdx="4" presStyleCnt="5"/>
      <dgm:spPr/>
    </dgm:pt>
    <dgm:pt modelId="{AA7C6839-B554-40D3-AED0-C02AAD58A226}" type="pres">
      <dgm:prSet presAssocID="{5A0A76A8-CB9C-49BA-B71C-43C920813A88}" presName="vert1" presStyleCnt="0"/>
      <dgm:spPr/>
    </dgm:pt>
  </dgm:ptLst>
  <dgm:cxnLst>
    <dgm:cxn modelId="{E752981C-DA10-4494-8853-2C1C507C057D}" type="presOf" srcId="{67B59E2E-3B05-4754-8D72-6CA32A4F9966}" destId="{0E851D64-B856-4721-BF3F-11E4BC941B40}" srcOrd="0" destOrd="0" presId="urn:microsoft.com/office/officeart/2008/layout/LinedList"/>
    <dgm:cxn modelId="{1FD6E128-741B-4C3E-80F2-129F1E8C2FE0}" type="presOf" srcId="{764FF082-33BA-45A5-B490-97A53C33A7CC}" destId="{D13D2B20-4793-4EBE-8F83-4597F8449C66}" srcOrd="0" destOrd="0" presId="urn:microsoft.com/office/officeart/2008/layout/LinedList"/>
    <dgm:cxn modelId="{99D24137-74A0-45DD-8252-332D65EE03BD}" type="presOf" srcId="{2FF9E954-15AA-43DC-B6C8-5FF8F4087330}" destId="{88B3D281-3F50-4599-95D0-839FF3898CBD}" srcOrd="0" destOrd="0" presId="urn:microsoft.com/office/officeart/2008/layout/LinedList"/>
    <dgm:cxn modelId="{6963B5AA-BD75-4AD7-A32D-8CF0C6E5C327}" type="presOf" srcId="{A6E110C3-B8A1-43FD-B40A-98D3758B94D4}" destId="{A4762D6B-89F5-46D1-9DF5-6BD6BB188526}" srcOrd="0" destOrd="0" presId="urn:microsoft.com/office/officeart/2008/layout/LinedList"/>
    <dgm:cxn modelId="{5F2E66B0-6965-49A9-A5E4-4CD795837B14}" srcId="{764FF082-33BA-45A5-B490-97A53C33A7CC}" destId="{DA78E72A-116E-4989-A669-DA5AE619EBA5}" srcOrd="3" destOrd="0" parTransId="{F7C018D6-0BC2-4D2F-9B5C-11005736A9B0}" sibTransId="{162C445E-5B94-4B7C-8DA0-051F8F793E1B}"/>
    <dgm:cxn modelId="{7A683CB4-5111-432C-A843-92AB760D418D}" srcId="{764FF082-33BA-45A5-B490-97A53C33A7CC}" destId="{67B59E2E-3B05-4754-8D72-6CA32A4F9966}" srcOrd="1" destOrd="0" parTransId="{ED14F016-D1F4-4CDA-BD4C-6A29A38507B1}" sibTransId="{AB091EA6-1336-4D2E-8257-70E6D03CED6D}"/>
    <dgm:cxn modelId="{E15968E8-CDC5-4829-BCC9-CCB7F5C3100F}" srcId="{764FF082-33BA-45A5-B490-97A53C33A7CC}" destId="{A6E110C3-B8A1-43FD-B40A-98D3758B94D4}" srcOrd="0" destOrd="0" parTransId="{D5F7FB1F-BE89-4C49-9B8E-126363B8AF2D}" sibTransId="{0BA6C14B-8F7A-40A0-B466-5D7FAA6EE90E}"/>
    <dgm:cxn modelId="{CFEA95E8-E703-4927-BE8B-26B5350B4540}" srcId="{764FF082-33BA-45A5-B490-97A53C33A7CC}" destId="{2FF9E954-15AA-43DC-B6C8-5FF8F4087330}" srcOrd="2" destOrd="0" parTransId="{79AEC10D-1E1C-499F-A060-F1A469A3D97C}" sibTransId="{203B0C48-D880-4C9F-BBB6-186A9AE013DC}"/>
    <dgm:cxn modelId="{CA83EDE8-2D0B-4378-B49A-CAC158E0F283}" type="presOf" srcId="{5A0A76A8-CB9C-49BA-B71C-43C920813A88}" destId="{6CB462D4-B277-482F-89CE-FB5DFCAA61A9}" srcOrd="0" destOrd="0" presId="urn:microsoft.com/office/officeart/2008/layout/LinedList"/>
    <dgm:cxn modelId="{67E948F2-4331-4A7E-9351-A8782BB7913C}" srcId="{764FF082-33BA-45A5-B490-97A53C33A7CC}" destId="{5A0A76A8-CB9C-49BA-B71C-43C920813A88}" srcOrd="4" destOrd="0" parTransId="{4C4B59B3-BB77-4130-B61E-80D82F277CC1}" sibTransId="{C2A10AC5-2DAA-4B36-8030-40BD13C2A3AE}"/>
    <dgm:cxn modelId="{B2BA9DFD-D3FE-4F3B-8241-2DAB66CC0B8D}" type="presOf" srcId="{DA78E72A-116E-4989-A669-DA5AE619EBA5}" destId="{78854454-E3A9-4B60-985D-A0D06E342B35}" srcOrd="0" destOrd="0" presId="urn:microsoft.com/office/officeart/2008/layout/LinedList"/>
    <dgm:cxn modelId="{A9050760-D083-4520-84A6-713B5F4B062F}" type="presParOf" srcId="{D13D2B20-4793-4EBE-8F83-4597F8449C66}" destId="{2B108ED0-5406-43F7-AF3E-12A7CDD6E7E4}" srcOrd="0" destOrd="0" presId="urn:microsoft.com/office/officeart/2008/layout/LinedList"/>
    <dgm:cxn modelId="{FCFC51F0-4670-4E96-B6FE-E42A5D6A6227}" type="presParOf" srcId="{D13D2B20-4793-4EBE-8F83-4597F8449C66}" destId="{367BB92B-0DF0-413C-9C56-C415A36FF1F5}" srcOrd="1" destOrd="0" presId="urn:microsoft.com/office/officeart/2008/layout/LinedList"/>
    <dgm:cxn modelId="{0176A98F-2680-4BA0-80CA-E5EF9D7D4CA3}" type="presParOf" srcId="{367BB92B-0DF0-413C-9C56-C415A36FF1F5}" destId="{A4762D6B-89F5-46D1-9DF5-6BD6BB188526}" srcOrd="0" destOrd="0" presId="urn:microsoft.com/office/officeart/2008/layout/LinedList"/>
    <dgm:cxn modelId="{7D4EF28F-2522-442F-9403-66A887B0E9B1}" type="presParOf" srcId="{367BB92B-0DF0-413C-9C56-C415A36FF1F5}" destId="{9E24B2BC-8E59-4702-BD68-56D04C3ADC29}" srcOrd="1" destOrd="0" presId="urn:microsoft.com/office/officeart/2008/layout/LinedList"/>
    <dgm:cxn modelId="{C25AD654-D3BD-49E1-B98E-2886CA7E2E21}" type="presParOf" srcId="{D13D2B20-4793-4EBE-8F83-4597F8449C66}" destId="{55DB694F-22B6-4CBD-B847-808FF983E154}" srcOrd="2" destOrd="0" presId="urn:microsoft.com/office/officeart/2008/layout/LinedList"/>
    <dgm:cxn modelId="{45FD77F8-83CA-4F13-81E0-B53F9CDBBE76}" type="presParOf" srcId="{D13D2B20-4793-4EBE-8F83-4597F8449C66}" destId="{0F8C93A9-9073-4CEC-A7E9-56403AB8771E}" srcOrd="3" destOrd="0" presId="urn:microsoft.com/office/officeart/2008/layout/LinedList"/>
    <dgm:cxn modelId="{5668E91F-4ABB-42DA-A6A1-D5DF1FA4F951}" type="presParOf" srcId="{0F8C93A9-9073-4CEC-A7E9-56403AB8771E}" destId="{0E851D64-B856-4721-BF3F-11E4BC941B40}" srcOrd="0" destOrd="0" presId="urn:microsoft.com/office/officeart/2008/layout/LinedList"/>
    <dgm:cxn modelId="{A9BF1B46-2E83-465D-89DE-C9A5158F8B9B}" type="presParOf" srcId="{0F8C93A9-9073-4CEC-A7E9-56403AB8771E}" destId="{C912F43E-8128-4C99-857C-723E52D67A31}" srcOrd="1" destOrd="0" presId="urn:microsoft.com/office/officeart/2008/layout/LinedList"/>
    <dgm:cxn modelId="{BA7548B7-D22F-4F94-A0D3-AB3CC0279FA9}" type="presParOf" srcId="{D13D2B20-4793-4EBE-8F83-4597F8449C66}" destId="{0B274D71-C4D2-4D8A-AEA3-F892D64E0AA7}" srcOrd="4" destOrd="0" presId="urn:microsoft.com/office/officeart/2008/layout/LinedList"/>
    <dgm:cxn modelId="{4990930B-6644-4198-81ED-8543D90037BE}" type="presParOf" srcId="{D13D2B20-4793-4EBE-8F83-4597F8449C66}" destId="{AD52305A-23C6-420A-BD34-EF149EC8E225}" srcOrd="5" destOrd="0" presId="urn:microsoft.com/office/officeart/2008/layout/LinedList"/>
    <dgm:cxn modelId="{0D364A4C-C513-4862-B226-EEA495251892}" type="presParOf" srcId="{AD52305A-23C6-420A-BD34-EF149EC8E225}" destId="{88B3D281-3F50-4599-95D0-839FF3898CBD}" srcOrd="0" destOrd="0" presId="urn:microsoft.com/office/officeart/2008/layout/LinedList"/>
    <dgm:cxn modelId="{A7E18B2A-C00B-4D28-AF91-4785D1A17DE3}" type="presParOf" srcId="{AD52305A-23C6-420A-BD34-EF149EC8E225}" destId="{3F861E65-696C-4788-ADBC-436B5CF56797}" srcOrd="1" destOrd="0" presId="urn:microsoft.com/office/officeart/2008/layout/LinedList"/>
    <dgm:cxn modelId="{8480A067-2578-4681-846D-0326C969EF02}" type="presParOf" srcId="{D13D2B20-4793-4EBE-8F83-4597F8449C66}" destId="{1C4A6537-A5F7-4E3C-97C3-82C190C7438A}" srcOrd="6" destOrd="0" presId="urn:microsoft.com/office/officeart/2008/layout/LinedList"/>
    <dgm:cxn modelId="{7F490349-124B-48AB-A231-886FB935A1F9}" type="presParOf" srcId="{D13D2B20-4793-4EBE-8F83-4597F8449C66}" destId="{63563A1F-A38F-4C32-88E7-6F98A73F0121}" srcOrd="7" destOrd="0" presId="urn:microsoft.com/office/officeart/2008/layout/LinedList"/>
    <dgm:cxn modelId="{95604282-3758-4207-B5E2-E297D0A1B7B2}" type="presParOf" srcId="{63563A1F-A38F-4C32-88E7-6F98A73F0121}" destId="{78854454-E3A9-4B60-985D-A0D06E342B35}" srcOrd="0" destOrd="0" presId="urn:microsoft.com/office/officeart/2008/layout/LinedList"/>
    <dgm:cxn modelId="{CF9F9740-AF4A-4460-85F2-2FF9C786EE82}" type="presParOf" srcId="{63563A1F-A38F-4C32-88E7-6F98A73F0121}" destId="{4D62973A-41D3-4E70-9A68-1EF5F9CB00F5}" srcOrd="1" destOrd="0" presId="urn:microsoft.com/office/officeart/2008/layout/LinedList"/>
    <dgm:cxn modelId="{99669609-FF27-45B5-975A-6AD1F5404BF7}" type="presParOf" srcId="{D13D2B20-4793-4EBE-8F83-4597F8449C66}" destId="{CF3E100E-1E91-48B9-88CE-FA45AD2FC8D9}" srcOrd="8" destOrd="0" presId="urn:microsoft.com/office/officeart/2008/layout/LinedList"/>
    <dgm:cxn modelId="{FCE0AF9C-34D5-4336-AD52-8B1881B315D3}" type="presParOf" srcId="{D13D2B20-4793-4EBE-8F83-4597F8449C66}" destId="{A48458CC-B7DA-48B2-9D1C-749475EB6B7C}" srcOrd="9" destOrd="0" presId="urn:microsoft.com/office/officeart/2008/layout/LinedList"/>
    <dgm:cxn modelId="{2EFC3050-75BD-4566-8AB2-8700BA91958D}" type="presParOf" srcId="{A48458CC-B7DA-48B2-9D1C-749475EB6B7C}" destId="{6CB462D4-B277-482F-89CE-FB5DFCAA61A9}" srcOrd="0" destOrd="0" presId="urn:microsoft.com/office/officeart/2008/layout/LinedList"/>
    <dgm:cxn modelId="{BAA9C21E-9FA1-4374-A3F7-81C67E8E17C6}" type="presParOf" srcId="{A48458CC-B7DA-48B2-9D1C-749475EB6B7C}" destId="{AA7C6839-B554-40D3-AED0-C02AAD58A2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853AB-4E90-4846-AA64-CFC8CC3FD5A9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19B523-3247-4BB4-8C13-A880DB12881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e-IL" sz="2400">
              <a:solidFill>
                <a:schemeClr val="tx1"/>
              </a:solidFill>
            </a:rPr>
            <a:t>התוצאות מצאו כי יש קורולציה בין 2 המבחנים </a:t>
          </a:r>
          <a:br>
            <a:rPr lang="en-US" sz="2400">
              <a:solidFill>
                <a:schemeClr val="tx1"/>
              </a:solidFill>
            </a:rPr>
          </a:br>
          <a:r>
            <a:rPr lang="he-IL" sz="2400">
              <a:solidFill>
                <a:schemeClr val="tx1"/>
              </a:solidFill>
            </a:rPr>
            <a:t>(מראה על האמינות של 2 המבחנים)</a:t>
          </a:r>
          <a:endParaRPr lang="en-US" sz="2400" dirty="0">
            <a:solidFill>
              <a:schemeClr val="tx1"/>
            </a:solidFill>
          </a:endParaRPr>
        </a:p>
      </dgm:t>
    </dgm:pt>
    <dgm:pt modelId="{51E9767D-7817-4B4B-B528-65CF2B693B7C}" type="parTrans" cxnId="{D1C2FCF4-0C0A-4878-9416-B59461B7DC43}">
      <dgm:prSet/>
      <dgm:spPr/>
      <dgm:t>
        <a:bodyPr/>
        <a:lstStyle/>
        <a:p>
          <a:endParaRPr lang="en-US" sz="1800"/>
        </a:p>
      </dgm:t>
    </dgm:pt>
    <dgm:pt modelId="{55D952D2-B8CD-4E0D-A035-5C2ABE429BAA}" type="sibTrans" cxnId="{D1C2FCF4-0C0A-4878-9416-B59461B7DC43}">
      <dgm:prSet/>
      <dgm:spPr/>
      <dgm:t>
        <a:bodyPr/>
        <a:lstStyle/>
        <a:p>
          <a:endParaRPr lang="en-US"/>
        </a:p>
      </dgm:t>
    </dgm:pt>
    <dgm:pt modelId="{3F89E1C4-20D1-4474-92AF-EED7C09FD75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e-IL" sz="2000" dirty="0">
              <a:solidFill>
                <a:schemeClr val="tx1"/>
              </a:solidFill>
            </a:rPr>
            <a:t>התוצאות מראות כי אכן היפנים יותר "פתוחים" לקבל רובוטים אנושיים לחברה, </a:t>
          </a:r>
          <a:br>
            <a:rPr lang="en-US" sz="2000" dirty="0">
              <a:solidFill>
                <a:schemeClr val="tx1"/>
              </a:solidFill>
            </a:rPr>
          </a:br>
          <a:r>
            <a:rPr lang="he-IL" sz="2000" dirty="0">
              <a:solidFill>
                <a:schemeClr val="tx1"/>
              </a:solidFill>
            </a:rPr>
            <a:t>ולבריטים יש גישה יותר שלילית כלפי רובוטים אנושיים</a:t>
          </a:r>
          <a:br>
            <a:rPr lang="en-US" sz="2000" dirty="0">
              <a:solidFill>
                <a:schemeClr val="tx1"/>
              </a:solidFill>
            </a:rPr>
          </a:br>
          <a:r>
            <a:rPr lang="he-IL" sz="2000" dirty="0">
              <a:solidFill>
                <a:schemeClr val="tx1"/>
              </a:solidFill>
            </a:rPr>
            <a:t>אך יש הבדל גדול בין שכבות הגילאים, שכבות הגיל הצעירות, יותר "פתוחות" לקבלת רובוטים אנושיים וזה מעיד על שינוי שמתחיל כעת בעידן שלנו.</a:t>
          </a:r>
          <a:endParaRPr lang="en-US" sz="2000" dirty="0">
            <a:solidFill>
              <a:schemeClr val="tx1"/>
            </a:solidFill>
          </a:endParaRPr>
        </a:p>
      </dgm:t>
    </dgm:pt>
    <dgm:pt modelId="{9FEBDE25-3852-454C-B5E3-1868B9AD19BF}" type="parTrans" cxnId="{B7DB79E5-4044-4E01-BC67-6058E71497A0}">
      <dgm:prSet/>
      <dgm:spPr/>
      <dgm:t>
        <a:bodyPr/>
        <a:lstStyle/>
        <a:p>
          <a:endParaRPr lang="en-US" sz="1800"/>
        </a:p>
      </dgm:t>
    </dgm:pt>
    <dgm:pt modelId="{4F8F1216-6678-40DC-912D-866C7812F44F}" type="sibTrans" cxnId="{B7DB79E5-4044-4E01-BC67-6058E71497A0}">
      <dgm:prSet/>
      <dgm:spPr/>
      <dgm:t>
        <a:bodyPr/>
        <a:lstStyle/>
        <a:p>
          <a:endParaRPr lang="en-US"/>
        </a:p>
      </dgm:t>
    </dgm:pt>
    <dgm:pt modelId="{F9ED9209-13F9-4D39-834A-D69C64447C69}" type="pres">
      <dgm:prSet presAssocID="{DC5853AB-4E90-4846-AA64-CFC8CC3FD5A9}" presName="Name0" presStyleCnt="0">
        <dgm:presLayoutVars>
          <dgm:dir/>
          <dgm:animLvl val="lvl"/>
          <dgm:resizeHandles val="exact"/>
        </dgm:presLayoutVars>
      </dgm:prSet>
      <dgm:spPr/>
    </dgm:pt>
    <dgm:pt modelId="{807AE2B8-4217-4141-9CCD-252DADFC8EBF}" type="pres">
      <dgm:prSet presAssocID="{7219B523-3247-4BB4-8C13-A880DB12881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F2A6443-68FB-42A0-B7C5-5D8D7B523E2B}" type="pres">
      <dgm:prSet presAssocID="{55D952D2-B8CD-4E0D-A035-5C2ABE429BAA}" presName="parTxOnlySpace" presStyleCnt="0"/>
      <dgm:spPr/>
    </dgm:pt>
    <dgm:pt modelId="{706626A1-8F7B-4928-AD83-BBB4EF8DDE7E}" type="pres">
      <dgm:prSet presAssocID="{3F89E1C4-20D1-4474-92AF-EED7C09FD75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E95C570-66DF-4434-9CF9-6A89013D741A}" type="presOf" srcId="{3F89E1C4-20D1-4474-92AF-EED7C09FD755}" destId="{706626A1-8F7B-4928-AD83-BBB4EF8DDE7E}" srcOrd="0" destOrd="0" presId="urn:microsoft.com/office/officeart/2005/8/layout/chevron1"/>
    <dgm:cxn modelId="{601C897D-944E-469F-9160-E20C9AAA6F79}" type="presOf" srcId="{DC5853AB-4E90-4846-AA64-CFC8CC3FD5A9}" destId="{F9ED9209-13F9-4D39-834A-D69C64447C69}" srcOrd="0" destOrd="0" presId="urn:microsoft.com/office/officeart/2005/8/layout/chevron1"/>
    <dgm:cxn modelId="{B7DB79E5-4044-4E01-BC67-6058E71497A0}" srcId="{DC5853AB-4E90-4846-AA64-CFC8CC3FD5A9}" destId="{3F89E1C4-20D1-4474-92AF-EED7C09FD755}" srcOrd="1" destOrd="0" parTransId="{9FEBDE25-3852-454C-B5E3-1868B9AD19BF}" sibTransId="{4F8F1216-6678-40DC-912D-866C7812F44F}"/>
    <dgm:cxn modelId="{B6B2CCF2-62DA-4D57-B290-81DCBEEAED2B}" type="presOf" srcId="{7219B523-3247-4BB4-8C13-A880DB128817}" destId="{807AE2B8-4217-4141-9CCD-252DADFC8EBF}" srcOrd="0" destOrd="0" presId="urn:microsoft.com/office/officeart/2005/8/layout/chevron1"/>
    <dgm:cxn modelId="{D1C2FCF4-0C0A-4878-9416-B59461B7DC43}" srcId="{DC5853AB-4E90-4846-AA64-CFC8CC3FD5A9}" destId="{7219B523-3247-4BB4-8C13-A880DB128817}" srcOrd="0" destOrd="0" parTransId="{51E9767D-7817-4B4B-B528-65CF2B693B7C}" sibTransId="{55D952D2-B8CD-4E0D-A035-5C2ABE429BAA}"/>
    <dgm:cxn modelId="{8DE900FD-E94B-4534-8E88-AF31042B1F6C}" type="presParOf" srcId="{F9ED9209-13F9-4D39-834A-D69C64447C69}" destId="{807AE2B8-4217-4141-9CCD-252DADFC8EBF}" srcOrd="0" destOrd="0" presId="urn:microsoft.com/office/officeart/2005/8/layout/chevron1"/>
    <dgm:cxn modelId="{E1C38267-A7A2-4B75-9B4A-89F7715EC97F}" type="presParOf" srcId="{F9ED9209-13F9-4D39-834A-D69C64447C69}" destId="{DF2A6443-68FB-42A0-B7C5-5D8D7B523E2B}" srcOrd="1" destOrd="0" presId="urn:microsoft.com/office/officeart/2005/8/layout/chevron1"/>
    <dgm:cxn modelId="{871E28BE-0FA2-4D59-A944-428008FBDD33}" type="presParOf" srcId="{F9ED9209-13F9-4D39-834A-D69C64447C69}" destId="{706626A1-8F7B-4928-AD83-BBB4EF8DDE7E}" srcOrd="2" destOrd="0" presId="urn:microsoft.com/office/officeart/2005/8/layout/chevron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F8F84-AEDA-445B-A224-6A0A64F85C57}">
      <dsp:nvSpPr>
        <dsp:cNvPr id="0" name=""/>
        <dsp:cNvSpPr/>
      </dsp:nvSpPr>
      <dsp:spPr>
        <a:xfrm>
          <a:off x="0" y="0"/>
          <a:ext cx="8818164" cy="1289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tx1"/>
              </a:solidFill>
            </a:rPr>
            <a:t>נוהגים לשער שהמקור הראשון לרובוטים היו בובות מכניות בתקופת ה</a:t>
          </a:r>
          <a:r>
            <a:rPr lang="en-US" sz="2400" kern="1200" dirty="0">
              <a:solidFill>
                <a:schemeClr val="tx1"/>
              </a:solidFill>
            </a:rPr>
            <a:t>Ego</a:t>
          </a:r>
          <a:r>
            <a:rPr lang="he-IL" sz="2400" kern="1200" dirty="0">
              <a:solidFill>
                <a:schemeClr val="tx1"/>
              </a:solidFill>
            </a:rPr>
            <a:t> (1603-1867).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7778" y="37778"/>
        <a:ext cx="7426322" cy="1214288"/>
      </dsp:txXfrm>
    </dsp:sp>
    <dsp:sp modelId="{3E77680D-F40A-46B8-B538-13208EA6CF93}">
      <dsp:nvSpPr>
        <dsp:cNvPr id="0" name=""/>
        <dsp:cNvSpPr/>
      </dsp:nvSpPr>
      <dsp:spPr>
        <a:xfrm>
          <a:off x="778073" y="1504818"/>
          <a:ext cx="8818164" cy="1289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solidFill>
                <a:schemeClr val="tx1"/>
              </a:solidFill>
            </a:rPr>
            <a:t>ב1796 </a:t>
          </a:r>
          <a:r>
            <a:rPr lang="en-US" sz="2400" kern="1200" dirty="0">
              <a:solidFill>
                <a:schemeClr val="tx1"/>
              </a:solidFill>
            </a:rPr>
            <a:t>Tanaka Hisashige</a:t>
          </a:r>
          <a:r>
            <a:rPr lang="he-IL" sz="2400" kern="1200" dirty="0">
              <a:solidFill>
                <a:schemeClr val="tx1"/>
              </a:solidFill>
            </a:rPr>
            <a:t> ידוע בכינוי </a:t>
          </a:r>
          <a:r>
            <a:rPr lang="he-IL" sz="2400" kern="1200" dirty="0" err="1">
              <a:solidFill>
                <a:schemeClr val="tx1"/>
              </a:solidFill>
            </a:rPr>
            <a:t>אידסון</a:t>
          </a:r>
          <a:r>
            <a:rPr lang="he-IL" sz="2400" kern="1200" dirty="0">
              <a:solidFill>
                <a:schemeClr val="tx1"/>
              </a:solidFill>
            </a:rPr>
            <a:t> היפני, יצר מגוון רחב של כלים מכניים מורכבים שחלקם יכלו להגיש תה ואפילו לצייר אותיות יפניות.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15851" y="1542596"/>
        <a:ext cx="7126136" cy="1214288"/>
      </dsp:txXfrm>
    </dsp:sp>
    <dsp:sp modelId="{E1908F28-A6ED-492B-A769-3DA0654122A4}">
      <dsp:nvSpPr>
        <dsp:cNvPr id="0" name=""/>
        <dsp:cNvSpPr/>
      </dsp:nvSpPr>
      <dsp:spPr>
        <a:xfrm>
          <a:off x="1556146" y="3009636"/>
          <a:ext cx="8818164" cy="1289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tx1"/>
              </a:solidFill>
            </a:rPr>
            <a:t>ב1952 סידרת האנימציה </a:t>
          </a:r>
          <a:r>
            <a:rPr lang="en-US" sz="2400" b="1" i="1" kern="1200">
              <a:solidFill>
                <a:schemeClr val="tx1"/>
              </a:solidFill>
            </a:rPr>
            <a:t>Mighty Atom</a:t>
          </a:r>
          <a:r>
            <a:rPr lang="he-IL" sz="2400" b="1" i="1" kern="1200">
              <a:solidFill>
                <a:schemeClr val="tx1"/>
              </a:solidFill>
            </a:rPr>
            <a:t> (או </a:t>
          </a:r>
          <a:r>
            <a:rPr lang="en-US" sz="2400" b="1" i="1" kern="1200">
              <a:solidFill>
                <a:schemeClr val="tx1"/>
              </a:solidFill>
            </a:rPr>
            <a:t>astroboy</a:t>
          </a:r>
          <a:r>
            <a:rPr lang="he-IL" sz="2400" b="1" i="1" kern="1200">
              <a:solidFill>
                <a:schemeClr val="tx1"/>
              </a:solidFill>
            </a:rPr>
            <a:t>) העלתה לכותרות את נושא הרובוטיקה</a:t>
          </a:r>
          <a:endParaRPr lang="en-US" sz="2400" kern="1200">
            <a:solidFill>
              <a:schemeClr val="tx1"/>
            </a:solidFill>
          </a:endParaRPr>
        </a:p>
      </dsp:txBody>
      <dsp:txXfrm>
        <a:off x="1593924" y="3047414"/>
        <a:ext cx="7126136" cy="1214288"/>
      </dsp:txXfrm>
    </dsp:sp>
    <dsp:sp modelId="{DBFE06AF-C6B4-4143-B0AB-EB1FBECE3445}">
      <dsp:nvSpPr>
        <dsp:cNvPr id="0" name=""/>
        <dsp:cNvSpPr/>
      </dsp:nvSpPr>
      <dsp:spPr>
        <a:xfrm>
          <a:off x="7979765" y="978131"/>
          <a:ext cx="838398" cy="8383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8168405" y="978131"/>
        <a:ext cx="461118" cy="630894"/>
      </dsp:txXfrm>
    </dsp:sp>
    <dsp:sp modelId="{5CD020E3-2E82-45C0-B9A1-2A0AF3D004B8}">
      <dsp:nvSpPr>
        <dsp:cNvPr id="0" name=""/>
        <dsp:cNvSpPr/>
      </dsp:nvSpPr>
      <dsp:spPr>
        <a:xfrm>
          <a:off x="8757839" y="2474350"/>
          <a:ext cx="838398" cy="8383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chemeClr val="tx1"/>
            </a:solidFill>
          </a:endParaRPr>
        </a:p>
      </dsp:txBody>
      <dsp:txXfrm>
        <a:off x="8946479" y="2474350"/>
        <a:ext cx="461118" cy="630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143A4-2F4A-47C4-835B-677DD1F858E6}">
      <dsp:nvSpPr>
        <dsp:cNvPr id="0" name=""/>
        <dsp:cNvSpPr/>
      </dsp:nvSpPr>
      <dsp:spPr>
        <a:xfrm>
          <a:off x="0" y="988536"/>
          <a:ext cx="5741533" cy="18249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B561B-B1AD-49E6-8C8E-87CB1DA4B6CB}">
      <dsp:nvSpPr>
        <dsp:cNvPr id="0" name=""/>
        <dsp:cNvSpPr/>
      </dsp:nvSpPr>
      <dsp:spPr>
        <a:xfrm>
          <a:off x="552059" y="1399158"/>
          <a:ext cx="1003744" cy="1003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A0F09-D0DA-4502-8B96-3C6A56C8D605}">
      <dsp:nvSpPr>
        <dsp:cNvPr id="0" name=""/>
        <dsp:cNvSpPr/>
      </dsp:nvSpPr>
      <dsp:spPr>
        <a:xfrm>
          <a:off x="2107863" y="988536"/>
          <a:ext cx="3633670" cy="182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145" tIns="193145" rIns="193145" bIns="193145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solidFill>
                <a:schemeClr val="tx1"/>
              </a:solidFill>
            </a:rPr>
            <a:t>הם פרי עבודתה של חברת </a:t>
          </a:r>
          <a:r>
            <a:rPr lang="en-US" sz="2100" kern="1200" dirty="0">
              <a:solidFill>
                <a:schemeClr val="tx1"/>
              </a:solidFill>
            </a:rPr>
            <a:t>Toyota</a:t>
          </a:r>
          <a:r>
            <a:rPr lang="he-IL" sz="2100" kern="1200" dirty="0">
              <a:solidFill>
                <a:schemeClr val="tx1"/>
              </a:solidFill>
            </a:rPr>
            <a:t> שלקחה על עצמה את בנייה כל הרובוטים לאולימפיאדת טוקיו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107863" y="988536"/>
        <a:ext cx="3633670" cy="1824990"/>
      </dsp:txXfrm>
    </dsp:sp>
    <dsp:sp modelId="{39B12888-E917-4545-BF82-AA4FC20ACEB8}">
      <dsp:nvSpPr>
        <dsp:cNvPr id="0" name=""/>
        <dsp:cNvSpPr/>
      </dsp:nvSpPr>
      <dsp:spPr>
        <a:xfrm>
          <a:off x="0" y="3269773"/>
          <a:ext cx="5741533" cy="18249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ABD29-B77D-4657-B96F-F0BD025168DA}">
      <dsp:nvSpPr>
        <dsp:cNvPr id="0" name=""/>
        <dsp:cNvSpPr/>
      </dsp:nvSpPr>
      <dsp:spPr>
        <a:xfrm>
          <a:off x="552059" y="3680396"/>
          <a:ext cx="1003744" cy="1003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F68D-66E1-4594-86CD-2266786D6F2F}">
      <dsp:nvSpPr>
        <dsp:cNvPr id="0" name=""/>
        <dsp:cNvSpPr/>
      </dsp:nvSpPr>
      <dsp:spPr>
        <a:xfrm>
          <a:off x="2107863" y="3269773"/>
          <a:ext cx="3633670" cy="182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145" tIns="193145" rIns="193145" bIns="193145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>
              <a:solidFill>
                <a:schemeClr val="tx1"/>
              </a:solidFill>
            </a:rPr>
            <a:t>הם באו לתת ערך מוסף (עזרה לנכים, יעילות בזמן המשחקים) לבאי האולימפיאדה מעבר למה שהיה היום וחלקם גם מחליפים כוח אדם.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107863" y="3269773"/>
        <a:ext cx="3633670" cy="1824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08ED0-5406-43F7-AF3E-12A7CDD6E7E4}">
      <dsp:nvSpPr>
        <dsp:cNvPr id="0" name=""/>
        <dsp:cNvSpPr/>
      </dsp:nvSpPr>
      <dsp:spPr>
        <a:xfrm>
          <a:off x="0" y="776"/>
          <a:ext cx="58862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2D6B-89F5-46D1-9DF5-6BD6BB188526}">
      <dsp:nvSpPr>
        <dsp:cNvPr id="0" name=""/>
        <dsp:cNvSpPr/>
      </dsp:nvSpPr>
      <dsp:spPr>
        <a:xfrm>
          <a:off x="0" y="776"/>
          <a:ext cx="5886291" cy="12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המבחן מורכב מ30 שאלות שניתן לסמן עליהם מ1 (ממש לא מסכים) עד 7 (ממש מסכים)</a:t>
          </a:r>
          <a:endParaRPr lang="en-US" sz="2200" kern="1200" dirty="0"/>
        </a:p>
      </dsp:txBody>
      <dsp:txXfrm>
        <a:off x="0" y="776"/>
        <a:ext cx="5886291" cy="1272229"/>
      </dsp:txXfrm>
    </dsp:sp>
    <dsp:sp modelId="{55DB694F-22B6-4CBD-B847-808FF983E154}">
      <dsp:nvSpPr>
        <dsp:cNvPr id="0" name=""/>
        <dsp:cNvSpPr/>
      </dsp:nvSpPr>
      <dsp:spPr>
        <a:xfrm>
          <a:off x="0" y="1273005"/>
          <a:ext cx="5886291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1D64-B856-4721-BF3F-11E4BC941B40}">
      <dsp:nvSpPr>
        <dsp:cNvPr id="0" name=""/>
        <dsp:cNvSpPr/>
      </dsp:nvSpPr>
      <dsp:spPr>
        <a:xfrm>
          <a:off x="0" y="1273005"/>
          <a:ext cx="5886291" cy="12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בתחילתו של המבחן כתוב כי "</a:t>
          </a:r>
          <a:r>
            <a:rPr lang="en-US" sz="2200" kern="1200" dirty="0"/>
            <a:t>Humanoid robots</a:t>
          </a:r>
          <a:r>
            <a:rPr lang="he-IL" sz="2200" kern="1200" dirty="0"/>
            <a:t>" הם רובוטים דמויי אדם עם רגליים ידיים וכו' שיכול להיות להם גם שיער או עור מלאכותי אך גם מאפיינים של רובוטים כמו גלגלים או עור מתכתי.</a:t>
          </a:r>
          <a:endParaRPr lang="en-US" sz="2200" kern="1200" dirty="0"/>
        </a:p>
      </dsp:txBody>
      <dsp:txXfrm>
        <a:off x="0" y="1273005"/>
        <a:ext cx="5886291" cy="1272229"/>
      </dsp:txXfrm>
    </dsp:sp>
    <dsp:sp modelId="{0B274D71-C4D2-4D8A-AEA3-F892D64E0AA7}">
      <dsp:nvSpPr>
        <dsp:cNvPr id="0" name=""/>
        <dsp:cNvSpPr/>
      </dsp:nvSpPr>
      <dsp:spPr>
        <a:xfrm>
          <a:off x="0" y="2545234"/>
          <a:ext cx="5886291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D281-3F50-4599-95D0-839FF3898CBD}">
      <dsp:nvSpPr>
        <dsp:cNvPr id="0" name=""/>
        <dsp:cNvSpPr/>
      </dsp:nvSpPr>
      <dsp:spPr>
        <a:xfrm>
          <a:off x="0" y="2545234"/>
          <a:ext cx="5886291" cy="12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"אני מאמין שרובוטים אנושיים יוכלו להיות יעלים ללימוד נערים"</a:t>
          </a:r>
          <a:endParaRPr lang="en-US" sz="2200" kern="1200" dirty="0"/>
        </a:p>
      </dsp:txBody>
      <dsp:txXfrm>
        <a:off x="0" y="2545234"/>
        <a:ext cx="5886291" cy="1272229"/>
      </dsp:txXfrm>
    </dsp:sp>
    <dsp:sp modelId="{1C4A6537-A5F7-4E3C-97C3-82C190C7438A}">
      <dsp:nvSpPr>
        <dsp:cNvPr id="0" name=""/>
        <dsp:cNvSpPr/>
      </dsp:nvSpPr>
      <dsp:spPr>
        <a:xfrm>
          <a:off x="0" y="3817464"/>
          <a:ext cx="5886291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54454-E3A9-4B60-985D-A0D06E342B35}">
      <dsp:nvSpPr>
        <dsp:cNvPr id="0" name=""/>
        <dsp:cNvSpPr/>
      </dsp:nvSpPr>
      <dsp:spPr>
        <a:xfrm>
          <a:off x="0" y="3817464"/>
          <a:ext cx="5886291" cy="12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"יותר מידי רובוטים בחברה יגרום לה להיות פחות 'חמה'"</a:t>
          </a:r>
          <a:endParaRPr lang="en-US" sz="2200" kern="1200"/>
        </a:p>
      </dsp:txBody>
      <dsp:txXfrm>
        <a:off x="0" y="3817464"/>
        <a:ext cx="5886291" cy="1272229"/>
      </dsp:txXfrm>
    </dsp:sp>
    <dsp:sp modelId="{CF3E100E-1E91-48B9-88CE-FA45AD2FC8D9}">
      <dsp:nvSpPr>
        <dsp:cNvPr id="0" name=""/>
        <dsp:cNvSpPr/>
      </dsp:nvSpPr>
      <dsp:spPr>
        <a:xfrm>
          <a:off x="0" y="5089693"/>
          <a:ext cx="5886291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62D4-B277-482F-89CE-FB5DFCAA61A9}">
      <dsp:nvSpPr>
        <dsp:cNvPr id="0" name=""/>
        <dsp:cNvSpPr/>
      </dsp:nvSpPr>
      <dsp:spPr>
        <a:xfrm>
          <a:off x="0" y="5089693"/>
          <a:ext cx="5886291" cy="127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"אני מפחד שרובוטים אנושיים יגרמו לנו לשכוח מה זה להיות אנושי"</a:t>
          </a:r>
          <a:endParaRPr lang="en-US" sz="2200" kern="1200"/>
        </a:p>
      </dsp:txBody>
      <dsp:txXfrm>
        <a:off x="0" y="5089693"/>
        <a:ext cx="5886291" cy="1272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E2B8-4217-4141-9CCD-252DADFC8EBF}">
      <dsp:nvSpPr>
        <dsp:cNvPr id="0" name=""/>
        <dsp:cNvSpPr/>
      </dsp:nvSpPr>
      <dsp:spPr>
        <a:xfrm>
          <a:off x="10066" y="874322"/>
          <a:ext cx="6017335" cy="240693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>
              <a:solidFill>
                <a:schemeClr val="tx1"/>
              </a:solidFill>
            </a:rPr>
            <a:t>התוצאות מצאו כי יש קורולציה בין 2 המבחנים </a:t>
          </a:r>
          <a:br>
            <a:rPr lang="en-US" sz="2400" kern="1200">
              <a:solidFill>
                <a:schemeClr val="tx1"/>
              </a:solidFill>
            </a:rPr>
          </a:br>
          <a:r>
            <a:rPr lang="he-IL" sz="2400" kern="1200">
              <a:solidFill>
                <a:schemeClr val="tx1"/>
              </a:solidFill>
            </a:rPr>
            <a:t>(מראה על האמינות של 2 המבחנים)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213533" y="874322"/>
        <a:ext cx="3610401" cy="2406934"/>
      </dsp:txXfrm>
    </dsp:sp>
    <dsp:sp modelId="{706626A1-8F7B-4928-AD83-BBB4EF8DDE7E}">
      <dsp:nvSpPr>
        <dsp:cNvPr id="0" name=""/>
        <dsp:cNvSpPr/>
      </dsp:nvSpPr>
      <dsp:spPr>
        <a:xfrm>
          <a:off x="5425668" y="874322"/>
          <a:ext cx="6017335" cy="240693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solidFill>
                <a:schemeClr val="tx1"/>
              </a:solidFill>
            </a:rPr>
            <a:t>התוצאות מראות כי אכן היפנים יותר "פתוחים" לקבל רובוטים אנושיים לחברה, 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he-IL" sz="2000" kern="1200" dirty="0">
              <a:solidFill>
                <a:schemeClr val="tx1"/>
              </a:solidFill>
            </a:rPr>
            <a:t>ולבריטים יש גישה יותר שלילית כלפי רובוטים אנושיים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he-IL" sz="2000" kern="1200" dirty="0">
              <a:solidFill>
                <a:schemeClr val="tx1"/>
              </a:solidFill>
            </a:rPr>
            <a:t>אך יש הבדל גדול בין שכבות הגילאים, שכבות הגיל הצעירות, יותר "פתוחות" לקבלת רובוטים אנושיים וזה מעיד על שינוי שמתחיל כעת בעידן שלנו.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629135" y="874322"/>
        <a:ext cx="3610401" cy="240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05D6C3B-A184-44A5-8E6B-A1FECC852C2D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A8CDE2A-CC56-4B14-B065-C93D4465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panese_robotic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hra.herts.ac.uk/handle/2299/1634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hra.herts.ac.uk/handle/2299/1634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hra.herts.ac.uk/handle/2299/1634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tElJHNMlQw" TargetMode="External"/><Relationship Id="rId7" Type="http://schemas.openxmlformats.org/officeDocument/2006/relationships/hyperlink" Target="https://www.youtube.com/watch?v=un8x9JvFgZ8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lrx9ljeyQv8" TargetMode="External"/><Relationship Id="rId5" Type="http://schemas.openxmlformats.org/officeDocument/2006/relationships/hyperlink" Target="https://www.youtube.com/watch?v=DZOHGIzwiMU" TargetMode="External"/><Relationship Id="rId4" Type="http://schemas.openxmlformats.org/officeDocument/2006/relationships/hyperlink" Target="https://www.youtube.com/watch?v=jJYsOsoBIZU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6/08/05/robots-will-cover-the-olympics-for-the-washington-pos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tElJHNMlQw" TargetMode="External"/><Relationship Id="rId7" Type="http://schemas.openxmlformats.org/officeDocument/2006/relationships/hyperlink" Target="https://tokyo2020.org/en/news/notice/20190723-02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runch.com/2019/07/22/meet-the-robots-toyota-is-bringing-to-the-2020-tokyo-olympic-games/" TargetMode="External"/><Relationship Id="rId5" Type="http://schemas.openxmlformats.org/officeDocument/2006/relationships/hyperlink" Target="https://tokyo2020.org/en/games/vision/innovation/" TargetMode="External"/><Relationship Id="rId4" Type="http://schemas.openxmlformats.org/officeDocument/2006/relationships/hyperlink" Target="https://www.forbes.com/sites/nargessbanks/2019/07/29/toyota-robots-tokyo-2020-olympics/#6a48a2c645fa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JYsOsoBIZU" TargetMode="External"/><Relationship Id="rId7" Type="http://schemas.openxmlformats.org/officeDocument/2006/relationships/hyperlink" Target="https://tokyo2020.org/en/news/notice/20190723-02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runch.com/2019/07/22/meet-the-robots-toyota-is-bringing-to-the-2020-tokyo-olympic-games/" TargetMode="External"/><Relationship Id="rId5" Type="http://schemas.openxmlformats.org/officeDocument/2006/relationships/hyperlink" Target="https://tokyo2020.org/en/games/vision/innovation/" TargetMode="External"/><Relationship Id="rId4" Type="http://schemas.openxmlformats.org/officeDocument/2006/relationships/hyperlink" Target="https://www.forbes.com/sites/nargessbanks/2019/07/29/toyota-robots-tokyo-2020-olympics/#6a48a2c645fa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ZOHGIzwiMU" TargetMode="External"/><Relationship Id="rId7" Type="http://schemas.openxmlformats.org/officeDocument/2006/relationships/hyperlink" Target="https://tokyo2020.org/en/news/notice/20190723-02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runch.com/2019/07/22/meet-the-robots-toyota-is-bringing-to-the-2020-tokyo-olympic-games/" TargetMode="External"/><Relationship Id="rId5" Type="http://schemas.openxmlformats.org/officeDocument/2006/relationships/hyperlink" Target="https://tokyo2020.org/en/games/vision/innovation/" TargetMode="External"/><Relationship Id="rId4" Type="http://schemas.openxmlformats.org/officeDocument/2006/relationships/hyperlink" Target="https://www.forbes.com/sites/nargessbanks/2019/07/29/toyota-robots-tokyo-2020-olympics/#6a48a2c645fa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rx9ljeyQv8" TargetMode="External"/><Relationship Id="rId7" Type="http://schemas.openxmlformats.org/officeDocument/2006/relationships/hyperlink" Target="https://tokyo2020.org/en/news/notice/20190723-02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runch.com/2019/07/22/meet-the-robots-toyota-is-bringing-to-the-2020-tokyo-olympic-games/" TargetMode="External"/><Relationship Id="rId5" Type="http://schemas.openxmlformats.org/officeDocument/2006/relationships/hyperlink" Target="https://tokyo2020.org/en/games/vision/innovation/" TargetMode="External"/><Relationship Id="rId4" Type="http://schemas.openxmlformats.org/officeDocument/2006/relationships/hyperlink" Target="https://www.forbes.com/sites/nargessbanks/2019/07/29/toyota-robots-tokyo-2020-olympics/#6a48a2c645fa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n8x9JvFgZ8" TargetMode="External"/><Relationship Id="rId7" Type="http://schemas.openxmlformats.org/officeDocument/2006/relationships/hyperlink" Target="https://tokyo2020.org/en/news/notice/20190723-02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runch.com/2019/07/22/meet-the-robots-toyota-is-bringing-to-the-2020-tokyo-olympic-games/" TargetMode="External"/><Relationship Id="rId5" Type="http://schemas.openxmlformats.org/officeDocument/2006/relationships/hyperlink" Target="https://tokyo2020.org/en/games/vision/innovation/" TargetMode="External"/><Relationship Id="rId4" Type="http://schemas.openxmlformats.org/officeDocument/2006/relationships/hyperlink" Target="https://www.forbes.com/sites/nargessbanks/2019/07/29/toyota-robots-tokyo-2020-olympics/#6a48a2c645fa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-tokyo.ac.jp/en/whyutokyo/wj_003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hra.herts.ac.uk/handle/2299/16345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hra.herts.ac.uk/handle/2299/1634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hlinkClick r:id="rId3"/>
              </a:rPr>
              <a:t>ביבליוגרפיה:</a:t>
            </a:r>
          </a:p>
          <a:p>
            <a:r>
              <a:rPr lang="en-US" dirty="0">
                <a:hlinkClick r:id="rId3"/>
              </a:rPr>
              <a:t>https://en.wikipedia.org/wiki/Japanese_robotics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he-IL" dirty="0"/>
              <a:t>ביבליוגרפיה: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https://uhra.herts.ac.uk/handle/2299/16345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he-IL" dirty="0"/>
              <a:t>ביבליוגרפיה: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https://uhra.herts.ac.uk/handle/2299/16345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7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he-IL" dirty="0"/>
              <a:t>ביבליוגרפיה: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https://uhra.herts.ac.uk/handle/2299/16345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7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סרטונים:</a:t>
            </a:r>
          </a:p>
          <a:p>
            <a:pPr lvl="1" algn="r" rtl="1"/>
            <a:r>
              <a:rPr lang="en-US" sz="2600" dirty="0">
                <a:hlinkClick r:id="rId3"/>
              </a:rPr>
              <a:t>https://www.youtube.com/watch?v=htElJHNMlQw</a:t>
            </a:r>
            <a:endParaRPr lang="he-IL" sz="2600" dirty="0"/>
          </a:p>
          <a:p>
            <a:pPr lvl="1" algn="r" rtl="1"/>
            <a:r>
              <a:rPr lang="en-US" sz="2600" dirty="0">
                <a:hlinkClick r:id="rId4"/>
              </a:rPr>
              <a:t>https://www.youtube.com/watch?v=jJYsOsoBIZU</a:t>
            </a:r>
            <a:endParaRPr lang="he-IL" sz="2600" dirty="0"/>
          </a:p>
          <a:p>
            <a:pPr lvl="1" algn="r" rtl="1"/>
            <a:r>
              <a:rPr lang="en-US" sz="2600" dirty="0">
                <a:hlinkClick r:id="rId5"/>
              </a:rPr>
              <a:t>https://www.youtube.com/watch?v=DZOHGIzwiMU</a:t>
            </a:r>
            <a:endParaRPr lang="he-IL" sz="2600" dirty="0"/>
          </a:p>
          <a:p>
            <a:pPr lvl="1" algn="r" rtl="1"/>
            <a:r>
              <a:rPr lang="en-US" sz="2600" dirty="0">
                <a:hlinkClick r:id="rId6"/>
              </a:rPr>
              <a:t>https://www.youtube.com/watch?v=lrx9ljeyQv8</a:t>
            </a:r>
            <a:endParaRPr lang="he-IL" sz="2600" dirty="0"/>
          </a:p>
          <a:p>
            <a:pPr lvl="1" algn="r" rtl="1"/>
            <a:r>
              <a:rPr lang="en-US" sz="2600" dirty="0">
                <a:hlinkClick r:id="rId7"/>
              </a:rPr>
              <a:t>https://www.youtube.com/watch?v=un8x9JvFgZ8</a:t>
            </a:r>
            <a:endParaRPr lang="he-IL" sz="26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ביבליוגרפיה: (תמונות נלקחו לבד)</a:t>
            </a:r>
          </a:p>
          <a:p>
            <a:r>
              <a:rPr lang="he-IL" dirty="0">
                <a:hlinkClick r:id="rId3"/>
              </a:rPr>
              <a:t>[1] - </a:t>
            </a:r>
            <a:r>
              <a:rPr lang="en-US" dirty="0">
                <a:hlinkClick r:id="rId3"/>
              </a:rPr>
              <a:t>https://techcrunch.com/2016/08/05/robots-will-cover-the-olympics-for-the-washington-post/</a:t>
            </a:r>
            <a:endParaRPr lang="he-IL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https://www.youtube.com/watch?v=htElJHNMlQw</a:t>
            </a:r>
            <a:endParaRPr lang="he-IL" dirty="0"/>
          </a:p>
          <a:p>
            <a:endParaRPr lang="he-IL" dirty="0"/>
          </a:p>
          <a:p>
            <a:r>
              <a:rPr lang="he-IL" dirty="0"/>
              <a:t>ביבליוגרפיה [כולל תמונות]: (המידע עובד מכל 4 הכתבות הללו)</a:t>
            </a:r>
          </a:p>
          <a:p>
            <a:r>
              <a:rPr lang="en-US" dirty="0">
                <a:hlinkClick r:id="rId4"/>
              </a:rPr>
              <a:t>https://www.forbes.com/sites/nargessbanks/2019/07/29/toyota-robots-tokyo-2020-olympics/#6a48a2c645fa</a:t>
            </a:r>
            <a:endParaRPr lang="he-IL" dirty="0"/>
          </a:p>
          <a:p>
            <a:r>
              <a:rPr lang="en-US" dirty="0">
                <a:hlinkClick r:id="rId5"/>
              </a:rPr>
              <a:t>https://tokyo2020.org/en/games/vision/innovation/</a:t>
            </a:r>
            <a:endParaRPr lang="he-IL" dirty="0"/>
          </a:p>
          <a:p>
            <a:r>
              <a:rPr lang="en-US" dirty="0">
                <a:hlinkClick r:id="rId6"/>
              </a:rPr>
              <a:t>https://techcrunch.com/2019/07/22/meet-the-robots-toyota-is-bringing-to-the-2020-tokyo-olympic-games/</a:t>
            </a:r>
            <a:endParaRPr lang="he-IL" dirty="0"/>
          </a:p>
          <a:p>
            <a:r>
              <a:rPr lang="en-US" dirty="0">
                <a:hlinkClick r:id="rId7"/>
              </a:rPr>
              <a:t>https://tokyo2020.org/en/news/notice/20190723-02.html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https://www.youtube.com/watch?v=jJYsOsoBIZU</a:t>
            </a:r>
            <a:r>
              <a:rPr lang="he-IL" dirty="0"/>
              <a:t> (לא להצגה)</a:t>
            </a:r>
          </a:p>
          <a:p>
            <a:endParaRPr lang="he-IL" dirty="0"/>
          </a:p>
          <a:p>
            <a:r>
              <a:rPr lang="he-IL" dirty="0"/>
              <a:t>ביבליוגרפיה [כולל תמונות]: (המידע עובד מכל 4 הכתבות הללו)</a:t>
            </a:r>
          </a:p>
          <a:p>
            <a:r>
              <a:rPr lang="en-US" dirty="0">
                <a:hlinkClick r:id="rId4"/>
              </a:rPr>
              <a:t>https://www.forbes.com/sites/nargessbanks/2019/07/29/toyota-robots-tokyo-2020-olympics/#6a48a2c645fa</a:t>
            </a:r>
            <a:endParaRPr lang="he-IL" dirty="0"/>
          </a:p>
          <a:p>
            <a:r>
              <a:rPr lang="en-US" dirty="0">
                <a:hlinkClick r:id="rId5"/>
              </a:rPr>
              <a:t>https://tokyo2020.org/en/games/vision/innovation/</a:t>
            </a:r>
            <a:endParaRPr lang="he-IL" dirty="0"/>
          </a:p>
          <a:p>
            <a:r>
              <a:rPr lang="en-US" dirty="0">
                <a:hlinkClick r:id="rId6"/>
              </a:rPr>
              <a:t>https://techcrunch.com/2019/07/22/meet-the-robots-toyota-is-bringing-to-the-2020-tokyo-olympic-games/</a:t>
            </a:r>
            <a:endParaRPr lang="he-IL" dirty="0"/>
          </a:p>
          <a:p>
            <a:r>
              <a:rPr lang="en-US" dirty="0">
                <a:hlinkClick r:id="rId7"/>
              </a:rPr>
              <a:t>https://tokyo2020.org/en/news/notice/20190723-02.html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https://www.youtube.com/watch?v=DZOHGIzwiMU</a:t>
            </a:r>
            <a:endParaRPr lang="he-IL" dirty="0"/>
          </a:p>
          <a:p>
            <a:endParaRPr lang="he-IL" dirty="0"/>
          </a:p>
          <a:p>
            <a:r>
              <a:rPr lang="he-IL" dirty="0"/>
              <a:t>ביבליוגרפיה [כולל תמונות]: (המידע עובד מכל 4 הכתבות הללו)</a:t>
            </a:r>
          </a:p>
          <a:p>
            <a:r>
              <a:rPr lang="en-US" dirty="0">
                <a:hlinkClick r:id="rId4"/>
              </a:rPr>
              <a:t>https://www.forbes.com/sites/nargessbanks/2019/07/29/toyota-robots-tokyo-2020-olympics/#6a48a2c645fa</a:t>
            </a:r>
            <a:endParaRPr lang="he-IL" dirty="0"/>
          </a:p>
          <a:p>
            <a:r>
              <a:rPr lang="en-US" dirty="0">
                <a:hlinkClick r:id="rId5"/>
              </a:rPr>
              <a:t>https://tokyo2020.org/en/games/vision/innovation/</a:t>
            </a:r>
            <a:endParaRPr lang="he-IL" dirty="0"/>
          </a:p>
          <a:p>
            <a:r>
              <a:rPr lang="en-US" dirty="0">
                <a:hlinkClick r:id="rId6"/>
              </a:rPr>
              <a:t>https://techcrunch.com/2019/07/22/meet-the-robots-toyota-is-bringing-to-the-2020-tokyo-olympic-games/</a:t>
            </a:r>
            <a:endParaRPr lang="he-IL" dirty="0"/>
          </a:p>
          <a:p>
            <a:r>
              <a:rPr lang="en-US" dirty="0">
                <a:hlinkClick r:id="rId7"/>
              </a:rPr>
              <a:t>https://tokyo2020.org/en/news/notice/20190723-02.html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https://www.youtube.com/watch?v=lrx9ljeyQv8</a:t>
            </a:r>
            <a:r>
              <a:rPr lang="he-IL" dirty="0"/>
              <a:t> (לא להצגה)</a:t>
            </a:r>
          </a:p>
          <a:p>
            <a:endParaRPr lang="he-IL" dirty="0"/>
          </a:p>
          <a:p>
            <a:r>
              <a:rPr lang="he-IL" dirty="0"/>
              <a:t>ביבליוגרפיה [כולל תמונות]: (המידע עובד מכל 4 הכתבות הללו)</a:t>
            </a:r>
          </a:p>
          <a:p>
            <a:r>
              <a:rPr lang="en-US" dirty="0">
                <a:hlinkClick r:id="rId4"/>
              </a:rPr>
              <a:t>https://www.forbes.com/sites/nargessbanks/2019/07/29/toyota-robots-tokyo-2020-olympics/#6a48a2c645fa</a:t>
            </a:r>
            <a:endParaRPr lang="he-IL" dirty="0"/>
          </a:p>
          <a:p>
            <a:r>
              <a:rPr lang="en-US" dirty="0">
                <a:hlinkClick r:id="rId5"/>
              </a:rPr>
              <a:t>https://tokyo2020.org/en/games/vision/innovation/</a:t>
            </a:r>
            <a:endParaRPr lang="he-IL" dirty="0"/>
          </a:p>
          <a:p>
            <a:r>
              <a:rPr lang="en-US" dirty="0">
                <a:hlinkClick r:id="rId6"/>
              </a:rPr>
              <a:t>https://techcrunch.com/2019/07/22/meet-the-robots-toyota-is-bringing-to-the-2020-tokyo-olympic-games/</a:t>
            </a:r>
            <a:endParaRPr lang="he-IL" dirty="0"/>
          </a:p>
          <a:p>
            <a:r>
              <a:rPr lang="en-US" dirty="0">
                <a:hlinkClick r:id="rId7"/>
              </a:rPr>
              <a:t>https://tokyo2020.org/en/news/notice/20190723-02.html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5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https://www.youtube.com/watch?v=un8x9JvFgZ8</a:t>
            </a:r>
            <a:endParaRPr lang="he-IL" dirty="0"/>
          </a:p>
          <a:p>
            <a:endParaRPr lang="he-IL" dirty="0"/>
          </a:p>
          <a:p>
            <a:r>
              <a:rPr lang="he-IL" dirty="0"/>
              <a:t>ביבליוגרפיה [כולל תמונות]: (המידע עובד מכל 4 הכתבות הללו)</a:t>
            </a:r>
          </a:p>
          <a:p>
            <a:r>
              <a:rPr lang="en-US" dirty="0">
                <a:hlinkClick r:id="rId4"/>
              </a:rPr>
              <a:t>https://www.forbes.com/sites/nargessbanks/2019/07/29/toyota-robots-tokyo-2020-olympics/#6a48a2c645fa</a:t>
            </a:r>
            <a:endParaRPr lang="he-IL" dirty="0"/>
          </a:p>
          <a:p>
            <a:r>
              <a:rPr lang="en-US" dirty="0">
                <a:hlinkClick r:id="rId5"/>
              </a:rPr>
              <a:t>https://tokyo2020.org/en/games/vision/innovation/</a:t>
            </a:r>
            <a:endParaRPr lang="he-IL" dirty="0"/>
          </a:p>
          <a:p>
            <a:r>
              <a:rPr lang="en-US" dirty="0">
                <a:hlinkClick r:id="rId6"/>
              </a:rPr>
              <a:t>https://techcrunch.com/2019/07/22/meet-the-robots-toyota-is-bringing-to-the-2020-tokyo-olympic-games/</a:t>
            </a:r>
            <a:endParaRPr lang="he-IL" dirty="0"/>
          </a:p>
          <a:p>
            <a:r>
              <a:rPr lang="en-US" dirty="0">
                <a:hlinkClick r:id="rId7"/>
              </a:rPr>
              <a:t>https://tokyo2020.org/en/news/notice/20190723-02.html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he-IL" dirty="0"/>
              <a:t>ביבליוגרפיה:</a:t>
            </a:r>
          </a:p>
          <a:p>
            <a:r>
              <a:rPr lang="he-IL" dirty="0"/>
              <a:t>[1] </a:t>
            </a:r>
            <a:r>
              <a:rPr lang="en-US" dirty="0">
                <a:hlinkClick r:id="rId3"/>
              </a:rPr>
              <a:t>https://www.u-tokyo.ac.jp/en/whyutokyo/wj_003.html</a:t>
            </a:r>
            <a:endParaRPr lang="he-IL" dirty="0"/>
          </a:p>
          <a:p>
            <a:r>
              <a:rPr lang="he-IL" dirty="0"/>
              <a:t>[1] </a:t>
            </a:r>
            <a:r>
              <a:rPr lang="en-US" dirty="0">
                <a:hlinkClick r:id="rId3"/>
              </a:rPr>
              <a:t>https://www.u-tokyo.ac.jp/en/whyutokyo/wj_003.html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[2]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https://uhra.herts.ac.uk/handle/2299/16345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ביבליוגרפיה: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[1]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https://uhra.herts.ac.uk/handle/2299/16345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DE2A-CC56-4B14-B065-C93D44651D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30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1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6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86D41-1882-42FC-9113-9AC1ECDB4C18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61795-3979-4BEB-ACFF-D00961C3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okyo2020.org/en/news/notice/20190723-02.html" TargetMode="External"/><Relationship Id="rId3" Type="http://schemas.openxmlformats.org/officeDocument/2006/relationships/hyperlink" Target="https://techcrunch.com/2019/07/22/meet-the-robots-toyota-is-bringing-to-the-2020-tokyo-olympic-games/" TargetMode="External"/><Relationship Id="rId7" Type="http://schemas.openxmlformats.org/officeDocument/2006/relationships/hyperlink" Target="https://tokyo2020.org/en/games/vision/innovatio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ra.herts.ac.uk/handle/2299/16345" TargetMode="External"/><Relationship Id="rId5" Type="http://schemas.openxmlformats.org/officeDocument/2006/relationships/hyperlink" Target="https://www.forbes.com/sites/nargessbanks/2019/07/29/toyota-robots-tokyo-2020-olympics/#5bf1435d45fa" TargetMode="External"/><Relationship Id="rId4" Type="http://schemas.openxmlformats.org/officeDocument/2006/relationships/hyperlink" Target="https://www.forbes.com/sites/nargessban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0A625F-3F6B-4293-89C6-677F305C7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131" y="1485901"/>
            <a:ext cx="8059737" cy="2842681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dirty="0">
                <a:latin typeface="Airbag Street" pitchFamily="1" charset="0"/>
                <a:cs typeface="+mn-cs"/>
              </a:rPr>
              <a:t>למה טוקיו זוהי האולימפיאדה הראשונה בה אנו רואים רובוטים?</a:t>
            </a:r>
            <a:endParaRPr lang="en-US" sz="6600" dirty="0">
              <a:latin typeface="Airbag Street" pitchFamily="1" charset="0"/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0844B63-4034-4656-BCDC-44C4DDAF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4" y="6358466"/>
            <a:ext cx="7197726" cy="1405467"/>
          </a:xfrm>
        </p:spPr>
        <p:txBody>
          <a:bodyPr>
            <a:normAutofit/>
          </a:bodyPr>
          <a:lstStyle/>
          <a:p>
            <a:r>
              <a:rPr lang="he-IL" sz="2400" dirty="0"/>
              <a:t>סטודנט עמרי צור</a:t>
            </a:r>
            <a:endParaRPr lang="en-US" sz="24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3B81B65-2337-4344-8A1F-AE28E0A4F320}"/>
              </a:ext>
            </a:extLst>
          </p:cNvPr>
          <p:cNvSpPr txBox="1"/>
          <p:nvPr/>
        </p:nvSpPr>
        <p:spPr>
          <a:xfrm>
            <a:off x="7435850" y="170277"/>
            <a:ext cx="778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/>
              <a:t>אוניברסיטת בר-אילן, תש"פ, סמסטר 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49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5F55-C977-4E26-B806-3BB7BD27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/>
              <a:t>מה משותף לכל הרובוטים הללו?</a:t>
            </a:r>
            <a:endParaRPr lang="en-US" sz="4000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A218B57-62ED-4CAC-BF67-633D339EF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76052"/>
              </p:ext>
            </p:extLst>
          </p:nvPr>
        </p:nvGraphicFramePr>
        <p:xfrm>
          <a:off x="5617029" y="406400"/>
          <a:ext cx="5741534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92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03AF40-93DF-4384-A0BE-835C62E3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360" y="262425"/>
            <a:ext cx="12632718" cy="1338943"/>
          </a:xfrm>
        </p:spPr>
        <p:txBody>
          <a:bodyPr>
            <a:normAutofit/>
          </a:bodyPr>
          <a:lstStyle/>
          <a:p>
            <a:pPr algn="ctr" rtl="1">
              <a:lnSpc>
                <a:spcPct val="90000"/>
              </a:lnSpc>
            </a:pPr>
            <a:r>
              <a:rPr lang="he-IL" sz="4000" dirty="0"/>
              <a:t>אז מאיפה מגיעה כל החיבה לרובוטים פתאום באולימפיאדת טוקיו	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F4308-CC15-442E-B1AD-3D37AC0C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2020186"/>
            <a:ext cx="11036299" cy="4456814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800" u="sng" dirty="0"/>
              <a:t>בעקבות קבלה ואימוץ של רובוטים שנטועה בתרבות יפן, תרבות יותר "פתוחה" משאר העולם.</a:t>
            </a:r>
            <a:r>
              <a:rPr lang="he-IL" sz="2100" u="sng" dirty="0"/>
              <a:t>[1]</a:t>
            </a:r>
            <a:br>
              <a:rPr lang="en-US" sz="2100" u="sng" dirty="0"/>
            </a:br>
            <a:endParaRPr lang="en-US" sz="2100" u="sng" dirty="0"/>
          </a:p>
          <a:p>
            <a:pPr algn="r" rtl="1"/>
            <a:r>
              <a:rPr lang="he-IL" sz="2800" dirty="0"/>
              <a:t>חלק עיקרי לאימוץ המהיר נובע מכך שהרובוטים היו נפוצים מאוד בקרב מפעלי ייצור, וביפן ישנם הרבה מאוד מפעלי ייצור בעקבות תרבות ה</a:t>
            </a:r>
            <a:r>
              <a:rPr lang="en-US" sz="3300" b="1" dirty="0" err="1"/>
              <a:t>monozukuri</a:t>
            </a:r>
            <a:r>
              <a:rPr lang="en-US" dirty="0"/>
              <a:t> </a:t>
            </a:r>
            <a:br>
              <a:rPr lang="en-US" dirty="0"/>
            </a:br>
            <a:r>
              <a:rPr lang="en-US" sz="2800" dirty="0"/>
              <a:t>mono</a:t>
            </a:r>
            <a:r>
              <a:rPr lang="he-IL" sz="2800" dirty="0"/>
              <a:t> – דבר, </a:t>
            </a:r>
            <a:r>
              <a:rPr lang="en-US" sz="2800" dirty="0" err="1"/>
              <a:t>zukuri</a:t>
            </a:r>
            <a:r>
              <a:rPr lang="he-IL" sz="2800" dirty="0"/>
              <a:t> – הכנה</a:t>
            </a:r>
            <a:br>
              <a:rPr lang="en-US" sz="2800" dirty="0"/>
            </a:br>
            <a:r>
              <a:rPr lang="he-IL" sz="2800" dirty="0"/>
              <a:t>ולכן כאשר היפנים ראו שהרובוטים שימושיים להם, הם פיתחו אותם למגוון תעשיות נוספות.</a:t>
            </a:r>
            <a:r>
              <a:rPr lang="he-IL" sz="2100" dirty="0"/>
              <a:t>[2]</a:t>
            </a:r>
            <a:br>
              <a:rPr lang="en-US" sz="2100" dirty="0"/>
            </a:br>
            <a:endParaRPr lang="he-IL" sz="2800" dirty="0"/>
          </a:p>
          <a:p>
            <a:pPr algn="r" rtl="1"/>
            <a:r>
              <a:rPr lang="he-IL" sz="2800" dirty="0"/>
              <a:t>סיבה מאוחרת יותר, היא שורה של פעולות ממשלתיות שמתקצבות פיתוח רובוטים לתעשיות שונות (כגון: רפואה, טיפול באסונות טבע וכו') </a:t>
            </a:r>
            <a:r>
              <a:rPr lang="he-IL" sz="2100" dirty="0"/>
              <a:t>[3]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06572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8AC969-FAE2-4512-985B-EC82A2B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cs typeface="+mn-cs"/>
              </a:rPr>
              <a:t>האם אכן היפנים "פתוחים" יותר בנושא הרובוטים בתרבות?</a:t>
            </a:r>
            <a:endParaRPr lang="en-US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4E4CA-D08D-46CD-B013-3F1E3D6C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/>
              <a:t>לצורך כך נערך מחקר בשנת 2014 בנושא "הבדלים בקבלה של רובוטים אנושיים ביפן ובריטניה"</a:t>
            </a:r>
            <a:r>
              <a:rPr lang="he-IL" dirty="0"/>
              <a:t>[1]</a:t>
            </a:r>
            <a:br>
              <a:rPr lang="en-US" sz="2800" dirty="0"/>
            </a:br>
            <a:endParaRPr lang="he-IL" sz="2800" dirty="0"/>
          </a:p>
          <a:p>
            <a:pPr algn="r" rtl="1"/>
            <a:r>
              <a:rPr lang="he-IL" sz="2800" dirty="0"/>
              <a:t>החוקרים השתמשו ב2 מבחנים </a:t>
            </a:r>
            <a:r>
              <a:rPr lang="en-US" sz="2800" dirty="0"/>
              <a:t>FSQ</a:t>
            </a:r>
            <a:r>
              <a:rPr lang="he-IL" sz="2800" dirty="0"/>
              <a:t> ו</a:t>
            </a:r>
            <a:r>
              <a:rPr lang="en-US" sz="2800" dirty="0"/>
              <a:t>NARS</a:t>
            </a:r>
            <a:r>
              <a:rPr lang="he-IL" sz="2800" dirty="0"/>
              <a:t> על קבוצה של יפנים ובריטים בכמה שכבות גיל שונות.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8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732E50-FF44-4696-B5A9-0F799D3E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1" y="719666"/>
            <a:ext cx="3351530" cy="49953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FSQ –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rankenstein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yndrome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uestionnaire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B729EE31-8589-46BF-B07A-B51A80ABA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02098"/>
              </p:ext>
            </p:extLst>
          </p:nvPr>
        </p:nvGraphicFramePr>
        <p:xfrm>
          <a:off x="5467509" y="266700"/>
          <a:ext cx="5886291" cy="636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09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C119C081-5507-4253-99AA-26CC34C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NARS – </a:t>
            </a:r>
            <a:r>
              <a:rPr lang="en-US" sz="3200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egative 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ttitude toward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obots Scale</a:t>
            </a:r>
            <a:endParaRPr lang="he-IL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9B0000-EE3C-4493-AEB6-2589BA59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27" y="831309"/>
            <a:ext cx="6652441" cy="5531391"/>
          </a:xfrm>
        </p:spPr>
        <p:txBody>
          <a:bodyPr anchor="ctr">
            <a:normAutofit lnSpcReduction="10000"/>
          </a:bodyPr>
          <a:lstStyle/>
          <a:p>
            <a:pPr algn="r" rtl="1"/>
            <a:r>
              <a:rPr lang="he-IL" sz="2800" dirty="0">
                <a:solidFill>
                  <a:schemeClr val="bg1"/>
                </a:solidFill>
              </a:rPr>
              <a:t>המבחן נועד לבדוק את הגישה השלילית כלפי רובוטים</a:t>
            </a:r>
          </a:p>
          <a:p>
            <a:pPr algn="r" rtl="1"/>
            <a:r>
              <a:rPr lang="he-IL" sz="2800" dirty="0">
                <a:solidFill>
                  <a:schemeClr val="bg1"/>
                </a:solidFill>
              </a:rPr>
              <a:t>השאלות התחלקו ל3 קטגוריות:</a:t>
            </a:r>
          </a:p>
          <a:p>
            <a:pPr lvl="1" algn="r" rtl="1"/>
            <a:r>
              <a:rPr lang="he-IL" sz="2800" dirty="0">
                <a:solidFill>
                  <a:schemeClr val="bg1"/>
                </a:solidFill>
              </a:rPr>
              <a:t>תחושה שלילית כלפי אינטראקציה עם רובוט – "הייתי מפוחד אם הייתי מדבר עם רובוט"</a:t>
            </a:r>
          </a:p>
          <a:p>
            <a:pPr lvl="1" algn="r" rtl="1"/>
            <a:r>
              <a:rPr lang="he-IL" sz="2800" dirty="0">
                <a:solidFill>
                  <a:schemeClr val="bg1"/>
                </a:solidFill>
              </a:rPr>
              <a:t>תחושה שלילית כלפי השפעת הרובוטים על החברה – " משהו רע יקרה אם רובוטים יתפתחו ליצורים חיים"</a:t>
            </a:r>
          </a:p>
          <a:p>
            <a:pPr lvl="1" algn="r" rtl="1"/>
            <a:r>
              <a:rPr lang="he-IL" sz="2800" dirty="0">
                <a:solidFill>
                  <a:schemeClr val="bg1"/>
                </a:solidFill>
              </a:rPr>
              <a:t>תחושה שלילית כלפי אינטראקציה ריגשית עם רובוט – "אני מרגיש בנוח עם רובוטים שיש להם רגשות"</a:t>
            </a:r>
          </a:p>
          <a:p>
            <a:pPr marL="457200" lvl="1" indent="0" algn="r" rtl="1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2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90076-21BD-4F48-8DE9-1DDAFCA4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4626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he-IL" sz="5400"/>
              <a:t>התוצאות</a:t>
            </a:r>
            <a:endParaRPr lang="en-US" sz="5400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5415428-2FDB-4A8B-807C-8DACA4C4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85194"/>
              </p:ext>
            </p:extLst>
          </p:nvPr>
        </p:nvGraphicFramePr>
        <p:xfrm>
          <a:off x="1062780" y="1968500"/>
          <a:ext cx="11453070" cy="415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5918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D99CB0-2608-46FE-ACB1-1136D52C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215900"/>
            <a:ext cx="10131425" cy="1456267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>
                <a:cs typeface="+mn-cs"/>
              </a:rPr>
              <a:t>ביבליוגרפיה</a:t>
            </a:r>
            <a:endParaRPr lang="en-US" sz="4400" b="1" dirty="0">
              <a:cs typeface="+mn-cs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BBF6C55-4C30-4E2C-A463-64C197D0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604433"/>
            <a:ext cx="10131425" cy="5037667"/>
          </a:xfrm>
        </p:spPr>
        <p:txBody>
          <a:bodyPr>
            <a:normAutofit/>
          </a:bodyPr>
          <a:lstStyle/>
          <a:p>
            <a:r>
              <a:rPr lang="en-US" sz="2400" dirty="0"/>
              <a:t>Darrell Etherington</a:t>
            </a:r>
            <a:r>
              <a:rPr lang="en-US" sz="2400" b="1" dirty="0"/>
              <a:t>, 2019, “Meet the robots Toyota is bringing to the 2020 Tokyo Olympic Games”, Article, TechCrunch,  </a:t>
            </a:r>
            <a:r>
              <a:rPr lang="en-US" sz="2400" b="1" dirty="0">
                <a:hlinkClick r:id="rId3"/>
              </a:rPr>
              <a:t>link</a:t>
            </a:r>
            <a:endParaRPr lang="en-US" sz="2400" b="1" dirty="0">
              <a:hlinkClick r:id="rId4"/>
            </a:endParaRPr>
          </a:p>
          <a:p>
            <a:r>
              <a:rPr lang="en-US" sz="2400" b="1" dirty="0" err="1">
                <a:hlinkClick r:id="rId4"/>
              </a:rPr>
              <a:t>Nargess</a:t>
            </a:r>
            <a:r>
              <a:rPr lang="en-US" sz="2400" b="1" dirty="0">
                <a:hlinkClick r:id="rId4"/>
              </a:rPr>
              <a:t> Banks</a:t>
            </a:r>
            <a:r>
              <a:rPr lang="en-US" sz="2400" b="1" dirty="0"/>
              <a:t> ,2019, “Meet The Toyota Robots Assisting Mobility At Tokyo 2020 Olympics”, Article , </a:t>
            </a:r>
            <a:r>
              <a:rPr lang="en-US" sz="2400" b="1" dirty="0" err="1"/>
              <a:t>Frobes</a:t>
            </a:r>
            <a:r>
              <a:rPr lang="en-US" sz="2400" b="1" dirty="0"/>
              <a:t>, </a:t>
            </a:r>
            <a:r>
              <a:rPr lang="en-US" sz="2400" b="1" dirty="0">
                <a:hlinkClick r:id="rId5"/>
              </a:rPr>
              <a:t>link</a:t>
            </a:r>
            <a:endParaRPr lang="en-US" sz="2400" b="1" dirty="0"/>
          </a:p>
          <a:p>
            <a:r>
              <a:rPr lang="en-US" sz="2400" b="1" dirty="0" err="1"/>
              <a:t>Tatsunya</a:t>
            </a:r>
            <a:r>
              <a:rPr lang="en-US" sz="2400" b="1" dirty="0"/>
              <a:t> Nomura, Dag </a:t>
            </a:r>
            <a:r>
              <a:rPr lang="en-US" sz="2400" b="1" dirty="0" err="1"/>
              <a:t>Sverre</a:t>
            </a:r>
            <a:r>
              <a:rPr lang="en-US" sz="2400" b="1" dirty="0"/>
              <a:t> </a:t>
            </a:r>
            <a:r>
              <a:rPr lang="en-US" sz="2400" b="1" dirty="0" err="1"/>
              <a:t>Syrdal</a:t>
            </a:r>
            <a:r>
              <a:rPr lang="en-US" sz="2400" b="1" dirty="0"/>
              <a:t>, Kerstin </a:t>
            </a:r>
            <a:r>
              <a:rPr lang="en-US" sz="2400" b="1" dirty="0" err="1"/>
              <a:t>Dautenhahn</a:t>
            </a:r>
            <a:r>
              <a:rPr lang="en-US" sz="2400" b="1" dirty="0"/>
              <a:t>, 2015, Academic Article, 4th international symposium on new frontiers in human-robot interaction, </a:t>
            </a:r>
            <a:r>
              <a:rPr lang="en-US" sz="2400" b="1" dirty="0">
                <a:hlinkClick r:id="rId6"/>
              </a:rPr>
              <a:t>link</a:t>
            </a:r>
            <a:endParaRPr lang="en-US" sz="2400" b="1" dirty="0"/>
          </a:p>
          <a:p>
            <a:r>
              <a:rPr lang="en-US" sz="2400" b="1" dirty="0"/>
              <a:t>Tokyo 2020 Olympics ,2019, “Innovative Initiatives for the Tokyo 2020 Games”, Article, Tokyo 2020 Olympics, </a:t>
            </a:r>
            <a:r>
              <a:rPr lang="en-US" sz="2400" b="1" dirty="0">
                <a:hlinkClick r:id="rId7"/>
              </a:rPr>
              <a:t>link</a:t>
            </a:r>
            <a:endParaRPr lang="en-US" sz="2400" b="1" dirty="0"/>
          </a:p>
          <a:p>
            <a:r>
              <a:rPr lang="en-US" sz="2400" b="1" dirty="0"/>
              <a:t>Tokyo 2020 Olympics, 2019, “New Robots Unveiled for Tokyo 2020 Games”, Article, Tokyo 2020 Olympics,  </a:t>
            </a:r>
            <a:r>
              <a:rPr lang="en-US" sz="2400" b="1" dirty="0">
                <a:hlinkClick r:id="rId8"/>
              </a:rPr>
              <a:t>link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704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7C8E39-EE1D-4144-B92C-126C7053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1" y="139700"/>
            <a:ext cx="10018713" cy="1752599"/>
          </a:xfrm>
        </p:spPr>
        <p:txBody>
          <a:bodyPr>
            <a:normAutofit/>
          </a:bodyPr>
          <a:lstStyle/>
          <a:p>
            <a:r>
              <a:rPr lang="he-IL" sz="4400" dirty="0">
                <a:cs typeface="+mn-cs"/>
              </a:rPr>
              <a:t>מאיפה זה התחיל?</a:t>
            </a:r>
            <a:endParaRPr lang="en-US" sz="4400" dirty="0"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4C19241-A0E2-4DAB-B239-671E97A54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433402"/>
              </p:ext>
            </p:extLst>
          </p:nvPr>
        </p:nvGraphicFramePr>
        <p:xfrm>
          <a:off x="1497010" y="2021679"/>
          <a:ext cx="10374311" cy="4299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672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5BFBE5-2FB1-4DAA-8705-1B5B1D20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033" y="406400"/>
            <a:ext cx="6362291" cy="1752599"/>
          </a:xfrm>
        </p:spPr>
        <p:txBody>
          <a:bodyPr>
            <a:normAutofit/>
          </a:bodyPr>
          <a:lstStyle/>
          <a:p>
            <a:r>
              <a:rPr lang="he-IL" sz="4800" dirty="0">
                <a:latin typeface="Arial" panose="020B0604020202020204" pitchFamily="34" charset="0"/>
                <a:cs typeface="+mn-cs"/>
              </a:rPr>
              <a:t>אז איפה היו הרובוטים באולימפיאדות עד היום?</a:t>
            </a:r>
            <a:endParaRPr lang="en-US" sz="4800" dirty="0"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6E3916D-307A-40FE-BD60-431EE01EB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74" y="645285"/>
            <a:ext cx="1764029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תמונה 3" descr="תמונה שמכילה שלט&#10;&#10;התיאור נוצר באופן אוטומטי">
            <a:extLst>
              <a:ext uri="{FF2B5EF4-FFF2-40B4-BE49-F238E27FC236}">
                <a16:creationId xmlns:a16="http://schemas.microsoft.com/office/drawing/2014/main" id="{F8048055-9E83-453A-8FE6-B6F85EDDA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45" y="3492425"/>
            <a:ext cx="3982088" cy="23195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8410D3-AD0F-4A40-8DF4-7DBB9ACF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633" y="4249890"/>
            <a:ext cx="6514167" cy="312420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באולימפיאדת ריו  (2016)</a:t>
            </a:r>
            <a:br>
              <a:rPr lang="en-US" sz="3200" dirty="0"/>
            </a:br>
            <a:r>
              <a:rPr lang="he-IL" sz="3200" dirty="0"/>
              <a:t>ובאולימפיאדת החורף </a:t>
            </a:r>
            <a:r>
              <a:rPr lang="he-IL" sz="3200" dirty="0" err="1"/>
              <a:t>בפיונצ'אנג</a:t>
            </a:r>
            <a:r>
              <a:rPr lang="he-IL" sz="3200" dirty="0"/>
              <a:t> (2018), </a:t>
            </a:r>
            <a:r>
              <a:rPr lang="en-US" sz="3200" dirty="0"/>
              <a:t>Washington Post</a:t>
            </a:r>
            <a:r>
              <a:rPr lang="he-IL" sz="3200" dirty="0"/>
              <a:t> השתמשו </a:t>
            </a:r>
            <a:br>
              <a:rPr lang="en-US" sz="3200" dirty="0"/>
            </a:br>
            <a:r>
              <a:rPr lang="he-IL" sz="3200" dirty="0"/>
              <a:t>ברובוטים על מנת לפרסם </a:t>
            </a:r>
            <a:br>
              <a:rPr lang="en-US" sz="3200" dirty="0"/>
            </a:br>
            <a:r>
              <a:rPr lang="he-IL" sz="3200" dirty="0"/>
              <a:t>בזמן אמת פוסטים על </a:t>
            </a:r>
            <a:br>
              <a:rPr lang="en-US" sz="3200" dirty="0"/>
            </a:br>
            <a:r>
              <a:rPr lang="he-IL" sz="3200" dirty="0"/>
              <a:t>המתרחש באולימפיאדה.</a:t>
            </a:r>
            <a:r>
              <a:rPr lang="he-IL" dirty="0"/>
              <a:t>[1]</a:t>
            </a:r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66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BF051F3-A0D1-48C8-B84A-6B2F046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049" y="876299"/>
            <a:ext cx="5945280" cy="51054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ועכשיו נעבור לרובוטים החדשים באולימפיאדת טוקיו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E6BC1-3846-46D6-90BC-9A4E5C57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0310" y="1335087"/>
            <a:ext cx="3246386" cy="510540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אני אראה תמונה של הרובוט </a:t>
            </a:r>
            <a:br>
              <a:rPr lang="en-US" sz="3200" dirty="0"/>
            </a:br>
            <a:r>
              <a:rPr lang="he-IL" sz="3200" dirty="0"/>
              <a:t>ונסו להבין מה המטרה שלו</a:t>
            </a:r>
          </a:p>
          <a:p>
            <a:pPr algn="r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05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55FFE4-67D7-40D7-AA92-A0D4B14E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en-US" sz="4000" b="1" dirty="0"/>
              <a:t>Mascot-type robots</a:t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1026" name="Picture 2" descr="Tokyo_2020_Mascot_Robot_Someity">
            <a:extLst>
              <a:ext uri="{FF2B5EF4-FFF2-40B4-BE49-F238E27FC236}">
                <a16:creationId xmlns:a16="http://schemas.microsoft.com/office/drawing/2014/main" id="{D569231B-F85C-4FAD-995B-93EABF2523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3" r="-1" b="19462"/>
          <a:stretch/>
        </p:blipFill>
        <p:spPr bwMode="auto"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A1D17A6-7959-4F6F-A35B-D71E1B20EDB9}"/>
              </a:ext>
            </a:extLst>
          </p:cNvPr>
          <p:cNvSpPr txBox="1"/>
          <p:nvPr/>
        </p:nvSpPr>
        <p:spPr>
          <a:xfrm>
            <a:off x="1044029" y="2230003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sz="2000" dirty="0"/>
              <a:t>השם של הקמע הכחול הוא </a:t>
            </a:r>
            <a:r>
              <a:rPr lang="en-US" sz="2000" dirty="0"/>
              <a:t>MIRAITOWA</a:t>
            </a:r>
          </a:p>
          <a:p>
            <a:pPr lvl="1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 err="1"/>
              <a:t>Mirai</a:t>
            </a:r>
            <a:r>
              <a:rPr lang="en-US" sz="2000" dirty="0"/>
              <a:t> </a:t>
            </a:r>
            <a:r>
              <a:rPr lang="he-IL" sz="2000" dirty="0"/>
              <a:t> - מסמל עתיד</a:t>
            </a:r>
            <a:endParaRPr lang="en-US" sz="2000" dirty="0"/>
          </a:p>
          <a:p>
            <a:pPr lvl="1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Towa </a:t>
            </a:r>
            <a:r>
              <a:rPr lang="he-IL" sz="2000" dirty="0"/>
              <a:t> - מסמל ניצחי</a:t>
            </a:r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sz="2000" dirty="0"/>
              <a:t>השם של הקמע הוורוד הוא </a:t>
            </a:r>
            <a:r>
              <a:rPr lang="en-US" sz="2000" dirty="0"/>
              <a:t>Someity</a:t>
            </a:r>
            <a:endParaRPr lang="he-IL" sz="2000" dirty="0"/>
          </a:p>
          <a:p>
            <a:pPr lvl="1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sz="2000" dirty="0"/>
              <a:t> מגיע מהמילה </a:t>
            </a:r>
            <a:r>
              <a:rPr lang="en-US" sz="2000" dirty="0"/>
              <a:t>someiyoshino</a:t>
            </a:r>
            <a:r>
              <a:rPr lang="he-IL" sz="2000" dirty="0"/>
              <a:t> – סוג פופולרי של פריחת הדובדבן</a:t>
            </a:r>
          </a:p>
          <a:p>
            <a:pPr lvl="1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sz="2000" dirty="0"/>
              <a:t> נשמע כמו </a:t>
            </a:r>
            <a:r>
              <a:rPr lang="en-US" sz="2000" dirty="0"/>
              <a:t>“so mighty”</a:t>
            </a:r>
            <a:endParaRPr lang="he-IL" sz="2000" dirty="0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sz="2000" dirty="0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he-IL" sz="2000" dirty="0"/>
              <a:t>כמו שניתן לראות הם מצוידים במצלמה ויכולים לזהות אנשים שנמצאים מולם ולהגיב להם, הם יכולים לנופף, ללחוץ ידיים ויש להם מגוון רחב של הבעות פנים.</a:t>
            </a:r>
            <a:endParaRPr lang="en-US" sz="2000" dirty="0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</a:pPr>
            <a:endParaRPr lang="he-IL" sz="2000" dirty="0"/>
          </a:p>
        </p:txBody>
      </p:sp>
      <p:pic>
        <p:nvPicPr>
          <p:cNvPr id="1028" name="Picture 4" descr="Tokyo_2020_Mascot_Robot_Miraitowa">
            <a:extLst>
              <a:ext uri="{FF2B5EF4-FFF2-40B4-BE49-F238E27FC236}">
                <a16:creationId xmlns:a16="http://schemas.microsoft.com/office/drawing/2014/main" id="{BB611F45-A1B3-4B6A-8D01-5749B44D6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8" r="3" b="21284"/>
          <a:stretch/>
        </p:blipFill>
        <p:spPr bwMode="auto"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4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116EBF-59F0-4DF7-B9AF-63A3205C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66" y="634181"/>
            <a:ext cx="5676899" cy="160812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/>
              <a:t>T-HR3 </a:t>
            </a:r>
            <a:r>
              <a:rPr lang="en-US" sz="4000" b="1" dirty="0">
                <a:solidFill>
                  <a:srgbClr val="FF0000"/>
                </a:solidFill>
              </a:rPr>
              <a:t>H</a:t>
            </a:r>
            <a:r>
              <a:rPr lang="en-US" sz="4000" b="1" dirty="0"/>
              <a:t>umanoid </a:t>
            </a:r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/>
              <a:t>obot</a:t>
            </a:r>
            <a:endParaRPr lang="en-US" sz="4000" dirty="0"/>
          </a:p>
        </p:txBody>
      </p:sp>
      <p:pic>
        <p:nvPicPr>
          <p:cNvPr id="2050" name="Picture 2" descr="T HR3 Humanoid Robot Latest compressor">
            <a:extLst>
              <a:ext uri="{FF2B5EF4-FFF2-40B4-BE49-F238E27FC236}">
                <a16:creationId xmlns:a16="http://schemas.microsoft.com/office/drawing/2014/main" id="{FD0A12F2-AAF5-4191-BE92-AF057F9354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353" y="643463"/>
            <a:ext cx="3948099" cy="558035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EEA6488-1167-4D7D-BABB-703D35D704C0}"/>
              </a:ext>
            </a:extLst>
          </p:cNvPr>
          <p:cNvSpPr txBox="1"/>
          <p:nvPr/>
        </p:nvSpPr>
        <p:spPr>
          <a:xfrm>
            <a:off x="6705600" y="1730886"/>
            <a:ext cx="4347496" cy="4631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יש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לו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את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מגוון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היכולות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שיש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לרובוטי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הקמע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אך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בנוסף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לכל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אלו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הוא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יכול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להזרים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וידאו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הישר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מאירועי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האולימפיאדה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למקומות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מרוחקים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  <a:b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בנוסף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הוא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ניתן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לשליטה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ע"י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מערך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של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מכשור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2800" dirty="0" err="1">
                <a:latin typeface="Miriam" panose="020B0502050101010101" pitchFamily="34" charset="-79"/>
                <a:cs typeface="Miriam" panose="020B0502050101010101" pitchFamily="34" charset="-79"/>
              </a:rPr>
              <a:t>לביש</a:t>
            </a:r>
            <a:r>
              <a:rPr lang="en-US" sz="2800" dirty="0">
                <a:latin typeface="Miriam" panose="020B0502050101010101" pitchFamily="34" charset="-79"/>
                <a:cs typeface="Miriam" panose="020B05020501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5D9A02-E3DD-4120-9592-2AB01FC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3367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/>
            <a:r>
              <a:rPr lang="en-US" sz="4400" b="1" dirty="0"/>
              <a:t>T-TR1-Robot</a:t>
            </a:r>
          </a:p>
        </p:txBody>
      </p:sp>
      <p:pic>
        <p:nvPicPr>
          <p:cNvPr id="3074" name="Picture 2" descr="T TR1 Remote location communication Robot">
            <a:extLst>
              <a:ext uri="{FF2B5EF4-FFF2-40B4-BE49-F238E27FC236}">
                <a16:creationId xmlns:a16="http://schemas.microsoft.com/office/drawing/2014/main" id="{2AF1E272-5CC0-4FBD-BC25-F32ED05B8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6" r="21574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8B0EE99-5701-4E41-8628-FDF2D1595A93}"/>
              </a:ext>
            </a:extLst>
          </p:cNvPr>
          <p:cNvSpPr txBox="1"/>
          <p:nvPr/>
        </p:nvSpPr>
        <p:spPr>
          <a:xfrm>
            <a:off x="7534787" y="2280674"/>
            <a:ext cx="4368800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בגודל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של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אדם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אמיתי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נועד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לאפשר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לאתלטים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ולקהל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שפזורים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ברחבי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התחרויות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לתקשר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בזמן</a:t>
            </a:r>
            <a:r>
              <a:rPr lang="en-US" sz="3200" dirty="0">
                <a:latin typeface="Miriam" panose="020B0502050101010101" pitchFamily="34" charset="-79"/>
                <a:cs typeface="Miriam" panose="020B0502050101010101" pitchFamily="34" charset="-79"/>
              </a:rPr>
              <a:t> </a:t>
            </a:r>
            <a:r>
              <a:rPr lang="en-US" sz="3200" dirty="0" err="1">
                <a:latin typeface="Miriam" panose="020B0502050101010101" pitchFamily="34" charset="-79"/>
                <a:cs typeface="Miriam" panose="020B0502050101010101" pitchFamily="34" charset="-79"/>
              </a:rPr>
              <a:t>אמת</a:t>
            </a:r>
            <a:endParaRPr lang="en-US" sz="32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751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3BB23-7673-4019-8103-44D89EA3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774" y="148163"/>
            <a:ext cx="6164826" cy="160812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HSR - 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/>
              <a:t>uman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upport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obot</a:t>
            </a:r>
            <a:br>
              <a:rPr lang="en-US" sz="3200" dirty="0"/>
            </a:br>
            <a:r>
              <a:rPr lang="en-US" sz="3200" dirty="0"/>
              <a:t>DSR – </a:t>
            </a:r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3200" dirty="0"/>
              <a:t>elivery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upport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obot</a:t>
            </a:r>
          </a:p>
        </p:txBody>
      </p:sp>
      <p:pic>
        <p:nvPicPr>
          <p:cNvPr id="4098" name="Picture 2" descr="תמונה שמכילה שולחן, ישיבה, דלפק, לבן&#10;&#10;התיאור נוצר באופן אוטומטי">
            <a:extLst>
              <a:ext uri="{FF2B5EF4-FFF2-40B4-BE49-F238E27FC236}">
                <a16:creationId xmlns:a16="http://schemas.microsoft.com/office/drawing/2014/main" id="{27FD042D-1FDA-443C-82B0-FA92DF77F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74" y="1466379"/>
            <a:ext cx="6164826" cy="411502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D53F0CD-9A7A-4786-AC13-4BAC7E30F41F}"/>
              </a:ext>
            </a:extLst>
          </p:cNvPr>
          <p:cNvSpPr txBox="1"/>
          <p:nvPr/>
        </p:nvSpPr>
        <p:spPr>
          <a:xfrm>
            <a:off x="6908800" y="1756287"/>
            <a:ext cx="5168900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he-IL" sz="2800" dirty="0">
                <a:cs typeface="+mj-cs"/>
              </a:rPr>
              <a:t>הרובוטים הללו נועדו לעזור לנכים</a:t>
            </a:r>
            <a:br>
              <a:rPr lang="en-US" sz="2800" dirty="0">
                <a:cs typeface="+mj-cs"/>
              </a:rPr>
            </a:br>
            <a:r>
              <a:rPr lang="he-IL" sz="2800" dirty="0">
                <a:cs typeface="+mj-cs"/>
              </a:rPr>
              <a:t>על מנת שיוכלו להגיע למקומותיהם, ולספק להם את הצרכים שלהם (בין אם זה הבאת מזון שהוזמן, או הרמת בקבוק שמפריע למעבר)</a:t>
            </a: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970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83E419-385E-4427-BC08-B46B8FF1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685800"/>
            <a:ext cx="59181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FSR – </a:t>
            </a:r>
            <a:r>
              <a:rPr lang="en-US" sz="4400" dirty="0">
                <a:solidFill>
                  <a:srgbClr val="FF0000"/>
                </a:solidFill>
              </a:rPr>
              <a:t>F</a:t>
            </a:r>
            <a:r>
              <a:rPr lang="en-US" sz="4400" dirty="0"/>
              <a:t>ield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upport </a:t>
            </a:r>
            <a:r>
              <a:rPr lang="en-US" sz="4400" dirty="0">
                <a:solidFill>
                  <a:srgbClr val="FF0000"/>
                </a:solidFill>
              </a:rPr>
              <a:t>R</a:t>
            </a:r>
            <a:r>
              <a:rPr lang="en-US" sz="4400" dirty="0"/>
              <a:t>obot</a:t>
            </a:r>
          </a:p>
        </p:txBody>
      </p:sp>
      <p:pic>
        <p:nvPicPr>
          <p:cNvPr id="4" name="מציין מיקום תוכן 3" descr="תמונה שמכילה דשא, חוץ, שדה, תובלה&#10;&#10;התיאור נוצר באופן אוטומטי">
            <a:extLst>
              <a:ext uri="{FF2B5EF4-FFF2-40B4-BE49-F238E27FC236}">
                <a16:creationId xmlns:a16="http://schemas.microsoft.com/office/drawing/2014/main" id="{19A8082C-7D30-4931-BD76-06254999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052" r="18699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6DCCE51-49F1-4D91-A8BC-4F0DACEAB8A4}"/>
              </a:ext>
            </a:extLst>
          </p:cNvPr>
          <p:cNvSpPr txBox="1"/>
          <p:nvPr/>
        </p:nvSpPr>
        <p:spPr>
          <a:xfrm>
            <a:off x="227372" y="1888067"/>
            <a:ext cx="57657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he-IL" sz="2800" dirty="0"/>
              <a:t>נועד לעזור להחזיר </a:t>
            </a:r>
            <a:r>
              <a:rPr lang="he-IL" sz="2800" dirty="0" err="1"/>
              <a:t>קידונים</a:t>
            </a:r>
            <a:r>
              <a:rPr lang="he-IL" sz="2800" dirty="0"/>
              <a:t>, כדורי ברזל וכו' </a:t>
            </a:r>
            <a:r>
              <a:rPr lang="he-IL" sz="2800" dirty="0" err="1"/>
              <a:t>שנרקו</a:t>
            </a:r>
            <a:r>
              <a:rPr lang="he-IL" sz="2800" dirty="0"/>
              <a:t> אל הדשא.</a:t>
            </a:r>
            <a:br>
              <a:rPr lang="en-US" sz="2800" dirty="0"/>
            </a:br>
            <a:r>
              <a:rPr lang="he-IL" sz="2800" dirty="0"/>
              <a:t>חוסך זמן יקר וכוח אדם.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88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1535</Words>
  <Application>Microsoft Office PowerPoint</Application>
  <PresentationFormat>מסך רחב</PresentationFormat>
  <Paragraphs>136</Paragraphs>
  <Slides>16</Slides>
  <Notes>13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Airbag Street</vt:lpstr>
      <vt:lpstr>Arial</vt:lpstr>
      <vt:lpstr>Calibri</vt:lpstr>
      <vt:lpstr>Corbel</vt:lpstr>
      <vt:lpstr>Miriam</vt:lpstr>
      <vt:lpstr>פרלקסה</vt:lpstr>
      <vt:lpstr>למה טוקיו זוהי האולימפיאדה הראשונה בה אנו רואים רובוטים?</vt:lpstr>
      <vt:lpstr>מאיפה זה התחיל?</vt:lpstr>
      <vt:lpstr>אז איפה היו הרובוטים באולימפיאדות עד היום?</vt:lpstr>
      <vt:lpstr>ועכשיו נעבור לרובוטים החדשים באולימפיאדת טוקיו</vt:lpstr>
      <vt:lpstr>Mascot-type robots </vt:lpstr>
      <vt:lpstr>T-HR3 Humanoid Robot</vt:lpstr>
      <vt:lpstr>T-TR1-Robot</vt:lpstr>
      <vt:lpstr>HSR - Human Support Robot DSR – Delivery Support Robot</vt:lpstr>
      <vt:lpstr>FSR – Field Support Robot</vt:lpstr>
      <vt:lpstr>מה משותף לכל הרובוטים הללו?</vt:lpstr>
      <vt:lpstr>אז מאיפה מגיעה כל החיבה לרובוטים פתאום באולימפיאדת טוקיו ?</vt:lpstr>
      <vt:lpstr>האם אכן היפנים "פתוחים" יותר בנושא הרובוטים בתרבות?</vt:lpstr>
      <vt:lpstr>FSQ – Frankenstein Syndrome Questionnaire</vt:lpstr>
      <vt:lpstr>NARS – Negative Attitude toward Robots Scale</vt:lpstr>
      <vt:lpstr>התוצאות</vt:lpstr>
      <vt:lpstr>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למה טוקיו זוהי האולימפיאדה הראשונה בה אנו רואים רובוטים?</dc:title>
  <dc:creator>Omry Zur</dc:creator>
  <cp:lastModifiedBy>Omry Zur</cp:lastModifiedBy>
  <cp:revision>3</cp:revision>
  <dcterms:created xsi:type="dcterms:W3CDTF">2019-12-24T15:13:06Z</dcterms:created>
  <dcterms:modified xsi:type="dcterms:W3CDTF">2019-12-24T15:23:21Z</dcterms:modified>
</cp:coreProperties>
</file>