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912B5BF-1321-4D4F-B06A-8E8DC1633BEB}"/>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436CF58C-F9E2-4C31-895A-081D61FCF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E3A3FFBA-4917-4569-BDF3-2D1EC822C8E4}"/>
              </a:ext>
            </a:extLst>
          </p:cNvPr>
          <p:cNvSpPr>
            <a:spLocks noGrp="1"/>
          </p:cNvSpPr>
          <p:nvPr>
            <p:ph type="dt" sz="half" idx="10"/>
          </p:nvPr>
        </p:nvSpPr>
        <p:spPr/>
        <p:txBody>
          <a:bodyPr/>
          <a:lstStyle/>
          <a:p>
            <a:fld id="{E3E67965-B75C-432C-AFB6-3A2853AB908A}" type="datetimeFigureOut">
              <a:rPr lang="he-IL" smtClean="0"/>
              <a:t>ז'/טבת/תש"פ</a:t>
            </a:fld>
            <a:endParaRPr lang="he-IL"/>
          </a:p>
        </p:txBody>
      </p:sp>
      <p:sp>
        <p:nvSpPr>
          <p:cNvPr id="5" name="מציין מיקום של כותרת תחתונה 4">
            <a:extLst>
              <a:ext uri="{FF2B5EF4-FFF2-40B4-BE49-F238E27FC236}">
                <a16:creationId xmlns:a16="http://schemas.microsoft.com/office/drawing/2014/main" id="{7309C2DE-67E3-4583-9AC8-C0C4E39E3CB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7AA568F-9E0B-415E-99F7-52A5FC8C18E4}"/>
              </a:ext>
            </a:extLst>
          </p:cNvPr>
          <p:cNvSpPr>
            <a:spLocks noGrp="1"/>
          </p:cNvSpPr>
          <p:nvPr>
            <p:ph type="sldNum" sz="quarter" idx="12"/>
          </p:nvPr>
        </p:nvSpPr>
        <p:spPr/>
        <p:txBody>
          <a:bodyPr/>
          <a:lstStyle/>
          <a:p>
            <a:fld id="{D109F963-BBB5-433C-85C9-A22421D6609B}" type="slidenum">
              <a:rPr lang="he-IL" smtClean="0"/>
              <a:t>‹#›</a:t>
            </a:fld>
            <a:endParaRPr lang="he-IL"/>
          </a:p>
        </p:txBody>
      </p:sp>
    </p:spTree>
    <p:extLst>
      <p:ext uri="{BB962C8B-B14F-4D97-AF65-F5344CB8AC3E}">
        <p14:creationId xmlns:p14="http://schemas.microsoft.com/office/powerpoint/2010/main" val="132369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AC8810-5588-41EF-BFA4-EEF9E339784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4DFC7C0-ABEB-4BDC-B734-CB686698CB01}"/>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1A96226-E806-41EC-A0AB-2838E8C95716}"/>
              </a:ext>
            </a:extLst>
          </p:cNvPr>
          <p:cNvSpPr>
            <a:spLocks noGrp="1"/>
          </p:cNvSpPr>
          <p:nvPr>
            <p:ph type="dt" sz="half" idx="10"/>
          </p:nvPr>
        </p:nvSpPr>
        <p:spPr/>
        <p:txBody>
          <a:bodyPr/>
          <a:lstStyle/>
          <a:p>
            <a:fld id="{E3E67965-B75C-432C-AFB6-3A2853AB908A}" type="datetimeFigureOut">
              <a:rPr lang="he-IL" smtClean="0"/>
              <a:t>ז'/טבת/תש"פ</a:t>
            </a:fld>
            <a:endParaRPr lang="he-IL"/>
          </a:p>
        </p:txBody>
      </p:sp>
      <p:sp>
        <p:nvSpPr>
          <p:cNvPr id="5" name="מציין מיקום של כותרת תחתונה 4">
            <a:extLst>
              <a:ext uri="{FF2B5EF4-FFF2-40B4-BE49-F238E27FC236}">
                <a16:creationId xmlns:a16="http://schemas.microsoft.com/office/drawing/2014/main" id="{D07A9A8A-AFA0-4390-8F6F-CF3894579AF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C614238-99EC-4CCF-8839-AC3968AEA094}"/>
              </a:ext>
            </a:extLst>
          </p:cNvPr>
          <p:cNvSpPr>
            <a:spLocks noGrp="1"/>
          </p:cNvSpPr>
          <p:nvPr>
            <p:ph type="sldNum" sz="quarter" idx="12"/>
          </p:nvPr>
        </p:nvSpPr>
        <p:spPr/>
        <p:txBody>
          <a:bodyPr/>
          <a:lstStyle/>
          <a:p>
            <a:fld id="{D109F963-BBB5-433C-85C9-A22421D6609B}" type="slidenum">
              <a:rPr lang="he-IL" smtClean="0"/>
              <a:t>‹#›</a:t>
            </a:fld>
            <a:endParaRPr lang="he-IL"/>
          </a:p>
        </p:txBody>
      </p:sp>
    </p:spTree>
    <p:extLst>
      <p:ext uri="{BB962C8B-B14F-4D97-AF65-F5344CB8AC3E}">
        <p14:creationId xmlns:p14="http://schemas.microsoft.com/office/powerpoint/2010/main" val="380573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E94C37E8-779A-42F0-930B-639AD32CA45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268A045-51F8-4981-A9DF-0E80E4EB1DD9}"/>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F4CA30E-F857-44DE-B908-E38EA29BC343}"/>
              </a:ext>
            </a:extLst>
          </p:cNvPr>
          <p:cNvSpPr>
            <a:spLocks noGrp="1"/>
          </p:cNvSpPr>
          <p:nvPr>
            <p:ph type="dt" sz="half" idx="10"/>
          </p:nvPr>
        </p:nvSpPr>
        <p:spPr/>
        <p:txBody>
          <a:bodyPr/>
          <a:lstStyle/>
          <a:p>
            <a:fld id="{E3E67965-B75C-432C-AFB6-3A2853AB908A}" type="datetimeFigureOut">
              <a:rPr lang="he-IL" smtClean="0"/>
              <a:t>ז'/טבת/תש"פ</a:t>
            </a:fld>
            <a:endParaRPr lang="he-IL"/>
          </a:p>
        </p:txBody>
      </p:sp>
      <p:sp>
        <p:nvSpPr>
          <p:cNvPr id="5" name="מציין מיקום של כותרת תחתונה 4">
            <a:extLst>
              <a:ext uri="{FF2B5EF4-FFF2-40B4-BE49-F238E27FC236}">
                <a16:creationId xmlns:a16="http://schemas.microsoft.com/office/drawing/2014/main" id="{92614CBC-27D9-49C0-80E8-82ADE30F702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E13B6DB-61E9-4C0B-A4C5-B864A74B6150}"/>
              </a:ext>
            </a:extLst>
          </p:cNvPr>
          <p:cNvSpPr>
            <a:spLocks noGrp="1"/>
          </p:cNvSpPr>
          <p:nvPr>
            <p:ph type="sldNum" sz="quarter" idx="12"/>
          </p:nvPr>
        </p:nvSpPr>
        <p:spPr/>
        <p:txBody>
          <a:bodyPr/>
          <a:lstStyle/>
          <a:p>
            <a:fld id="{D109F963-BBB5-433C-85C9-A22421D6609B}" type="slidenum">
              <a:rPr lang="he-IL" smtClean="0"/>
              <a:t>‹#›</a:t>
            </a:fld>
            <a:endParaRPr lang="he-IL"/>
          </a:p>
        </p:txBody>
      </p:sp>
    </p:spTree>
    <p:extLst>
      <p:ext uri="{BB962C8B-B14F-4D97-AF65-F5344CB8AC3E}">
        <p14:creationId xmlns:p14="http://schemas.microsoft.com/office/powerpoint/2010/main" val="221587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A9C9C0-DCE3-4065-852D-D8F738622E2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8233E33-4E68-4A64-B2A1-DC47FE9C5F0F}"/>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3B138F2-CE87-452F-B5B6-6FAEB4B5ADBF}"/>
              </a:ext>
            </a:extLst>
          </p:cNvPr>
          <p:cNvSpPr>
            <a:spLocks noGrp="1"/>
          </p:cNvSpPr>
          <p:nvPr>
            <p:ph type="dt" sz="half" idx="10"/>
          </p:nvPr>
        </p:nvSpPr>
        <p:spPr/>
        <p:txBody>
          <a:bodyPr/>
          <a:lstStyle/>
          <a:p>
            <a:fld id="{E3E67965-B75C-432C-AFB6-3A2853AB908A}" type="datetimeFigureOut">
              <a:rPr lang="he-IL" smtClean="0"/>
              <a:t>ז'/טבת/תש"פ</a:t>
            </a:fld>
            <a:endParaRPr lang="he-IL"/>
          </a:p>
        </p:txBody>
      </p:sp>
      <p:sp>
        <p:nvSpPr>
          <p:cNvPr id="5" name="מציין מיקום של כותרת תחתונה 4">
            <a:extLst>
              <a:ext uri="{FF2B5EF4-FFF2-40B4-BE49-F238E27FC236}">
                <a16:creationId xmlns:a16="http://schemas.microsoft.com/office/drawing/2014/main" id="{D698BC44-BB6E-481B-96BC-9D9C4690A39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3C291DC-1B98-4C6C-BD90-E6B85DBC78E3}"/>
              </a:ext>
            </a:extLst>
          </p:cNvPr>
          <p:cNvSpPr>
            <a:spLocks noGrp="1"/>
          </p:cNvSpPr>
          <p:nvPr>
            <p:ph type="sldNum" sz="quarter" idx="12"/>
          </p:nvPr>
        </p:nvSpPr>
        <p:spPr/>
        <p:txBody>
          <a:bodyPr/>
          <a:lstStyle/>
          <a:p>
            <a:fld id="{D109F963-BBB5-433C-85C9-A22421D6609B}" type="slidenum">
              <a:rPr lang="he-IL" smtClean="0"/>
              <a:t>‹#›</a:t>
            </a:fld>
            <a:endParaRPr lang="he-IL"/>
          </a:p>
        </p:txBody>
      </p:sp>
    </p:spTree>
    <p:extLst>
      <p:ext uri="{BB962C8B-B14F-4D97-AF65-F5344CB8AC3E}">
        <p14:creationId xmlns:p14="http://schemas.microsoft.com/office/powerpoint/2010/main" val="2414846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76BEE2-30E5-48D7-A4E7-E2731189EE5C}"/>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C4EC980-889C-42A2-8069-F5918B138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E278C078-1D1F-4D27-90D1-6F9330B24AC6}"/>
              </a:ext>
            </a:extLst>
          </p:cNvPr>
          <p:cNvSpPr>
            <a:spLocks noGrp="1"/>
          </p:cNvSpPr>
          <p:nvPr>
            <p:ph type="dt" sz="half" idx="10"/>
          </p:nvPr>
        </p:nvSpPr>
        <p:spPr/>
        <p:txBody>
          <a:bodyPr/>
          <a:lstStyle/>
          <a:p>
            <a:fld id="{E3E67965-B75C-432C-AFB6-3A2853AB908A}" type="datetimeFigureOut">
              <a:rPr lang="he-IL" smtClean="0"/>
              <a:t>ז'/טבת/תש"פ</a:t>
            </a:fld>
            <a:endParaRPr lang="he-IL"/>
          </a:p>
        </p:txBody>
      </p:sp>
      <p:sp>
        <p:nvSpPr>
          <p:cNvPr id="5" name="מציין מיקום של כותרת תחתונה 4">
            <a:extLst>
              <a:ext uri="{FF2B5EF4-FFF2-40B4-BE49-F238E27FC236}">
                <a16:creationId xmlns:a16="http://schemas.microsoft.com/office/drawing/2014/main" id="{C790A20A-F72E-4496-8F20-40FCEF8E8C4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11F379F-9491-4166-A6D8-4FA834ABB163}"/>
              </a:ext>
            </a:extLst>
          </p:cNvPr>
          <p:cNvSpPr>
            <a:spLocks noGrp="1"/>
          </p:cNvSpPr>
          <p:nvPr>
            <p:ph type="sldNum" sz="quarter" idx="12"/>
          </p:nvPr>
        </p:nvSpPr>
        <p:spPr/>
        <p:txBody>
          <a:bodyPr/>
          <a:lstStyle/>
          <a:p>
            <a:fld id="{D109F963-BBB5-433C-85C9-A22421D6609B}" type="slidenum">
              <a:rPr lang="he-IL" smtClean="0"/>
              <a:t>‹#›</a:t>
            </a:fld>
            <a:endParaRPr lang="he-IL"/>
          </a:p>
        </p:txBody>
      </p:sp>
    </p:spTree>
    <p:extLst>
      <p:ext uri="{BB962C8B-B14F-4D97-AF65-F5344CB8AC3E}">
        <p14:creationId xmlns:p14="http://schemas.microsoft.com/office/powerpoint/2010/main" val="283061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37822B-4652-4726-B663-6A7D253CC39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3A37600-367C-4E4D-A6A5-5E028E1DDF5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C2286FC-DD1D-4E2A-BCEA-D66B2F01630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7EE2FF30-BCF9-424B-8ED0-6451F606A94F}"/>
              </a:ext>
            </a:extLst>
          </p:cNvPr>
          <p:cNvSpPr>
            <a:spLocks noGrp="1"/>
          </p:cNvSpPr>
          <p:nvPr>
            <p:ph type="dt" sz="half" idx="10"/>
          </p:nvPr>
        </p:nvSpPr>
        <p:spPr/>
        <p:txBody>
          <a:bodyPr/>
          <a:lstStyle/>
          <a:p>
            <a:fld id="{E3E67965-B75C-432C-AFB6-3A2853AB908A}" type="datetimeFigureOut">
              <a:rPr lang="he-IL" smtClean="0"/>
              <a:t>ז'/טבת/תש"פ</a:t>
            </a:fld>
            <a:endParaRPr lang="he-IL"/>
          </a:p>
        </p:txBody>
      </p:sp>
      <p:sp>
        <p:nvSpPr>
          <p:cNvPr id="6" name="מציין מיקום של כותרת תחתונה 5">
            <a:extLst>
              <a:ext uri="{FF2B5EF4-FFF2-40B4-BE49-F238E27FC236}">
                <a16:creationId xmlns:a16="http://schemas.microsoft.com/office/drawing/2014/main" id="{3E5C85BE-FBB1-4337-BECC-596BDE40249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B563E39-E05B-4A98-AB63-CD09C645B30C}"/>
              </a:ext>
            </a:extLst>
          </p:cNvPr>
          <p:cNvSpPr>
            <a:spLocks noGrp="1"/>
          </p:cNvSpPr>
          <p:nvPr>
            <p:ph type="sldNum" sz="quarter" idx="12"/>
          </p:nvPr>
        </p:nvSpPr>
        <p:spPr/>
        <p:txBody>
          <a:bodyPr/>
          <a:lstStyle/>
          <a:p>
            <a:fld id="{D109F963-BBB5-433C-85C9-A22421D6609B}" type="slidenum">
              <a:rPr lang="he-IL" smtClean="0"/>
              <a:t>‹#›</a:t>
            </a:fld>
            <a:endParaRPr lang="he-IL"/>
          </a:p>
        </p:txBody>
      </p:sp>
    </p:spTree>
    <p:extLst>
      <p:ext uri="{BB962C8B-B14F-4D97-AF65-F5344CB8AC3E}">
        <p14:creationId xmlns:p14="http://schemas.microsoft.com/office/powerpoint/2010/main" val="93850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6DEF589-6248-4346-8E8A-251EE124AEA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3334D22-F37C-471A-8CB6-A44A9A5057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82FCD524-1E2E-41BF-8307-76237A4B2B0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646601BB-ED86-4458-989E-9AC67A5F5E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1504BF77-FF87-4D3F-B3AB-4F5CC3810975}"/>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4B9D8DF-2E92-44C8-A7D3-3EEF714550BF}"/>
              </a:ext>
            </a:extLst>
          </p:cNvPr>
          <p:cNvSpPr>
            <a:spLocks noGrp="1"/>
          </p:cNvSpPr>
          <p:nvPr>
            <p:ph type="dt" sz="half" idx="10"/>
          </p:nvPr>
        </p:nvSpPr>
        <p:spPr/>
        <p:txBody>
          <a:bodyPr/>
          <a:lstStyle/>
          <a:p>
            <a:fld id="{E3E67965-B75C-432C-AFB6-3A2853AB908A}" type="datetimeFigureOut">
              <a:rPr lang="he-IL" smtClean="0"/>
              <a:t>ז'/טבת/תש"פ</a:t>
            </a:fld>
            <a:endParaRPr lang="he-IL"/>
          </a:p>
        </p:txBody>
      </p:sp>
      <p:sp>
        <p:nvSpPr>
          <p:cNvPr id="8" name="מציין מיקום של כותרת תחתונה 7">
            <a:extLst>
              <a:ext uri="{FF2B5EF4-FFF2-40B4-BE49-F238E27FC236}">
                <a16:creationId xmlns:a16="http://schemas.microsoft.com/office/drawing/2014/main" id="{3E0E378F-ACB1-4CD5-AA19-20667CAAE10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F66EC3C6-65CC-4E54-B77F-44E8CA34F384}"/>
              </a:ext>
            </a:extLst>
          </p:cNvPr>
          <p:cNvSpPr>
            <a:spLocks noGrp="1"/>
          </p:cNvSpPr>
          <p:nvPr>
            <p:ph type="sldNum" sz="quarter" idx="12"/>
          </p:nvPr>
        </p:nvSpPr>
        <p:spPr/>
        <p:txBody>
          <a:bodyPr/>
          <a:lstStyle/>
          <a:p>
            <a:fld id="{D109F963-BBB5-433C-85C9-A22421D6609B}" type="slidenum">
              <a:rPr lang="he-IL" smtClean="0"/>
              <a:t>‹#›</a:t>
            </a:fld>
            <a:endParaRPr lang="he-IL"/>
          </a:p>
        </p:txBody>
      </p:sp>
    </p:spTree>
    <p:extLst>
      <p:ext uri="{BB962C8B-B14F-4D97-AF65-F5344CB8AC3E}">
        <p14:creationId xmlns:p14="http://schemas.microsoft.com/office/powerpoint/2010/main" val="276457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D543A2-033E-4030-B18E-C7ED6B11D01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73B73FD7-E987-449A-BBA4-4510A4B7CEBF}"/>
              </a:ext>
            </a:extLst>
          </p:cNvPr>
          <p:cNvSpPr>
            <a:spLocks noGrp="1"/>
          </p:cNvSpPr>
          <p:nvPr>
            <p:ph type="dt" sz="half" idx="10"/>
          </p:nvPr>
        </p:nvSpPr>
        <p:spPr/>
        <p:txBody>
          <a:bodyPr/>
          <a:lstStyle/>
          <a:p>
            <a:fld id="{E3E67965-B75C-432C-AFB6-3A2853AB908A}" type="datetimeFigureOut">
              <a:rPr lang="he-IL" smtClean="0"/>
              <a:t>ז'/טבת/תש"פ</a:t>
            </a:fld>
            <a:endParaRPr lang="he-IL"/>
          </a:p>
        </p:txBody>
      </p:sp>
      <p:sp>
        <p:nvSpPr>
          <p:cNvPr id="4" name="מציין מיקום של כותרת תחתונה 3">
            <a:extLst>
              <a:ext uri="{FF2B5EF4-FFF2-40B4-BE49-F238E27FC236}">
                <a16:creationId xmlns:a16="http://schemas.microsoft.com/office/drawing/2014/main" id="{7F22E270-2820-4ABF-8D46-F72D40100348}"/>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F97C2858-D5AC-4D78-9030-62F1DAF61DA5}"/>
              </a:ext>
            </a:extLst>
          </p:cNvPr>
          <p:cNvSpPr>
            <a:spLocks noGrp="1"/>
          </p:cNvSpPr>
          <p:nvPr>
            <p:ph type="sldNum" sz="quarter" idx="12"/>
          </p:nvPr>
        </p:nvSpPr>
        <p:spPr/>
        <p:txBody>
          <a:bodyPr/>
          <a:lstStyle/>
          <a:p>
            <a:fld id="{D109F963-BBB5-433C-85C9-A22421D6609B}" type="slidenum">
              <a:rPr lang="he-IL" smtClean="0"/>
              <a:t>‹#›</a:t>
            </a:fld>
            <a:endParaRPr lang="he-IL"/>
          </a:p>
        </p:txBody>
      </p:sp>
    </p:spTree>
    <p:extLst>
      <p:ext uri="{BB962C8B-B14F-4D97-AF65-F5344CB8AC3E}">
        <p14:creationId xmlns:p14="http://schemas.microsoft.com/office/powerpoint/2010/main" val="332068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DB15A4B-0863-4B2E-9732-5DEAF15CF5B1}"/>
              </a:ext>
            </a:extLst>
          </p:cNvPr>
          <p:cNvSpPr>
            <a:spLocks noGrp="1"/>
          </p:cNvSpPr>
          <p:nvPr>
            <p:ph type="dt" sz="half" idx="10"/>
          </p:nvPr>
        </p:nvSpPr>
        <p:spPr/>
        <p:txBody>
          <a:bodyPr/>
          <a:lstStyle/>
          <a:p>
            <a:fld id="{E3E67965-B75C-432C-AFB6-3A2853AB908A}" type="datetimeFigureOut">
              <a:rPr lang="he-IL" smtClean="0"/>
              <a:t>ז'/טבת/תש"פ</a:t>
            </a:fld>
            <a:endParaRPr lang="he-IL"/>
          </a:p>
        </p:txBody>
      </p:sp>
      <p:sp>
        <p:nvSpPr>
          <p:cNvPr id="3" name="מציין מיקום של כותרת תחתונה 2">
            <a:extLst>
              <a:ext uri="{FF2B5EF4-FFF2-40B4-BE49-F238E27FC236}">
                <a16:creationId xmlns:a16="http://schemas.microsoft.com/office/drawing/2014/main" id="{31326ACC-11B1-49B2-BE7A-F1302D38FE56}"/>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748C8635-CBD7-4516-A125-F3933A68C106}"/>
              </a:ext>
            </a:extLst>
          </p:cNvPr>
          <p:cNvSpPr>
            <a:spLocks noGrp="1"/>
          </p:cNvSpPr>
          <p:nvPr>
            <p:ph type="sldNum" sz="quarter" idx="12"/>
          </p:nvPr>
        </p:nvSpPr>
        <p:spPr/>
        <p:txBody>
          <a:bodyPr/>
          <a:lstStyle/>
          <a:p>
            <a:fld id="{D109F963-BBB5-433C-85C9-A22421D6609B}" type="slidenum">
              <a:rPr lang="he-IL" smtClean="0"/>
              <a:t>‹#›</a:t>
            </a:fld>
            <a:endParaRPr lang="he-IL"/>
          </a:p>
        </p:txBody>
      </p:sp>
    </p:spTree>
    <p:extLst>
      <p:ext uri="{BB962C8B-B14F-4D97-AF65-F5344CB8AC3E}">
        <p14:creationId xmlns:p14="http://schemas.microsoft.com/office/powerpoint/2010/main" val="256283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64F46C-F13C-4BCB-AA47-DE7F70FDBF0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06C4928-B5FE-4523-BB29-F52DDE08F4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EDF57075-3ADA-4FC4-ACD5-FBB70FC99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66F47A1-7D7E-48F9-879B-E3C72C33BC3E}"/>
              </a:ext>
            </a:extLst>
          </p:cNvPr>
          <p:cNvSpPr>
            <a:spLocks noGrp="1"/>
          </p:cNvSpPr>
          <p:nvPr>
            <p:ph type="dt" sz="half" idx="10"/>
          </p:nvPr>
        </p:nvSpPr>
        <p:spPr/>
        <p:txBody>
          <a:bodyPr/>
          <a:lstStyle/>
          <a:p>
            <a:fld id="{E3E67965-B75C-432C-AFB6-3A2853AB908A}" type="datetimeFigureOut">
              <a:rPr lang="he-IL" smtClean="0"/>
              <a:t>ז'/טבת/תש"פ</a:t>
            </a:fld>
            <a:endParaRPr lang="he-IL"/>
          </a:p>
        </p:txBody>
      </p:sp>
      <p:sp>
        <p:nvSpPr>
          <p:cNvPr id="6" name="מציין מיקום של כותרת תחתונה 5">
            <a:extLst>
              <a:ext uri="{FF2B5EF4-FFF2-40B4-BE49-F238E27FC236}">
                <a16:creationId xmlns:a16="http://schemas.microsoft.com/office/drawing/2014/main" id="{8A004075-82AC-4DF1-9E31-D9E471EBB83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04171FC-6068-4536-B8CC-81B688412C9F}"/>
              </a:ext>
            </a:extLst>
          </p:cNvPr>
          <p:cNvSpPr>
            <a:spLocks noGrp="1"/>
          </p:cNvSpPr>
          <p:nvPr>
            <p:ph type="sldNum" sz="quarter" idx="12"/>
          </p:nvPr>
        </p:nvSpPr>
        <p:spPr/>
        <p:txBody>
          <a:bodyPr/>
          <a:lstStyle/>
          <a:p>
            <a:fld id="{D109F963-BBB5-433C-85C9-A22421D6609B}" type="slidenum">
              <a:rPr lang="he-IL" smtClean="0"/>
              <a:t>‹#›</a:t>
            </a:fld>
            <a:endParaRPr lang="he-IL"/>
          </a:p>
        </p:txBody>
      </p:sp>
    </p:spTree>
    <p:extLst>
      <p:ext uri="{BB962C8B-B14F-4D97-AF65-F5344CB8AC3E}">
        <p14:creationId xmlns:p14="http://schemas.microsoft.com/office/powerpoint/2010/main" val="160535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43AD22-0C37-4286-9DB2-3A25AAC4930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395B06BF-5EBF-49A4-952B-05079800E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232F216-F9DE-45BC-9537-4DAA0A75E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158F910-A502-4980-9821-636845A171D6}"/>
              </a:ext>
            </a:extLst>
          </p:cNvPr>
          <p:cNvSpPr>
            <a:spLocks noGrp="1"/>
          </p:cNvSpPr>
          <p:nvPr>
            <p:ph type="dt" sz="half" idx="10"/>
          </p:nvPr>
        </p:nvSpPr>
        <p:spPr/>
        <p:txBody>
          <a:bodyPr/>
          <a:lstStyle/>
          <a:p>
            <a:fld id="{E3E67965-B75C-432C-AFB6-3A2853AB908A}" type="datetimeFigureOut">
              <a:rPr lang="he-IL" smtClean="0"/>
              <a:t>ז'/טבת/תש"פ</a:t>
            </a:fld>
            <a:endParaRPr lang="he-IL"/>
          </a:p>
        </p:txBody>
      </p:sp>
      <p:sp>
        <p:nvSpPr>
          <p:cNvPr id="6" name="מציין מיקום של כותרת תחתונה 5">
            <a:extLst>
              <a:ext uri="{FF2B5EF4-FFF2-40B4-BE49-F238E27FC236}">
                <a16:creationId xmlns:a16="http://schemas.microsoft.com/office/drawing/2014/main" id="{8188D4E7-30B0-4319-A452-232ACCC682E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67D7C7F-1DB7-4882-9C1E-C45590504B84}"/>
              </a:ext>
            </a:extLst>
          </p:cNvPr>
          <p:cNvSpPr>
            <a:spLocks noGrp="1"/>
          </p:cNvSpPr>
          <p:nvPr>
            <p:ph type="sldNum" sz="quarter" idx="12"/>
          </p:nvPr>
        </p:nvSpPr>
        <p:spPr/>
        <p:txBody>
          <a:bodyPr/>
          <a:lstStyle/>
          <a:p>
            <a:fld id="{D109F963-BBB5-433C-85C9-A22421D6609B}" type="slidenum">
              <a:rPr lang="he-IL" smtClean="0"/>
              <a:t>‹#›</a:t>
            </a:fld>
            <a:endParaRPr lang="he-IL"/>
          </a:p>
        </p:txBody>
      </p:sp>
    </p:spTree>
    <p:extLst>
      <p:ext uri="{BB962C8B-B14F-4D97-AF65-F5344CB8AC3E}">
        <p14:creationId xmlns:p14="http://schemas.microsoft.com/office/powerpoint/2010/main" val="260325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71A47D2-8DB3-4051-A4A0-1FA70BE1C8E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8EF9B04-91F7-4F39-B0B2-AD74EB69BA3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923A344-8BA2-450C-BB63-7F39A0C80634}"/>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3E67965-B75C-432C-AFB6-3A2853AB908A}" type="datetimeFigureOut">
              <a:rPr lang="he-IL" smtClean="0"/>
              <a:t>ז'/טבת/תש"פ</a:t>
            </a:fld>
            <a:endParaRPr lang="he-IL"/>
          </a:p>
        </p:txBody>
      </p:sp>
      <p:sp>
        <p:nvSpPr>
          <p:cNvPr id="5" name="מציין מיקום של כותרת תחתונה 4">
            <a:extLst>
              <a:ext uri="{FF2B5EF4-FFF2-40B4-BE49-F238E27FC236}">
                <a16:creationId xmlns:a16="http://schemas.microsoft.com/office/drawing/2014/main" id="{574DA3A4-5DE3-4A45-8C8E-159BE20235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C5514F91-6B2C-49A8-89BF-2FA305CBD965}"/>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109F963-BBB5-433C-85C9-A22421D6609B}" type="slidenum">
              <a:rPr lang="he-IL" smtClean="0"/>
              <a:t>‹#›</a:t>
            </a:fld>
            <a:endParaRPr lang="he-IL"/>
          </a:p>
        </p:txBody>
      </p:sp>
    </p:spTree>
    <p:extLst>
      <p:ext uri="{BB962C8B-B14F-4D97-AF65-F5344CB8AC3E}">
        <p14:creationId xmlns:p14="http://schemas.microsoft.com/office/powerpoint/2010/main" val="361844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61D59E-DFFB-48C4-BDCA-8AEF289365D6}"/>
              </a:ext>
            </a:extLst>
          </p:cNvPr>
          <p:cNvSpPr>
            <a:spLocks noGrp="1"/>
          </p:cNvSpPr>
          <p:nvPr>
            <p:ph type="ctrTitle"/>
          </p:nvPr>
        </p:nvSpPr>
        <p:spPr/>
        <p:txBody>
          <a:bodyPr/>
          <a:lstStyle/>
          <a:p>
            <a:r>
              <a:rPr lang="he-IL" dirty="0"/>
              <a:t>מסקנות ותוצאות הניסוי</a:t>
            </a:r>
          </a:p>
        </p:txBody>
      </p:sp>
      <p:sp>
        <p:nvSpPr>
          <p:cNvPr id="3" name="כותרת משנה 2">
            <a:extLst>
              <a:ext uri="{FF2B5EF4-FFF2-40B4-BE49-F238E27FC236}">
                <a16:creationId xmlns:a16="http://schemas.microsoft.com/office/drawing/2014/main" id="{B16E141B-D259-484E-AF33-1C130A75BA7F}"/>
              </a:ext>
            </a:extLst>
          </p:cNvPr>
          <p:cNvSpPr>
            <a:spLocks noGrp="1"/>
          </p:cNvSpPr>
          <p:nvPr>
            <p:ph type="subTitle" idx="1"/>
          </p:nvPr>
        </p:nvSpPr>
        <p:spPr/>
        <p:txBody>
          <a:bodyPr/>
          <a:lstStyle/>
          <a:p>
            <a:r>
              <a:rPr lang="he-IL" dirty="0"/>
              <a:t>מגישים: אופיר הניג, עמרי צור</a:t>
            </a:r>
          </a:p>
        </p:txBody>
      </p:sp>
    </p:spTree>
    <p:extLst>
      <p:ext uri="{BB962C8B-B14F-4D97-AF65-F5344CB8AC3E}">
        <p14:creationId xmlns:p14="http://schemas.microsoft.com/office/powerpoint/2010/main" val="199963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8E505A-B0BF-45D0-A827-5D28E90DAFE1}"/>
              </a:ext>
            </a:extLst>
          </p:cNvPr>
          <p:cNvSpPr>
            <a:spLocks noGrp="1"/>
          </p:cNvSpPr>
          <p:nvPr>
            <p:ph type="title"/>
          </p:nvPr>
        </p:nvSpPr>
        <p:spPr/>
        <p:txBody>
          <a:bodyPr/>
          <a:lstStyle/>
          <a:p>
            <a:r>
              <a:rPr lang="he-IL" dirty="0"/>
              <a:t>מסקנה ראשונית</a:t>
            </a:r>
          </a:p>
        </p:txBody>
      </p:sp>
      <p:sp>
        <p:nvSpPr>
          <p:cNvPr id="3" name="מציין מיקום תוכן 2">
            <a:extLst>
              <a:ext uri="{FF2B5EF4-FFF2-40B4-BE49-F238E27FC236}">
                <a16:creationId xmlns:a16="http://schemas.microsoft.com/office/drawing/2014/main" id="{5C78D902-90AA-4E09-BBAF-6D8161CC728D}"/>
              </a:ext>
            </a:extLst>
          </p:cNvPr>
          <p:cNvSpPr>
            <a:spLocks noGrp="1"/>
          </p:cNvSpPr>
          <p:nvPr>
            <p:ph idx="1"/>
          </p:nvPr>
        </p:nvSpPr>
        <p:spPr/>
        <p:txBody>
          <a:bodyPr/>
          <a:lstStyle/>
          <a:p>
            <a:r>
              <a:rPr lang="he-IL" dirty="0"/>
              <a:t>החלטנו להתמקד רק בתרחיש השני שלנו</a:t>
            </a:r>
            <a:r>
              <a:rPr lang="en-US" dirty="0"/>
              <a:t> </a:t>
            </a:r>
            <a:r>
              <a:rPr lang="he-IL" dirty="0"/>
              <a:t>- בתרחיש שמתקיים לאחר שכבר ישנה קבוצה קיימת.</a:t>
            </a:r>
          </a:p>
          <a:p>
            <a:r>
              <a:rPr lang="he-IL" dirty="0"/>
              <a:t>התרחיש יתמקד בצ'אט שבו יהיו אפשרויות להציע דירות, לבחור את הדירות האהובות וכמובן גם לדבר עליהן בצ'אט.</a:t>
            </a:r>
          </a:p>
          <a:p>
            <a:r>
              <a:rPr lang="he-IL" dirty="0"/>
              <a:t>בצ'אט- כל תגובה על דירה תסומן בצבע שתקבל הדירה המתאימה</a:t>
            </a:r>
          </a:p>
          <a:p>
            <a:r>
              <a:rPr lang="he-IL" dirty="0"/>
              <a:t>תהיינה אפשרויות לשנות את הגדרות הקבוצה - הוספת משתתפים, בחירה האם יש משתמש אחד שמחליט ואחרים ממליצים (במקרה של הורים וילדים למשל), או שווה בין שווים(במקרה של חברים), הגדרות נוספות יתייחסו פילטרים לדירות, תאריכים שונים ועוד</a:t>
            </a:r>
          </a:p>
        </p:txBody>
      </p:sp>
    </p:spTree>
    <p:extLst>
      <p:ext uri="{BB962C8B-B14F-4D97-AF65-F5344CB8AC3E}">
        <p14:creationId xmlns:p14="http://schemas.microsoft.com/office/powerpoint/2010/main" val="421550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6A4833-74DA-49B9-BCC6-582411BD8ECF}"/>
              </a:ext>
            </a:extLst>
          </p:cNvPr>
          <p:cNvSpPr>
            <a:spLocks noGrp="1"/>
          </p:cNvSpPr>
          <p:nvPr>
            <p:ph type="title"/>
          </p:nvPr>
        </p:nvSpPr>
        <p:spPr>
          <a:xfrm>
            <a:off x="4965430" y="629268"/>
            <a:ext cx="6586491" cy="1286160"/>
          </a:xfrm>
        </p:spPr>
        <p:txBody>
          <a:bodyPr anchor="b">
            <a:normAutofit/>
          </a:bodyPr>
          <a:lstStyle/>
          <a:p>
            <a:r>
              <a:rPr lang="he-IL" dirty="0"/>
              <a:t>תוצאות ומסקנות חשובות</a:t>
            </a:r>
          </a:p>
        </p:txBody>
      </p:sp>
      <p:sp>
        <p:nvSpPr>
          <p:cNvPr id="3" name="מציין מיקום תוכן 2">
            <a:extLst>
              <a:ext uri="{FF2B5EF4-FFF2-40B4-BE49-F238E27FC236}">
                <a16:creationId xmlns:a16="http://schemas.microsoft.com/office/drawing/2014/main" id="{F6C2DE00-EB2E-4087-8E08-F8B337189D82}"/>
              </a:ext>
            </a:extLst>
          </p:cNvPr>
          <p:cNvSpPr>
            <a:spLocks noGrp="1"/>
          </p:cNvSpPr>
          <p:nvPr>
            <p:ph idx="1"/>
          </p:nvPr>
        </p:nvSpPr>
        <p:spPr>
          <a:xfrm>
            <a:off x="4965431" y="2438400"/>
            <a:ext cx="6586489" cy="3785419"/>
          </a:xfrm>
        </p:spPr>
        <p:txBody>
          <a:bodyPr>
            <a:normAutofit/>
          </a:bodyPr>
          <a:lstStyle/>
          <a:p>
            <a:r>
              <a:rPr lang="he-IL" sz="2000" dirty="0"/>
              <a:t>ראשית, לגבי התמונה השנייה בתרחיש הנבחר - גילינו שאנשים מתקשים לזכור איזה צבע מתקשר לכל דירה והיה מספר רב של פעמים שאנשים לחצו על האייקון של הבית (על מנת לראות את האופציות של הדירות). לכן החלטנו להוסיף למעלה שורה שמציגה את כל הדירות בקטן, עם חץ שיאפשר לראות את התמונות בגדול יותר, כמו בתמונה הראשונה של התרחיש.</a:t>
            </a:r>
          </a:p>
        </p:txBody>
      </p:sp>
      <p:pic>
        <p:nvPicPr>
          <p:cNvPr id="4" name="תמונה 3">
            <a:extLst>
              <a:ext uri="{FF2B5EF4-FFF2-40B4-BE49-F238E27FC236}">
                <a16:creationId xmlns:a16="http://schemas.microsoft.com/office/drawing/2014/main" id="{C6DC6D94-EB01-4C96-A1A1-71D89F9CC556}"/>
              </a:ext>
            </a:extLst>
          </p:cNvPr>
          <p:cNvPicPr>
            <a:picLocks noChangeAspect="1"/>
          </p:cNvPicPr>
          <p:nvPr/>
        </p:nvPicPr>
        <p:blipFill rotWithShape="1">
          <a:blip r:embed="rId2"/>
          <a:srcRect l="1524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7D2F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77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C4BC6F18-1F92-49B9-88CF-33A727B511D5}"/>
              </a:ext>
            </a:extLst>
          </p:cNvPr>
          <p:cNvSpPr>
            <a:spLocks noGrp="1"/>
          </p:cNvSpPr>
          <p:nvPr>
            <p:ph idx="1"/>
          </p:nvPr>
        </p:nvSpPr>
        <p:spPr/>
        <p:txBody>
          <a:bodyPr>
            <a:normAutofit fontScale="92500" lnSpcReduction="10000"/>
          </a:bodyPr>
          <a:lstStyle/>
          <a:p>
            <a:r>
              <a:rPr lang="he-IL" dirty="0"/>
              <a:t>בנוסף לכך, במהלך הבדיקות, עלתה הבעיה ש-מה קורה אם יש מספר גדול של דירות? איך נציג אותן?</a:t>
            </a:r>
            <a:br>
              <a:rPr lang="en-US" dirty="0"/>
            </a:br>
            <a:r>
              <a:rPr lang="he-IL" dirty="0"/>
              <a:t>התלבטנו האם לפתור זאת באמצעות גלילה הצידה של החלק של הדירות על מנת לקבל את שאר הדירות, או שיהיה כפתור של "עבור לכל הדירות" והדירות שיופיעו במסך הראשי יהיו אלה שיותר מדוברות/עדכניות.</a:t>
            </a:r>
            <a:br>
              <a:rPr lang="en-US" dirty="0"/>
            </a:br>
            <a:r>
              <a:rPr lang="he-IL" dirty="0"/>
              <a:t>החלטנו לאותו רגע(עד הבדיקות הבאות) שננסה את האופציה של הגלילה מכיוון שבהתחלה לדוגמה, לפני שיתחילו שיחות על הדירות, המשתמשים יצטרכו כל הזמן לצאת מהמסך הראשי של הצ'אט ולראות את כל האופציות.</a:t>
            </a:r>
          </a:p>
          <a:p>
            <a:r>
              <a:rPr lang="he-IL" dirty="0"/>
              <a:t>משתמש אחר העלה את אותה הבעיה, וחשבנו על פתרון נוסף- שליד כל תגובה על דירה, נוסיף תמונה קטנה של הדירה המתויגת. (בדומה לקישורים </a:t>
            </a:r>
            <a:r>
              <a:rPr lang="he-IL" dirty="0" err="1"/>
              <a:t>בוואטסאפ</a:t>
            </a:r>
            <a:r>
              <a:rPr lang="he-IL" dirty="0"/>
              <a:t>) (לחיצה על התמונה של הדירה, תוביל לצפייה בדירה)</a:t>
            </a:r>
            <a:br>
              <a:rPr lang="en-US" dirty="0"/>
            </a:br>
            <a:r>
              <a:rPr lang="he-IL" dirty="0"/>
              <a:t>החלטנו לעשות את זה אבל לא במקום הבחירה שצוינה לעיל, כי פתרון זה עדיין לא פותר את הבעיה הקודמת, אך הוא אכן יכול לעזור.</a:t>
            </a:r>
          </a:p>
        </p:txBody>
      </p:sp>
    </p:spTree>
    <p:extLst>
      <p:ext uri="{BB962C8B-B14F-4D97-AF65-F5344CB8AC3E}">
        <p14:creationId xmlns:p14="http://schemas.microsoft.com/office/powerpoint/2010/main" val="341299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A0AF2BD6-267B-4055-8E69-E685A9DF57EF}"/>
              </a:ext>
            </a:extLst>
          </p:cNvPr>
          <p:cNvSpPr>
            <a:spLocks noGrp="1"/>
          </p:cNvSpPr>
          <p:nvPr>
            <p:ph idx="1"/>
          </p:nvPr>
        </p:nvSpPr>
        <p:spPr>
          <a:xfrm>
            <a:off x="838200" y="1825625"/>
            <a:ext cx="10515600" cy="4351338"/>
          </a:xfrm>
        </p:spPr>
        <p:txBody>
          <a:bodyPr/>
          <a:lstStyle/>
          <a:p>
            <a:r>
              <a:rPr lang="he-IL" dirty="0"/>
              <a:t>ישנה אפשרות לצטט דירה, אך במהלך הבדיקות הבנו שבחירת המילים אולי איננה מתאימה כל כך.</a:t>
            </a:r>
          </a:p>
          <a:p>
            <a:r>
              <a:rPr lang="he-IL" dirty="0"/>
              <a:t>עקבות הבדיקות החלטנו לא לשים אף כפתור ועל מנת להגיב, יצטרכו ללחוץ על הדירה ואז להגיב, על מנת לתת </a:t>
            </a:r>
            <a:r>
              <a:rPr lang="he-IL" dirty="0" err="1"/>
              <a:t>אינדקציה</a:t>
            </a:r>
            <a:r>
              <a:rPr lang="he-IL" dirty="0"/>
              <a:t> ראשונית לדרך הפעולה, כמו באפליקציות רבות, בשימוש הראשוני תוצג הודעת הסבר למשתמש על פעולה זאת.</a:t>
            </a:r>
          </a:p>
          <a:p>
            <a:r>
              <a:rPr lang="he-IL" dirty="0"/>
              <a:t>באותה צורה, כאשר נרצה להגיב להודעה, נלחץ עליה ואז התגובה שלנו תהיה באותה צבע וגם כמובן נראה את ההודעה המצוטטת. אופציה נוספת בדומה </a:t>
            </a:r>
            <a:r>
              <a:rPr lang="he-IL" dirty="0" err="1"/>
              <a:t>לוואסטאפ</a:t>
            </a:r>
            <a:r>
              <a:rPr lang="he-IL" dirty="0"/>
              <a:t>, ניתן יהיה לגרור את ההודעה הצידה ובכך לצטט אותה.</a:t>
            </a:r>
          </a:p>
        </p:txBody>
      </p:sp>
    </p:spTree>
    <p:extLst>
      <p:ext uri="{BB962C8B-B14F-4D97-AF65-F5344CB8AC3E}">
        <p14:creationId xmlns:p14="http://schemas.microsoft.com/office/powerpoint/2010/main" val="309332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4826AF8-7FCE-46BA-A96E-9CDC379A236D}"/>
              </a:ext>
            </a:extLst>
          </p:cNvPr>
          <p:cNvSpPr>
            <a:spLocks noGrp="1"/>
          </p:cNvSpPr>
          <p:nvPr>
            <p:ph idx="1"/>
          </p:nvPr>
        </p:nvSpPr>
        <p:spPr>
          <a:xfrm>
            <a:off x="4965431" y="2438400"/>
            <a:ext cx="6586489" cy="3785419"/>
          </a:xfrm>
        </p:spPr>
        <p:txBody>
          <a:bodyPr>
            <a:normAutofit/>
          </a:bodyPr>
          <a:lstStyle/>
          <a:p>
            <a:r>
              <a:rPr lang="he-IL" sz="2000"/>
              <a:t>בהתחלה התכוונו לשים את האופציה לתשלום במסך ההגדרות (גילינו ששכחנו לשים את האופציה בכלל)</a:t>
            </a:r>
          </a:p>
          <a:p>
            <a:r>
              <a:rPr lang="he-IL" sz="2000"/>
              <a:t>בעקבות הבדיקות גילינו שהאופציה הזאת היא לא מספיק מובנת, ולא אינטואיטיבית (שאלנו את הנבדקים היכן הם היו שמים את האופציה)</a:t>
            </a:r>
          </a:p>
          <a:p>
            <a:r>
              <a:rPr lang="he-IL" sz="2000"/>
              <a:t>החלטנו לשים את האופציה במסך הראשי של הצ'אט, כי שם אנחנו רוצים שתהיה ההתעסקות הראשית, ואנחנו רוצים שתהיה גישה ישירה לתשלום</a:t>
            </a:r>
          </a:p>
          <a:p>
            <a:r>
              <a:rPr lang="he-IL" sz="2000"/>
              <a:t>לגבי הצורה של התשלום עצמו - החלטנו שיהיה אייקון של כרטיס אשראי בחלק העליון של המסך</a:t>
            </a:r>
          </a:p>
        </p:txBody>
      </p:sp>
      <p:pic>
        <p:nvPicPr>
          <p:cNvPr id="4" name="תמונה 3">
            <a:extLst>
              <a:ext uri="{FF2B5EF4-FFF2-40B4-BE49-F238E27FC236}">
                <a16:creationId xmlns:a16="http://schemas.microsoft.com/office/drawing/2014/main" id="{CE61D2A9-CCD0-4BE4-B6CA-EADC989A737A}"/>
              </a:ext>
            </a:extLst>
          </p:cNvPr>
          <p:cNvPicPr>
            <a:picLocks noChangeAspect="1"/>
          </p:cNvPicPr>
          <p:nvPr/>
        </p:nvPicPr>
        <p:blipFill rotWithShape="1">
          <a:blip r:embed="rId2"/>
          <a:srcRect l="1629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BB7F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78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08A2EEF0-E40A-42D5-999C-AC06B70CA7AD}"/>
              </a:ext>
            </a:extLst>
          </p:cNvPr>
          <p:cNvSpPr>
            <a:spLocks noGrp="1"/>
          </p:cNvSpPr>
          <p:nvPr>
            <p:ph idx="1"/>
          </p:nvPr>
        </p:nvSpPr>
        <p:spPr/>
        <p:txBody>
          <a:bodyPr/>
          <a:lstStyle/>
          <a:p>
            <a:r>
              <a:rPr lang="he-IL" dirty="0"/>
              <a:t>בקשר לכפתור ה "אפשרויות נוספות", המשתתפים המליצו לשים אייקון של כוכב או לב (המלצה גדולה יותר</a:t>
            </a:r>
            <a:r>
              <a:rPr lang="en-US" dirty="0"/>
              <a:t> </a:t>
            </a:r>
            <a:r>
              <a:rPr lang="he-IL" dirty="0"/>
              <a:t> עבור אייקון של לב)בעקבות כך, אין לנו יותר צורך בכפתור ה "אפשרויות נוספות", שבו יש רק אפשרות נוספת אחת, לכן את האפשרות הזו היכן שכפתור "אפשרויות נוספות"</a:t>
            </a:r>
            <a:r>
              <a:rPr lang="en-US" dirty="0"/>
              <a:t> </a:t>
            </a:r>
            <a:r>
              <a:rPr lang="he-IL" dirty="0"/>
              <a:t>היה בעבר.</a:t>
            </a:r>
            <a:endParaRPr lang="en-US" dirty="0"/>
          </a:p>
        </p:txBody>
      </p:sp>
    </p:spTree>
    <p:extLst>
      <p:ext uri="{BB962C8B-B14F-4D97-AF65-F5344CB8AC3E}">
        <p14:creationId xmlns:p14="http://schemas.microsoft.com/office/powerpoint/2010/main" val="340143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EACB3A5-AD4B-49D8-927E-831F74E6FF80}"/>
              </a:ext>
            </a:extLst>
          </p:cNvPr>
          <p:cNvSpPr>
            <a:spLocks noGrp="1"/>
          </p:cNvSpPr>
          <p:nvPr>
            <p:ph idx="1"/>
          </p:nvPr>
        </p:nvSpPr>
        <p:spPr>
          <a:xfrm>
            <a:off x="732182" y="1253331"/>
            <a:ext cx="10515600" cy="4351338"/>
          </a:xfrm>
        </p:spPr>
        <p:txBody>
          <a:bodyPr/>
          <a:lstStyle/>
          <a:p>
            <a:r>
              <a:rPr lang="he-IL" dirty="0"/>
              <a:t>במסך הראשי, ישנו אייקון של גלגל שיניים על מנת לסמן כניסה להגדרות הקבוצה, מספר נבדקים אמרו שהקונוטציה שלהם עבור האייקון איננה תואמת לציפיות שלהם עבור האפשרויות שאנו נותנים, האלטרנטיבה שהם הציעו הינה האייקון הבא:</a:t>
            </a:r>
            <a:br>
              <a:rPr lang="en-US" dirty="0"/>
            </a:br>
            <a:br>
              <a:rPr lang="en-US" dirty="0"/>
            </a:br>
            <a:r>
              <a:rPr lang="he-IL" dirty="0"/>
              <a:t>שמסמן עבורם "העדפות" </a:t>
            </a:r>
            <a:endParaRPr lang="en-US" dirty="0"/>
          </a:p>
        </p:txBody>
      </p:sp>
      <p:pic>
        <p:nvPicPr>
          <p:cNvPr id="1028" name="Picture 4" descr="תוצאת תמונה עבור ‪settings icon‬‏">
            <a:extLst>
              <a:ext uri="{FF2B5EF4-FFF2-40B4-BE49-F238E27FC236}">
                <a16:creationId xmlns:a16="http://schemas.microsoft.com/office/drawing/2014/main" id="{81BFAE23-C851-4410-AA79-DB4D099D2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082" y="2540319"/>
            <a:ext cx="1029358" cy="102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69993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606</Words>
  <Application>Microsoft Office PowerPoint</Application>
  <PresentationFormat>מסך רחב</PresentationFormat>
  <Paragraphs>20</Paragraphs>
  <Slides>8</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8</vt:i4>
      </vt:variant>
    </vt:vector>
  </HeadingPairs>
  <TitlesOfParts>
    <vt:vector size="12" baseType="lpstr">
      <vt:lpstr>Arial</vt:lpstr>
      <vt:lpstr>Calibri</vt:lpstr>
      <vt:lpstr>Calibri Light</vt:lpstr>
      <vt:lpstr>ערכת נושא Office</vt:lpstr>
      <vt:lpstr>מסקנות ותוצאות הניסוי</vt:lpstr>
      <vt:lpstr>מסקנה ראשונית</vt:lpstr>
      <vt:lpstr>תוצאות ומסקנות חשובות</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מסקנות ותוצאות הניסוי</dc:title>
  <dc:creator>Omry Zur</dc:creator>
  <cp:lastModifiedBy>Omry Zur</cp:lastModifiedBy>
  <cp:revision>4</cp:revision>
  <dcterms:created xsi:type="dcterms:W3CDTF">2020-01-04T20:45:26Z</dcterms:created>
  <dcterms:modified xsi:type="dcterms:W3CDTF">2020-01-04T20:58:10Z</dcterms:modified>
</cp:coreProperties>
</file>