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3"/>
  </p:notesMasterIdLst>
  <p:sldIdLst>
    <p:sldId id="284" r:id="rId2"/>
    <p:sldId id="285" r:id="rId3"/>
    <p:sldId id="286" r:id="rId4"/>
    <p:sldId id="288" r:id="rId5"/>
    <p:sldId id="287" r:id="rId6"/>
    <p:sldId id="270" r:id="rId7"/>
    <p:sldId id="266" r:id="rId8"/>
    <p:sldId id="267" r:id="rId9"/>
    <p:sldId id="268" r:id="rId10"/>
    <p:sldId id="256" r:id="rId11"/>
    <p:sldId id="257" r:id="rId12"/>
    <p:sldId id="258" r:id="rId13"/>
    <p:sldId id="259" r:id="rId14"/>
    <p:sldId id="260" r:id="rId15"/>
    <p:sldId id="261" r:id="rId16"/>
    <p:sldId id="263" r:id="rId17"/>
    <p:sldId id="264" r:id="rId18"/>
    <p:sldId id="265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ry Zur" initials="OZ" lastIdx="1" clrIdx="0">
    <p:extLst>
      <p:ext uri="{19B8F6BF-5375-455C-9EA6-DF929625EA0E}">
        <p15:presenceInfo xmlns:p15="http://schemas.microsoft.com/office/powerpoint/2012/main" userId="2628b912264686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89" autoAdjust="0"/>
    <p:restoredTop sz="74296" autoAdjust="0"/>
  </p:normalViewPr>
  <p:slideViewPr>
    <p:cSldViewPr snapToGrid="0">
      <p:cViewPr>
        <p:scale>
          <a:sx n="66" d="100"/>
          <a:sy n="66" d="100"/>
        </p:scale>
        <p:origin x="243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2DB46-C718-43C7-B21B-89A699F68BBA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D02BFB-F016-4609-B352-60B964D124FC}">
      <dgm:prSet/>
      <dgm:spPr/>
      <dgm:t>
        <a:bodyPr/>
        <a:lstStyle/>
        <a:p>
          <a:r>
            <a:rPr lang="he-IL" dirty="0"/>
            <a:t>נסתכל על המתרחש מנקודת מבט הצופה</a:t>
          </a:r>
          <a:endParaRPr lang="en-US" dirty="0"/>
        </a:p>
      </dgm:t>
    </dgm:pt>
    <dgm:pt modelId="{285A1D10-1D01-40B8-B812-4401DD21E038}" type="parTrans" cxnId="{145AD8B6-C914-484D-B9DD-DEC3202036AA}">
      <dgm:prSet/>
      <dgm:spPr/>
      <dgm:t>
        <a:bodyPr/>
        <a:lstStyle/>
        <a:p>
          <a:endParaRPr lang="en-US"/>
        </a:p>
      </dgm:t>
    </dgm:pt>
    <dgm:pt modelId="{19DFB7D4-D52D-4830-AC38-B8F4A29EE984}" type="sibTrans" cxnId="{145AD8B6-C914-484D-B9DD-DEC3202036AA}">
      <dgm:prSet/>
      <dgm:spPr/>
      <dgm:t>
        <a:bodyPr/>
        <a:lstStyle/>
        <a:p>
          <a:endParaRPr lang="en-US"/>
        </a:p>
      </dgm:t>
    </dgm:pt>
    <dgm:pt modelId="{57994FAC-62BC-42AB-9A79-BF9B7E2A8CD7}">
      <dgm:prSet/>
      <dgm:spPr/>
      <dgm:t>
        <a:bodyPr/>
        <a:lstStyle/>
        <a:p>
          <a:r>
            <a:rPr lang="he-IL"/>
            <a:t>נבחר את הדרך שתמנע מהצופה להסיק את המטרה</a:t>
          </a:r>
          <a:endParaRPr lang="en-US"/>
        </a:p>
      </dgm:t>
    </dgm:pt>
    <dgm:pt modelId="{EFF10FC1-1571-4356-BC48-7647CF7C7CA5}" type="parTrans" cxnId="{32C1B47D-7AAB-43CE-91D9-628D95BEA17E}">
      <dgm:prSet/>
      <dgm:spPr/>
      <dgm:t>
        <a:bodyPr/>
        <a:lstStyle/>
        <a:p>
          <a:endParaRPr lang="en-US"/>
        </a:p>
      </dgm:t>
    </dgm:pt>
    <dgm:pt modelId="{04E1B6BF-42AB-4D8E-92E7-1EB93054DBC0}" type="sibTrans" cxnId="{32C1B47D-7AAB-43CE-91D9-628D95BEA17E}">
      <dgm:prSet/>
      <dgm:spPr/>
      <dgm:t>
        <a:bodyPr/>
        <a:lstStyle/>
        <a:p>
          <a:endParaRPr lang="en-US"/>
        </a:p>
      </dgm:t>
    </dgm:pt>
    <dgm:pt modelId="{5C7A82F8-7430-4017-9854-C16E0F488CB0}" type="pres">
      <dgm:prSet presAssocID="{0302DB46-C718-43C7-B21B-89A699F68BBA}" presName="diagram" presStyleCnt="0">
        <dgm:presLayoutVars>
          <dgm:dir/>
          <dgm:resizeHandles/>
        </dgm:presLayoutVars>
      </dgm:prSet>
      <dgm:spPr/>
    </dgm:pt>
    <dgm:pt modelId="{1ED4E00D-ECBE-4EDC-93D2-7A2D21AC9579}" type="pres">
      <dgm:prSet presAssocID="{6DD02BFB-F016-4609-B352-60B964D124FC}" presName="firstNode" presStyleLbl="node1" presStyleIdx="0" presStyleCnt="2">
        <dgm:presLayoutVars>
          <dgm:bulletEnabled val="1"/>
        </dgm:presLayoutVars>
      </dgm:prSet>
      <dgm:spPr/>
    </dgm:pt>
    <dgm:pt modelId="{F1E2314B-EFE1-41E8-A4BA-04F3F15C43A7}" type="pres">
      <dgm:prSet presAssocID="{19DFB7D4-D52D-4830-AC38-B8F4A29EE984}" presName="sibTrans" presStyleLbl="sibTrans2D1" presStyleIdx="0" presStyleCnt="1"/>
      <dgm:spPr/>
    </dgm:pt>
    <dgm:pt modelId="{96A280E9-F4E4-4E38-B0BA-7CF3EC36C4FA}" type="pres">
      <dgm:prSet presAssocID="{57994FAC-62BC-42AB-9A79-BF9B7E2A8CD7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92068002-D0D1-4842-89D3-E13ADA13F13A}" type="presOf" srcId="{57994FAC-62BC-42AB-9A79-BF9B7E2A8CD7}" destId="{96A280E9-F4E4-4E38-B0BA-7CF3EC36C4FA}" srcOrd="0" destOrd="0" presId="urn:microsoft.com/office/officeart/2005/8/layout/bProcess2"/>
    <dgm:cxn modelId="{483E5845-2411-4B98-B2BA-1AD9B08606F4}" type="presOf" srcId="{0302DB46-C718-43C7-B21B-89A699F68BBA}" destId="{5C7A82F8-7430-4017-9854-C16E0F488CB0}" srcOrd="0" destOrd="0" presId="urn:microsoft.com/office/officeart/2005/8/layout/bProcess2"/>
    <dgm:cxn modelId="{1F58D071-CECC-4B9A-95D6-31CA77969626}" type="presOf" srcId="{19DFB7D4-D52D-4830-AC38-B8F4A29EE984}" destId="{F1E2314B-EFE1-41E8-A4BA-04F3F15C43A7}" srcOrd="0" destOrd="0" presId="urn:microsoft.com/office/officeart/2005/8/layout/bProcess2"/>
    <dgm:cxn modelId="{32C1B47D-7AAB-43CE-91D9-628D95BEA17E}" srcId="{0302DB46-C718-43C7-B21B-89A699F68BBA}" destId="{57994FAC-62BC-42AB-9A79-BF9B7E2A8CD7}" srcOrd="1" destOrd="0" parTransId="{EFF10FC1-1571-4356-BC48-7647CF7C7CA5}" sibTransId="{04E1B6BF-42AB-4D8E-92E7-1EB93054DBC0}"/>
    <dgm:cxn modelId="{145AD8B6-C914-484D-B9DD-DEC3202036AA}" srcId="{0302DB46-C718-43C7-B21B-89A699F68BBA}" destId="{6DD02BFB-F016-4609-B352-60B964D124FC}" srcOrd="0" destOrd="0" parTransId="{285A1D10-1D01-40B8-B812-4401DD21E038}" sibTransId="{19DFB7D4-D52D-4830-AC38-B8F4A29EE984}"/>
    <dgm:cxn modelId="{82E3A1EE-8CC0-4485-A89E-F1D6786BBAD9}" type="presOf" srcId="{6DD02BFB-F016-4609-B352-60B964D124FC}" destId="{1ED4E00D-ECBE-4EDC-93D2-7A2D21AC9579}" srcOrd="0" destOrd="0" presId="urn:microsoft.com/office/officeart/2005/8/layout/bProcess2"/>
    <dgm:cxn modelId="{19D66E2C-A550-4BE8-8694-D9A45156CEF0}" type="presParOf" srcId="{5C7A82F8-7430-4017-9854-C16E0F488CB0}" destId="{1ED4E00D-ECBE-4EDC-93D2-7A2D21AC9579}" srcOrd="0" destOrd="0" presId="urn:microsoft.com/office/officeart/2005/8/layout/bProcess2"/>
    <dgm:cxn modelId="{40A526BE-CC13-47C2-9EF8-07199F7F65EE}" type="presParOf" srcId="{5C7A82F8-7430-4017-9854-C16E0F488CB0}" destId="{F1E2314B-EFE1-41E8-A4BA-04F3F15C43A7}" srcOrd="1" destOrd="0" presId="urn:microsoft.com/office/officeart/2005/8/layout/bProcess2"/>
    <dgm:cxn modelId="{2AF1E011-C165-482D-B5C3-6C52411C6A9A}" type="presParOf" srcId="{5C7A82F8-7430-4017-9854-C16E0F488CB0}" destId="{96A280E9-F4E4-4E38-B0BA-7CF3EC36C4FA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2CDE2-DF92-47B9-AC1B-31DEB47902BD}" type="doc">
      <dgm:prSet loTypeId="urn:microsoft.com/office/officeart/2018/5/layout/CenteredIconLabelDescriptionList" loCatId="icon" qsTypeId="urn:microsoft.com/office/officeart/2005/8/quickstyle/simple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20C0C0-AC54-471C-94CD-57B7DED17BBB}">
      <dgm:prSet/>
      <dgm:spPr/>
      <dgm:t>
        <a:bodyPr/>
        <a:lstStyle/>
        <a:p>
          <a:pPr rtl="1">
            <a:lnSpc>
              <a:spcPct val="100000"/>
            </a:lnSpc>
            <a:defRPr b="1"/>
          </a:pPr>
          <a:r>
            <a:rPr lang="he-IL" b="0" dirty="0"/>
            <a:t>עד כה לא היו מחקרים על תנועה מטעה של רובוטים.</a:t>
          </a:r>
          <a:br>
            <a:rPr lang="en-US" b="0" dirty="0"/>
          </a:br>
          <a:br>
            <a:rPr lang="en-US" b="0" dirty="0"/>
          </a:br>
          <a:r>
            <a:rPr lang="he-IL" b="0" dirty="0"/>
            <a:t>אך כן ניתן למצוא על כך מידע במחקרים אחרים:</a:t>
          </a:r>
          <a:br>
            <a:rPr lang="en-US" b="0" dirty="0"/>
          </a:br>
          <a:r>
            <a:rPr lang="he-IL" b="0" dirty="0"/>
            <a:t> לדוגמה על טעויות שרובוט עשה ולכן יצר תנועה מטעה</a:t>
          </a:r>
          <a:br>
            <a:rPr lang="en-US" b="0" dirty="0"/>
          </a:br>
          <a:r>
            <a:rPr lang="he-IL" b="0" dirty="0"/>
            <a:t>(אך כל אלה הם הטעיות </a:t>
          </a:r>
          <a:r>
            <a:rPr lang="he-IL" b="0" u="sng" dirty="0"/>
            <a:t>לא מכוונות)</a:t>
          </a:r>
          <a:endParaRPr lang="en-US" b="0" dirty="0"/>
        </a:p>
      </dgm:t>
    </dgm:pt>
    <dgm:pt modelId="{21687F3C-A541-4965-87D5-3647C7C3BBAE}" type="parTrans" cxnId="{18B2DDB1-08F8-4135-A897-7E662000246C}">
      <dgm:prSet/>
      <dgm:spPr/>
      <dgm:t>
        <a:bodyPr/>
        <a:lstStyle/>
        <a:p>
          <a:endParaRPr lang="en-US"/>
        </a:p>
      </dgm:t>
    </dgm:pt>
    <dgm:pt modelId="{0119D175-F108-4B1F-B059-D8BA487B745B}" type="sibTrans" cxnId="{18B2DDB1-08F8-4135-A897-7E662000246C}">
      <dgm:prSet/>
      <dgm:spPr/>
      <dgm:t>
        <a:bodyPr/>
        <a:lstStyle/>
        <a:p>
          <a:endParaRPr lang="en-US"/>
        </a:p>
      </dgm:t>
    </dgm:pt>
    <dgm:pt modelId="{BDB7B2B6-04F3-40AB-AD83-A0A0C9CB34A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he-IL" sz="1800" u="sng" dirty="0"/>
            <a:t>השאלה המרכזית שלנו במאמר היא:</a:t>
          </a:r>
          <a:endParaRPr lang="en-US" sz="1800" u="sng" dirty="0"/>
        </a:p>
      </dgm:t>
    </dgm:pt>
    <dgm:pt modelId="{6D32BBC6-12E5-44A4-BB4B-2C1C1F54BD08}" type="parTrans" cxnId="{3DC40FF6-9F60-49C9-A9DB-ED3065BC33B0}">
      <dgm:prSet/>
      <dgm:spPr/>
      <dgm:t>
        <a:bodyPr/>
        <a:lstStyle/>
        <a:p>
          <a:endParaRPr lang="en-US"/>
        </a:p>
      </dgm:t>
    </dgm:pt>
    <dgm:pt modelId="{3888A5B2-B45D-42B9-AD80-8A17D66A03B1}" type="sibTrans" cxnId="{3DC40FF6-9F60-49C9-A9DB-ED3065BC33B0}">
      <dgm:prSet/>
      <dgm:spPr/>
      <dgm:t>
        <a:bodyPr/>
        <a:lstStyle/>
        <a:p>
          <a:endParaRPr lang="en-US"/>
        </a:p>
      </dgm:t>
    </dgm:pt>
    <dgm:pt modelId="{9AB31AEF-9364-4DDF-A8E6-2738DE3FCB13}">
      <dgm:prSet custT="1"/>
      <dgm:spPr/>
      <dgm:t>
        <a:bodyPr/>
        <a:lstStyle/>
        <a:p>
          <a:pPr rtl="1">
            <a:lnSpc>
              <a:spcPct val="100000"/>
            </a:lnSpc>
          </a:pPr>
          <a:r>
            <a:rPr lang="he-IL" sz="2400" dirty="0"/>
            <a:t>האם אנשים מפרשים הטעיה באמצעות תנועה בתור דבר </a:t>
          </a:r>
          <a:r>
            <a:rPr lang="he-IL" sz="2400" b="1" dirty="0"/>
            <a:t>מכוון</a:t>
          </a:r>
          <a:r>
            <a:rPr lang="he-IL" sz="2400" dirty="0"/>
            <a:t>?</a:t>
          </a:r>
          <a:endParaRPr lang="en-US" sz="2400" dirty="0"/>
        </a:p>
      </dgm:t>
    </dgm:pt>
    <dgm:pt modelId="{F68CE826-E4F7-4A3C-8733-97C789083C33}" type="parTrans" cxnId="{1D3F792D-B3F5-44D5-A5FC-81FF918F5A3A}">
      <dgm:prSet/>
      <dgm:spPr/>
      <dgm:t>
        <a:bodyPr/>
        <a:lstStyle/>
        <a:p>
          <a:endParaRPr lang="en-US"/>
        </a:p>
      </dgm:t>
    </dgm:pt>
    <dgm:pt modelId="{93E026E1-DF0A-481C-B4F6-59F35617E699}" type="sibTrans" cxnId="{1D3F792D-B3F5-44D5-A5FC-81FF918F5A3A}">
      <dgm:prSet/>
      <dgm:spPr/>
      <dgm:t>
        <a:bodyPr/>
        <a:lstStyle/>
        <a:p>
          <a:endParaRPr lang="en-US"/>
        </a:p>
      </dgm:t>
    </dgm:pt>
    <dgm:pt modelId="{B9D06CF9-323A-439F-8BDE-FE1503E0F150}">
      <dgm:prSet custT="1"/>
      <dgm:spPr/>
      <dgm:t>
        <a:bodyPr/>
        <a:lstStyle/>
        <a:p>
          <a:pPr rtl="1">
            <a:lnSpc>
              <a:spcPct val="100000"/>
            </a:lnSpc>
          </a:pPr>
          <a:r>
            <a:rPr lang="he-IL" sz="2400" dirty="0"/>
            <a:t>ואם כן האם זה פוגע באמון של האדם ברובוט?</a:t>
          </a:r>
          <a:endParaRPr lang="en-US" sz="2400" dirty="0"/>
        </a:p>
      </dgm:t>
    </dgm:pt>
    <dgm:pt modelId="{8EF2285D-6F75-4417-8274-259840A1B9DB}" type="parTrans" cxnId="{C5F4F454-1DAB-4E7A-B0B5-0B7DBAE1A348}">
      <dgm:prSet/>
      <dgm:spPr/>
      <dgm:t>
        <a:bodyPr/>
        <a:lstStyle/>
        <a:p>
          <a:endParaRPr lang="en-US"/>
        </a:p>
      </dgm:t>
    </dgm:pt>
    <dgm:pt modelId="{FAC9306E-DF8B-4C7F-9BE4-7FC64B828D59}" type="sibTrans" cxnId="{C5F4F454-1DAB-4E7A-B0B5-0B7DBAE1A348}">
      <dgm:prSet/>
      <dgm:spPr/>
      <dgm:t>
        <a:bodyPr/>
        <a:lstStyle/>
        <a:p>
          <a:endParaRPr lang="en-US"/>
        </a:p>
      </dgm:t>
    </dgm:pt>
    <dgm:pt modelId="{B4F0D0F3-793F-403D-88E9-267E4448C243}" type="pres">
      <dgm:prSet presAssocID="{23C2CDE2-DF92-47B9-AC1B-31DEB47902BD}" presName="root" presStyleCnt="0">
        <dgm:presLayoutVars>
          <dgm:dir/>
          <dgm:resizeHandles val="exact"/>
        </dgm:presLayoutVars>
      </dgm:prSet>
      <dgm:spPr/>
    </dgm:pt>
    <dgm:pt modelId="{8515F5EE-F1B2-4C13-9B88-B0B4E98E41C1}" type="pres">
      <dgm:prSet presAssocID="{DB20C0C0-AC54-471C-94CD-57B7DED17BBB}" presName="compNode" presStyleCnt="0"/>
      <dgm:spPr/>
    </dgm:pt>
    <dgm:pt modelId="{4906AD49-9564-40DB-B628-9C7DFBE1F16F}" type="pres">
      <dgm:prSet presAssocID="{DB20C0C0-AC54-471C-94CD-57B7DED17BBB}" presName="iconRect" presStyleLbl="node1" presStyleIdx="0" presStyleCnt="2" custScaleX="134031" custScaleY="134031" custLinFactX="169414" custLinFactNeighborX="200000" custLinFactNeighborY="-25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עיתון"/>
        </a:ext>
      </dgm:extLst>
    </dgm:pt>
    <dgm:pt modelId="{606DBE20-B4E5-4922-BF69-422341ABD14B}" type="pres">
      <dgm:prSet presAssocID="{DB20C0C0-AC54-471C-94CD-57B7DED17BBB}" presName="iconSpace" presStyleCnt="0"/>
      <dgm:spPr/>
    </dgm:pt>
    <dgm:pt modelId="{8BF097F4-ECA7-44AF-B43D-316D6355B6A4}" type="pres">
      <dgm:prSet presAssocID="{DB20C0C0-AC54-471C-94CD-57B7DED17BBB}" presName="parTx" presStyleLbl="revTx" presStyleIdx="0" presStyleCnt="4" custScaleY="436343" custLinFactX="22195" custLinFactY="42543" custLinFactNeighborX="100000" custLinFactNeighborY="100000">
        <dgm:presLayoutVars>
          <dgm:chMax val="0"/>
          <dgm:chPref val="0"/>
        </dgm:presLayoutVars>
      </dgm:prSet>
      <dgm:spPr/>
    </dgm:pt>
    <dgm:pt modelId="{AF988B90-1E75-4C05-B303-790559F790DB}" type="pres">
      <dgm:prSet presAssocID="{DB20C0C0-AC54-471C-94CD-57B7DED17BBB}" presName="txSpace" presStyleCnt="0"/>
      <dgm:spPr/>
    </dgm:pt>
    <dgm:pt modelId="{E97D7C3C-52B8-44E3-945E-E6736947B9A8}" type="pres">
      <dgm:prSet presAssocID="{DB20C0C0-AC54-471C-94CD-57B7DED17BBB}" presName="desTx" presStyleLbl="revTx" presStyleIdx="1" presStyleCnt="4">
        <dgm:presLayoutVars/>
      </dgm:prSet>
      <dgm:spPr/>
    </dgm:pt>
    <dgm:pt modelId="{91B27293-382E-48C5-9040-05A1B0396770}" type="pres">
      <dgm:prSet presAssocID="{0119D175-F108-4B1F-B059-D8BA487B745B}" presName="sibTrans" presStyleCnt="0"/>
      <dgm:spPr/>
    </dgm:pt>
    <dgm:pt modelId="{F3B99134-6C12-418E-8931-0BD27510412D}" type="pres">
      <dgm:prSet presAssocID="{BDB7B2B6-04F3-40AB-AD83-A0A0C9CB34AB}" presName="compNode" presStyleCnt="0"/>
      <dgm:spPr/>
    </dgm:pt>
    <dgm:pt modelId="{34D4C561-817C-4429-AC39-7899D718DC20}" type="pres">
      <dgm:prSet presAssocID="{BDB7B2B6-04F3-40AB-AD83-A0A0C9CB34AB}" presName="iconRect" presStyleLbl="node1" presStyleIdx="1" presStyleCnt="2" custLinFactX="-144619" custLinFactNeighborX="-200000" custLinFactNeighborY="-1900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ימן שאלה"/>
        </a:ext>
      </dgm:extLst>
    </dgm:pt>
    <dgm:pt modelId="{5A476BC7-1114-41B9-85B9-A5A987E6164A}" type="pres">
      <dgm:prSet presAssocID="{BDB7B2B6-04F3-40AB-AD83-A0A0C9CB34AB}" presName="iconSpace" presStyleCnt="0"/>
      <dgm:spPr/>
    </dgm:pt>
    <dgm:pt modelId="{4E6C4E23-7BF7-4525-BD7F-F4D0B528FCA4}" type="pres">
      <dgm:prSet presAssocID="{BDB7B2B6-04F3-40AB-AD83-A0A0C9CB34AB}" presName="parTx" presStyleLbl="revTx" presStyleIdx="2" presStyleCnt="4" custLinFactX="-19172" custLinFactNeighborX="-100000" custLinFactNeighborY="13439">
        <dgm:presLayoutVars>
          <dgm:chMax val="0"/>
          <dgm:chPref val="0"/>
        </dgm:presLayoutVars>
      </dgm:prSet>
      <dgm:spPr/>
    </dgm:pt>
    <dgm:pt modelId="{6BADDBB8-FE62-457B-8ABD-537B5AFF2558}" type="pres">
      <dgm:prSet presAssocID="{BDB7B2B6-04F3-40AB-AD83-A0A0C9CB34AB}" presName="txSpace" presStyleCnt="0"/>
      <dgm:spPr/>
    </dgm:pt>
    <dgm:pt modelId="{11040DE0-511D-4DF4-A841-2BA45FC85AB0}" type="pres">
      <dgm:prSet presAssocID="{BDB7B2B6-04F3-40AB-AD83-A0A0C9CB34AB}" presName="desTx" presStyleLbl="revTx" presStyleIdx="3" presStyleCnt="4" custLinFactX="-18164" custLinFactNeighborX="-100000" custLinFactNeighborY="-11732">
        <dgm:presLayoutVars/>
      </dgm:prSet>
      <dgm:spPr/>
    </dgm:pt>
  </dgm:ptLst>
  <dgm:cxnLst>
    <dgm:cxn modelId="{1D3F792D-B3F5-44D5-A5FC-81FF918F5A3A}" srcId="{BDB7B2B6-04F3-40AB-AD83-A0A0C9CB34AB}" destId="{9AB31AEF-9364-4DDF-A8E6-2738DE3FCB13}" srcOrd="0" destOrd="0" parTransId="{F68CE826-E4F7-4A3C-8733-97C789083C33}" sibTransId="{93E026E1-DF0A-481C-B4F6-59F35617E699}"/>
    <dgm:cxn modelId="{A1A41C3B-1A53-45D5-AFB4-25FCB5000C37}" type="presOf" srcId="{DB20C0C0-AC54-471C-94CD-57B7DED17BBB}" destId="{8BF097F4-ECA7-44AF-B43D-316D6355B6A4}" srcOrd="0" destOrd="0" presId="urn:microsoft.com/office/officeart/2018/5/layout/CenteredIconLabelDescriptionList"/>
    <dgm:cxn modelId="{BD011351-AAC1-4223-A597-15A27F1ABCB4}" type="presOf" srcId="{23C2CDE2-DF92-47B9-AC1B-31DEB47902BD}" destId="{B4F0D0F3-793F-403D-88E9-267E4448C243}" srcOrd="0" destOrd="0" presId="urn:microsoft.com/office/officeart/2018/5/layout/CenteredIconLabelDescriptionList"/>
    <dgm:cxn modelId="{86659352-A82E-431A-B2F6-79D216982E4E}" type="presOf" srcId="{B9D06CF9-323A-439F-8BDE-FE1503E0F150}" destId="{11040DE0-511D-4DF4-A841-2BA45FC85AB0}" srcOrd="0" destOrd="1" presId="urn:microsoft.com/office/officeart/2018/5/layout/CenteredIconLabelDescriptionList"/>
    <dgm:cxn modelId="{C5F4F454-1DAB-4E7A-B0B5-0B7DBAE1A348}" srcId="{BDB7B2B6-04F3-40AB-AD83-A0A0C9CB34AB}" destId="{B9D06CF9-323A-439F-8BDE-FE1503E0F150}" srcOrd="1" destOrd="0" parTransId="{8EF2285D-6F75-4417-8274-259840A1B9DB}" sibTransId="{FAC9306E-DF8B-4C7F-9BE4-7FC64B828D59}"/>
    <dgm:cxn modelId="{7A57A17C-2D68-453A-803D-4A6732D4F299}" type="presOf" srcId="{9AB31AEF-9364-4DDF-A8E6-2738DE3FCB13}" destId="{11040DE0-511D-4DF4-A841-2BA45FC85AB0}" srcOrd="0" destOrd="0" presId="urn:microsoft.com/office/officeart/2018/5/layout/CenteredIconLabelDescriptionList"/>
    <dgm:cxn modelId="{0B1A3E9A-5D7B-422C-8368-D4E257C6F7FC}" type="presOf" srcId="{BDB7B2B6-04F3-40AB-AD83-A0A0C9CB34AB}" destId="{4E6C4E23-7BF7-4525-BD7F-F4D0B528FCA4}" srcOrd="0" destOrd="0" presId="urn:microsoft.com/office/officeart/2018/5/layout/CenteredIconLabelDescriptionList"/>
    <dgm:cxn modelId="{18B2DDB1-08F8-4135-A897-7E662000246C}" srcId="{23C2CDE2-DF92-47B9-AC1B-31DEB47902BD}" destId="{DB20C0C0-AC54-471C-94CD-57B7DED17BBB}" srcOrd="0" destOrd="0" parTransId="{21687F3C-A541-4965-87D5-3647C7C3BBAE}" sibTransId="{0119D175-F108-4B1F-B059-D8BA487B745B}"/>
    <dgm:cxn modelId="{3DC40FF6-9F60-49C9-A9DB-ED3065BC33B0}" srcId="{23C2CDE2-DF92-47B9-AC1B-31DEB47902BD}" destId="{BDB7B2B6-04F3-40AB-AD83-A0A0C9CB34AB}" srcOrd="1" destOrd="0" parTransId="{6D32BBC6-12E5-44A4-BB4B-2C1C1F54BD08}" sibTransId="{3888A5B2-B45D-42B9-AD80-8A17D66A03B1}"/>
    <dgm:cxn modelId="{86D4A628-0D86-4F97-898C-B82D19F0C76D}" type="presParOf" srcId="{B4F0D0F3-793F-403D-88E9-267E4448C243}" destId="{8515F5EE-F1B2-4C13-9B88-B0B4E98E41C1}" srcOrd="0" destOrd="0" presId="urn:microsoft.com/office/officeart/2018/5/layout/CenteredIconLabelDescriptionList"/>
    <dgm:cxn modelId="{69A5A9BD-858D-41C7-BDC2-E6603ABB60F0}" type="presParOf" srcId="{8515F5EE-F1B2-4C13-9B88-B0B4E98E41C1}" destId="{4906AD49-9564-40DB-B628-9C7DFBE1F16F}" srcOrd="0" destOrd="0" presId="urn:microsoft.com/office/officeart/2018/5/layout/CenteredIconLabelDescriptionList"/>
    <dgm:cxn modelId="{E8D9CAE3-5751-40AA-B4BE-A0D90365A0BC}" type="presParOf" srcId="{8515F5EE-F1B2-4C13-9B88-B0B4E98E41C1}" destId="{606DBE20-B4E5-4922-BF69-422341ABD14B}" srcOrd="1" destOrd="0" presId="urn:microsoft.com/office/officeart/2018/5/layout/CenteredIconLabelDescriptionList"/>
    <dgm:cxn modelId="{EEF499BB-E8F4-423D-8ED4-E483781F9A7F}" type="presParOf" srcId="{8515F5EE-F1B2-4C13-9B88-B0B4E98E41C1}" destId="{8BF097F4-ECA7-44AF-B43D-316D6355B6A4}" srcOrd="2" destOrd="0" presId="urn:microsoft.com/office/officeart/2018/5/layout/CenteredIconLabelDescriptionList"/>
    <dgm:cxn modelId="{50A399B1-08C3-49FA-B5BE-0259433953B6}" type="presParOf" srcId="{8515F5EE-F1B2-4C13-9B88-B0B4E98E41C1}" destId="{AF988B90-1E75-4C05-B303-790559F790DB}" srcOrd="3" destOrd="0" presId="urn:microsoft.com/office/officeart/2018/5/layout/CenteredIconLabelDescriptionList"/>
    <dgm:cxn modelId="{93C2C966-66E7-4806-8B30-4D47831182FC}" type="presParOf" srcId="{8515F5EE-F1B2-4C13-9B88-B0B4E98E41C1}" destId="{E97D7C3C-52B8-44E3-945E-E6736947B9A8}" srcOrd="4" destOrd="0" presId="urn:microsoft.com/office/officeart/2018/5/layout/CenteredIconLabelDescriptionList"/>
    <dgm:cxn modelId="{9C2E5B8F-1FDF-4472-AFD0-1B9BF54745F0}" type="presParOf" srcId="{B4F0D0F3-793F-403D-88E9-267E4448C243}" destId="{91B27293-382E-48C5-9040-05A1B0396770}" srcOrd="1" destOrd="0" presId="urn:microsoft.com/office/officeart/2018/5/layout/CenteredIconLabelDescriptionList"/>
    <dgm:cxn modelId="{15BD30DC-DDC4-4ACD-BBA2-F51C33225CF7}" type="presParOf" srcId="{B4F0D0F3-793F-403D-88E9-267E4448C243}" destId="{F3B99134-6C12-418E-8931-0BD27510412D}" srcOrd="2" destOrd="0" presId="urn:microsoft.com/office/officeart/2018/5/layout/CenteredIconLabelDescriptionList"/>
    <dgm:cxn modelId="{28129755-AC8F-46CF-9CCA-EF9D9F9E54E1}" type="presParOf" srcId="{F3B99134-6C12-418E-8931-0BD27510412D}" destId="{34D4C561-817C-4429-AC39-7899D718DC20}" srcOrd="0" destOrd="0" presId="urn:microsoft.com/office/officeart/2018/5/layout/CenteredIconLabelDescriptionList"/>
    <dgm:cxn modelId="{68F6E233-ED2A-4612-BA7D-53B3F9F24408}" type="presParOf" srcId="{F3B99134-6C12-418E-8931-0BD27510412D}" destId="{5A476BC7-1114-41B9-85B9-A5A987E6164A}" srcOrd="1" destOrd="0" presId="urn:microsoft.com/office/officeart/2018/5/layout/CenteredIconLabelDescriptionList"/>
    <dgm:cxn modelId="{0C31D819-69E8-40BF-9AAA-2C6800FFEC06}" type="presParOf" srcId="{F3B99134-6C12-418E-8931-0BD27510412D}" destId="{4E6C4E23-7BF7-4525-BD7F-F4D0B528FCA4}" srcOrd="2" destOrd="0" presId="urn:microsoft.com/office/officeart/2018/5/layout/CenteredIconLabelDescriptionList"/>
    <dgm:cxn modelId="{7357377B-16D5-4BF5-BF16-AFAEC9ADE7EA}" type="presParOf" srcId="{F3B99134-6C12-418E-8931-0BD27510412D}" destId="{6BADDBB8-FE62-457B-8ABD-537B5AFF2558}" srcOrd="3" destOrd="0" presId="urn:microsoft.com/office/officeart/2018/5/layout/CenteredIconLabelDescriptionList"/>
    <dgm:cxn modelId="{B2116980-9A73-44E0-987F-9297A23D9893}" type="presParOf" srcId="{F3B99134-6C12-418E-8931-0BD27510412D}" destId="{11040DE0-511D-4DF4-A841-2BA45FC85A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96437E-A343-4869-936F-83941DDBFE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57B1185-BC8E-4D6B-9505-7FFB0A8A0C1A}">
      <dgm:prSet/>
      <dgm:spPr/>
      <dgm:t>
        <a:bodyPr/>
        <a:lstStyle/>
        <a:p>
          <a:pPr rtl="1">
            <a:defRPr cap="all"/>
          </a:pPr>
          <a:r>
            <a:rPr lang="he-IL" dirty="0"/>
            <a:t>כל הניסויים בוצעו עם מספר קטן של נבדקים (~10) ולכן יכולות להיות הרבה מאוד טעויות מחקריות</a:t>
          </a:r>
          <a:r>
            <a:rPr lang="en-US" dirty="0"/>
            <a:t>.</a:t>
          </a:r>
        </a:p>
      </dgm:t>
    </dgm:pt>
    <dgm:pt modelId="{9C2102AA-D42C-41C4-9EDB-73D4B9BB2D73}" type="parTrans" cxnId="{06D716F7-1BD9-4A2F-93C8-17F9F5E50A80}">
      <dgm:prSet/>
      <dgm:spPr/>
      <dgm:t>
        <a:bodyPr/>
        <a:lstStyle/>
        <a:p>
          <a:endParaRPr lang="en-US"/>
        </a:p>
      </dgm:t>
    </dgm:pt>
    <dgm:pt modelId="{FDE83D74-3CF0-4B46-AD94-455EED1E92E2}" type="sibTrans" cxnId="{06D716F7-1BD9-4A2F-93C8-17F9F5E50A80}">
      <dgm:prSet/>
      <dgm:spPr/>
      <dgm:t>
        <a:bodyPr/>
        <a:lstStyle/>
        <a:p>
          <a:endParaRPr lang="en-US"/>
        </a:p>
      </dgm:t>
    </dgm:pt>
    <dgm:pt modelId="{7C95BBA3-0C16-444C-BE4A-AC23D9010766}">
      <dgm:prSet/>
      <dgm:spPr/>
      <dgm:t>
        <a:bodyPr/>
        <a:lstStyle/>
        <a:p>
          <a:pPr rtl="1">
            <a:defRPr cap="all"/>
          </a:pPr>
          <a:r>
            <a:rPr lang="he-IL" dirty="0"/>
            <a:t>הנושא של מהירות התנועה לא נילקח בחשבון למרות שראינו שהאנשים משתמשים בו על מנת להטעות</a:t>
          </a:r>
          <a:endParaRPr lang="en-US" dirty="0"/>
        </a:p>
      </dgm:t>
    </dgm:pt>
    <dgm:pt modelId="{0F901255-5E8B-4C85-80DC-24CA8BF3AB2D}" type="parTrans" cxnId="{522D76DF-DE18-425F-9499-88D1D3928909}">
      <dgm:prSet/>
      <dgm:spPr/>
      <dgm:t>
        <a:bodyPr/>
        <a:lstStyle/>
        <a:p>
          <a:endParaRPr lang="en-US"/>
        </a:p>
      </dgm:t>
    </dgm:pt>
    <dgm:pt modelId="{27C276FB-A22D-4519-82D2-6B962218F29D}" type="sibTrans" cxnId="{522D76DF-DE18-425F-9499-88D1D3928909}">
      <dgm:prSet/>
      <dgm:spPr/>
      <dgm:t>
        <a:bodyPr/>
        <a:lstStyle/>
        <a:p>
          <a:endParaRPr lang="en-US"/>
        </a:p>
      </dgm:t>
    </dgm:pt>
    <dgm:pt modelId="{C848605B-BD9B-420F-9CBC-636DE1512850}">
      <dgm:prSet/>
      <dgm:spPr/>
      <dgm:t>
        <a:bodyPr/>
        <a:lstStyle/>
        <a:p>
          <a:pPr rtl="1">
            <a:defRPr cap="all"/>
          </a:pPr>
          <a:r>
            <a:rPr lang="he-IL" dirty="0"/>
            <a:t>השפעה על המדדים שראינו (בינה, תחרותיות וכו') בטווח ארוך</a:t>
          </a:r>
          <a:endParaRPr lang="en-US" dirty="0"/>
        </a:p>
      </dgm:t>
    </dgm:pt>
    <dgm:pt modelId="{C69945FA-0CA8-4181-8402-66D6D904CE27}" type="parTrans" cxnId="{87E01A2F-63EB-4AB3-AB3F-02B1606B71C7}">
      <dgm:prSet/>
      <dgm:spPr/>
      <dgm:t>
        <a:bodyPr/>
        <a:lstStyle/>
        <a:p>
          <a:endParaRPr lang="en-US"/>
        </a:p>
      </dgm:t>
    </dgm:pt>
    <dgm:pt modelId="{3CA04D7E-5C07-46D2-B5E6-E72EFC3D60BF}" type="sibTrans" cxnId="{87E01A2F-63EB-4AB3-AB3F-02B1606B71C7}">
      <dgm:prSet/>
      <dgm:spPr/>
      <dgm:t>
        <a:bodyPr/>
        <a:lstStyle/>
        <a:p>
          <a:endParaRPr lang="en-US"/>
        </a:p>
      </dgm:t>
    </dgm:pt>
    <dgm:pt modelId="{0B387804-0569-46E6-BD83-C49E77E66B6B}">
      <dgm:prSet/>
      <dgm:spPr/>
      <dgm:t>
        <a:bodyPr/>
        <a:lstStyle/>
        <a:p>
          <a:pPr rtl="1">
            <a:defRPr cap="all"/>
          </a:pPr>
          <a:r>
            <a:rPr lang="he-IL" dirty="0"/>
            <a:t>שפת גוף בזמן תנועה גם כן לא נלקחה בחשבון</a:t>
          </a:r>
          <a:endParaRPr lang="en-US" dirty="0"/>
        </a:p>
      </dgm:t>
    </dgm:pt>
    <dgm:pt modelId="{BF8E65C3-8171-4F17-A11B-D09EF36B11B8}" type="parTrans" cxnId="{790E4129-B35E-4A10-88C6-52D347EEACE1}">
      <dgm:prSet/>
      <dgm:spPr/>
      <dgm:t>
        <a:bodyPr/>
        <a:lstStyle/>
        <a:p>
          <a:endParaRPr lang="en-US"/>
        </a:p>
      </dgm:t>
    </dgm:pt>
    <dgm:pt modelId="{67801E38-6E88-42DD-BAF5-8E4F3CE2C574}" type="sibTrans" cxnId="{790E4129-B35E-4A10-88C6-52D347EEACE1}">
      <dgm:prSet/>
      <dgm:spPr/>
      <dgm:t>
        <a:bodyPr/>
        <a:lstStyle/>
        <a:p>
          <a:endParaRPr lang="en-US"/>
        </a:p>
      </dgm:t>
    </dgm:pt>
    <dgm:pt modelId="{27CC1237-D370-4619-9E86-A545405B1656}" type="pres">
      <dgm:prSet presAssocID="{2696437E-A343-4869-936F-83941DDBFEE9}" presName="root" presStyleCnt="0">
        <dgm:presLayoutVars>
          <dgm:dir/>
          <dgm:resizeHandles val="exact"/>
        </dgm:presLayoutVars>
      </dgm:prSet>
      <dgm:spPr/>
    </dgm:pt>
    <dgm:pt modelId="{5CAE6489-63A1-48C6-A09F-77B7BE5CC159}" type="pres">
      <dgm:prSet presAssocID="{957B1185-BC8E-4D6B-9505-7FFB0A8A0C1A}" presName="compNode" presStyleCnt="0"/>
      <dgm:spPr/>
    </dgm:pt>
    <dgm:pt modelId="{8EF18F9C-B930-4439-966D-4416F05E51C9}" type="pres">
      <dgm:prSet presAssocID="{957B1185-BC8E-4D6B-9505-7FFB0A8A0C1A}" presName="iconBgRect" presStyleLbl="bgShp" presStyleIdx="0" presStyleCnt="4"/>
      <dgm:spPr/>
    </dgm:pt>
    <dgm:pt modelId="{26E97EF1-567B-40E1-A3D0-2436E9FD5EFF}" type="pres">
      <dgm:prSet presAssocID="{957B1185-BC8E-4D6B-9505-7FFB0A8A0C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קבוצת אנשים"/>
        </a:ext>
      </dgm:extLst>
    </dgm:pt>
    <dgm:pt modelId="{89536E1F-2D5A-486F-9DF9-014E2A2710B2}" type="pres">
      <dgm:prSet presAssocID="{957B1185-BC8E-4D6B-9505-7FFB0A8A0C1A}" presName="spaceRect" presStyleCnt="0"/>
      <dgm:spPr/>
    </dgm:pt>
    <dgm:pt modelId="{9A8A6D02-DD80-4F95-94C6-F8B29F010B44}" type="pres">
      <dgm:prSet presAssocID="{957B1185-BC8E-4D6B-9505-7FFB0A8A0C1A}" presName="textRect" presStyleLbl="revTx" presStyleIdx="0" presStyleCnt="4">
        <dgm:presLayoutVars>
          <dgm:chMax val="1"/>
          <dgm:chPref val="1"/>
        </dgm:presLayoutVars>
      </dgm:prSet>
      <dgm:spPr/>
    </dgm:pt>
    <dgm:pt modelId="{9A759527-EB27-4C43-AF01-C036DA0C37F2}" type="pres">
      <dgm:prSet presAssocID="{FDE83D74-3CF0-4B46-AD94-455EED1E92E2}" presName="sibTrans" presStyleCnt="0"/>
      <dgm:spPr/>
    </dgm:pt>
    <dgm:pt modelId="{CD5DF952-D6D3-4715-983E-8DE27EAC34D2}" type="pres">
      <dgm:prSet presAssocID="{7C95BBA3-0C16-444C-BE4A-AC23D9010766}" presName="compNode" presStyleCnt="0"/>
      <dgm:spPr/>
    </dgm:pt>
    <dgm:pt modelId="{45D6C38D-82D7-4F49-835B-8DAD35643E04}" type="pres">
      <dgm:prSet presAssocID="{7C95BBA3-0C16-444C-BE4A-AC23D9010766}" presName="iconBgRect" presStyleLbl="bgShp" presStyleIdx="1" presStyleCnt="4"/>
      <dgm:spPr/>
    </dgm:pt>
    <dgm:pt modelId="{6D96E9A7-E6DD-4453-A765-ACE6C77DC365}" type="pres">
      <dgm:prSet presAssocID="{7C95BBA3-0C16-444C-BE4A-AC23D90107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ד"/>
        </a:ext>
      </dgm:extLst>
    </dgm:pt>
    <dgm:pt modelId="{70DC77A4-BF1E-4CA2-9715-FC655EF8DCE9}" type="pres">
      <dgm:prSet presAssocID="{7C95BBA3-0C16-444C-BE4A-AC23D9010766}" presName="spaceRect" presStyleCnt="0"/>
      <dgm:spPr/>
    </dgm:pt>
    <dgm:pt modelId="{6C6101B0-6B9E-4E44-AC26-72061D458234}" type="pres">
      <dgm:prSet presAssocID="{7C95BBA3-0C16-444C-BE4A-AC23D9010766}" presName="textRect" presStyleLbl="revTx" presStyleIdx="1" presStyleCnt="4">
        <dgm:presLayoutVars>
          <dgm:chMax val="1"/>
          <dgm:chPref val="1"/>
        </dgm:presLayoutVars>
      </dgm:prSet>
      <dgm:spPr/>
    </dgm:pt>
    <dgm:pt modelId="{E74DB8D0-CB5A-4E7B-ABC4-321A7502041D}" type="pres">
      <dgm:prSet presAssocID="{27C276FB-A22D-4519-82D2-6B962218F29D}" presName="sibTrans" presStyleCnt="0"/>
      <dgm:spPr/>
    </dgm:pt>
    <dgm:pt modelId="{E5672490-D149-4896-AFBC-67B390625E78}" type="pres">
      <dgm:prSet presAssocID="{C848605B-BD9B-420F-9CBC-636DE1512850}" presName="compNode" presStyleCnt="0"/>
      <dgm:spPr/>
    </dgm:pt>
    <dgm:pt modelId="{22EEF3C8-3669-4779-B973-B71D2AD44866}" type="pres">
      <dgm:prSet presAssocID="{C848605B-BD9B-420F-9CBC-636DE1512850}" presName="iconBgRect" presStyleLbl="bgShp" presStyleIdx="2" presStyleCnt="4"/>
      <dgm:spPr/>
    </dgm:pt>
    <dgm:pt modelId="{B46024CD-33B0-4B05-AFDD-58D223513649}" type="pres">
      <dgm:prSet presAssocID="{C848605B-BD9B-420F-9CBC-636DE15128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שעון מעורר"/>
        </a:ext>
      </dgm:extLst>
    </dgm:pt>
    <dgm:pt modelId="{92343A37-E435-43F9-B8BB-73C82627E885}" type="pres">
      <dgm:prSet presAssocID="{C848605B-BD9B-420F-9CBC-636DE1512850}" presName="spaceRect" presStyleCnt="0"/>
      <dgm:spPr/>
    </dgm:pt>
    <dgm:pt modelId="{BB038C84-A476-406F-8BA0-27D0F354596E}" type="pres">
      <dgm:prSet presAssocID="{C848605B-BD9B-420F-9CBC-636DE1512850}" presName="textRect" presStyleLbl="revTx" presStyleIdx="2" presStyleCnt="4">
        <dgm:presLayoutVars>
          <dgm:chMax val="1"/>
          <dgm:chPref val="1"/>
        </dgm:presLayoutVars>
      </dgm:prSet>
      <dgm:spPr/>
    </dgm:pt>
    <dgm:pt modelId="{6A815B00-4508-4814-898F-3B2564BC22FF}" type="pres">
      <dgm:prSet presAssocID="{3CA04D7E-5C07-46D2-B5E6-E72EFC3D60BF}" presName="sibTrans" presStyleCnt="0"/>
      <dgm:spPr/>
    </dgm:pt>
    <dgm:pt modelId="{3C818717-6F29-469F-AC4B-D9F738781F2A}" type="pres">
      <dgm:prSet presAssocID="{0B387804-0569-46E6-BD83-C49E77E66B6B}" presName="compNode" presStyleCnt="0"/>
      <dgm:spPr/>
    </dgm:pt>
    <dgm:pt modelId="{09AAEE71-E269-4F6F-B999-26CE73987F45}" type="pres">
      <dgm:prSet presAssocID="{0B387804-0569-46E6-BD83-C49E77E66B6B}" presName="iconBgRect" presStyleLbl="bgShp" presStyleIdx="3" presStyleCnt="4"/>
      <dgm:spPr/>
    </dgm:pt>
    <dgm:pt modelId="{E508B1AE-AAF2-4167-A576-E9458DA6B74D}" type="pres">
      <dgm:prSet presAssocID="{0B387804-0569-46E6-BD83-C49E77E66B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תעמל: טבעות"/>
        </a:ext>
      </dgm:extLst>
    </dgm:pt>
    <dgm:pt modelId="{7B94BCBD-CACC-4D62-BF64-217FBBBF6BBB}" type="pres">
      <dgm:prSet presAssocID="{0B387804-0569-46E6-BD83-C49E77E66B6B}" presName="spaceRect" presStyleCnt="0"/>
      <dgm:spPr/>
    </dgm:pt>
    <dgm:pt modelId="{A543ED66-BA77-44EA-9967-0BF1A734E314}" type="pres">
      <dgm:prSet presAssocID="{0B387804-0569-46E6-BD83-C49E77E66B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0E4129-B35E-4A10-88C6-52D347EEACE1}" srcId="{2696437E-A343-4869-936F-83941DDBFEE9}" destId="{0B387804-0569-46E6-BD83-C49E77E66B6B}" srcOrd="3" destOrd="0" parTransId="{BF8E65C3-8171-4F17-A11B-D09EF36B11B8}" sibTransId="{67801E38-6E88-42DD-BAF5-8E4F3CE2C574}"/>
    <dgm:cxn modelId="{87E01A2F-63EB-4AB3-AB3F-02B1606B71C7}" srcId="{2696437E-A343-4869-936F-83941DDBFEE9}" destId="{C848605B-BD9B-420F-9CBC-636DE1512850}" srcOrd="2" destOrd="0" parTransId="{C69945FA-0CA8-4181-8402-66D6D904CE27}" sibTransId="{3CA04D7E-5C07-46D2-B5E6-E72EFC3D60BF}"/>
    <dgm:cxn modelId="{7CBBDE67-C6D1-4C5A-A891-3DAD2E04208D}" type="presOf" srcId="{0B387804-0569-46E6-BD83-C49E77E66B6B}" destId="{A543ED66-BA77-44EA-9967-0BF1A734E314}" srcOrd="0" destOrd="0" presId="urn:microsoft.com/office/officeart/2018/5/layout/IconCircleLabelList"/>
    <dgm:cxn modelId="{7F1145B1-6640-443C-9C95-33BEC833E1FB}" type="presOf" srcId="{7C95BBA3-0C16-444C-BE4A-AC23D9010766}" destId="{6C6101B0-6B9E-4E44-AC26-72061D458234}" srcOrd="0" destOrd="0" presId="urn:microsoft.com/office/officeart/2018/5/layout/IconCircleLabelList"/>
    <dgm:cxn modelId="{2EF146C7-A7F1-4345-BD84-248CD78E7686}" type="presOf" srcId="{957B1185-BC8E-4D6B-9505-7FFB0A8A0C1A}" destId="{9A8A6D02-DD80-4F95-94C6-F8B29F010B44}" srcOrd="0" destOrd="0" presId="urn:microsoft.com/office/officeart/2018/5/layout/IconCircleLabelList"/>
    <dgm:cxn modelId="{31B8F0DC-C8B0-441F-9AE4-53B076C5F303}" type="presOf" srcId="{2696437E-A343-4869-936F-83941DDBFEE9}" destId="{27CC1237-D370-4619-9E86-A545405B1656}" srcOrd="0" destOrd="0" presId="urn:microsoft.com/office/officeart/2018/5/layout/IconCircleLabelList"/>
    <dgm:cxn modelId="{522D76DF-DE18-425F-9499-88D1D3928909}" srcId="{2696437E-A343-4869-936F-83941DDBFEE9}" destId="{7C95BBA3-0C16-444C-BE4A-AC23D9010766}" srcOrd="1" destOrd="0" parTransId="{0F901255-5E8B-4C85-80DC-24CA8BF3AB2D}" sibTransId="{27C276FB-A22D-4519-82D2-6B962218F29D}"/>
    <dgm:cxn modelId="{41D17AE8-119A-4D87-8867-DB870E55AE98}" type="presOf" srcId="{C848605B-BD9B-420F-9CBC-636DE1512850}" destId="{BB038C84-A476-406F-8BA0-27D0F354596E}" srcOrd="0" destOrd="0" presId="urn:microsoft.com/office/officeart/2018/5/layout/IconCircleLabelList"/>
    <dgm:cxn modelId="{06D716F7-1BD9-4A2F-93C8-17F9F5E50A80}" srcId="{2696437E-A343-4869-936F-83941DDBFEE9}" destId="{957B1185-BC8E-4D6B-9505-7FFB0A8A0C1A}" srcOrd="0" destOrd="0" parTransId="{9C2102AA-D42C-41C4-9EDB-73D4B9BB2D73}" sibTransId="{FDE83D74-3CF0-4B46-AD94-455EED1E92E2}"/>
    <dgm:cxn modelId="{C672508A-6302-4BE1-8A15-0CAAF08EC5F1}" type="presParOf" srcId="{27CC1237-D370-4619-9E86-A545405B1656}" destId="{5CAE6489-63A1-48C6-A09F-77B7BE5CC159}" srcOrd="0" destOrd="0" presId="urn:microsoft.com/office/officeart/2018/5/layout/IconCircleLabelList"/>
    <dgm:cxn modelId="{63A3F23F-F468-4E25-9FBA-DE97C5EB53F4}" type="presParOf" srcId="{5CAE6489-63A1-48C6-A09F-77B7BE5CC159}" destId="{8EF18F9C-B930-4439-966D-4416F05E51C9}" srcOrd="0" destOrd="0" presId="urn:microsoft.com/office/officeart/2018/5/layout/IconCircleLabelList"/>
    <dgm:cxn modelId="{94E4203D-2925-45C0-832F-12F0451DAB54}" type="presParOf" srcId="{5CAE6489-63A1-48C6-A09F-77B7BE5CC159}" destId="{26E97EF1-567B-40E1-A3D0-2436E9FD5EFF}" srcOrd="1" destOrd="0" presId="urn:microsoft.com/office/officeart/2018/5/layout/IconCircleLabelList"/>
    <dgm:cxn modelId="{941E4535-E993-40BF-857F-D5819AB13CDA}" type="presParOf" srcId="{5CAE6489-63A1-48C6-A09F-77B7BE5CC159}" destId="{89536E1F-2D5A-486F-9DF9-014E2A2710B2}" srcOrd="2" destOrd="0" presId="urn:microsoft.com/office/officeart/2018/5/layout/IconCircleLabelList"/>
    <dgm:cxn modelId="{6962C244-2AE2-4CB7-94C2-11E816A5F581}" type="presParOf" srcId="{5CAE6489-63A1-48C6-A09F-77B7BE5CC159}" destId="{9A8A6D02-DD80-4F95-94C6-F8B29F010B44}" srcOrd="3" destOrd="0" presId="urn:microsoft.com/office/officeart/2018/5/layout/IconCircleLabelList"/>
    <dgm:cxn modelId="{CE8371A7-AD26-45DD-98F6-7745FDBF2E2D}" type="presParOf" srcId="{27CC1237-D370-4619-9E86-A545405B1656}" destId="{9A759527-EB27-4C43-AF01-C036DA0C37F2}" srcOrd="1" destOrd="0" presId="urn:microsoft.com/office/officeart/2018/5/layout/IconCircleLabelList"/>
    <dgm:cxn modelId="{14CA2C1B-27EC-4C2D-BCF2-65A58B784C6B}" type="presParOf" srcId="{27CC1237-D370-4619-9E86-A545405B1656}" destId="{CD5DF952-D6D3-4715-983E-8DE27EAC34D2}" srcOrd="2" destOrd="0" presId="urn:microsoft.com/office/officeart/2018/5/layout/IconCircleLabelList"/>
    <dgm:cxn modelId="{6F1F98E1-80C6-426D-B514-6B58C5853AF8}" type="presParOf" srcId="{CD5DF952-D6D3-4715-983E-8DE27EAC34D2}" destId="{45D6C38D-82D7-4F49-835B-8DAD35643E04}" srcOrd="0" destOrd="0" presId="urn:microsoft.com/office/officeart/2018/5/layout/IconCircleLabelList"/>
    <dgm:cxn modelId="{7C2D2E88-86BF-4945-9301-2EE2DBA4C789}" type="presParOf" srcId="{CD5DF952-D6D3-4715-983E-8DE27EAC34D2}" destId="{6D96E9A7-E6DD-4453-A765-ACE6C77DC365}" srcOrd="1" destOrd="0" presId="urn:microsoft.com/office/officeart/2018/5/layout/IconCircleLabelList"/>
    <dgm:cxn modelId="{C05C6266-C698-4117-B244-34E45F37ADAB}" type="presParOf" srcId="{CD5DF952-D6D3-4715-983E-8DE27EAC34D2}" destId="{70DC77A4-BF1E-4CA2-9715-FC655EF8DCE9}" srcOrd="2" destOrd="0" presId="urn:microsoft.com/office/officeart/2018/5/layout/IconCircleLabelList"/>
    <dgm:cxn modelId="{C98E255F-60AB-4B94-A3DE-79D2D6DBFAFB}" type="presParOf" srcId="{CD5DF952-D6D3-4715-983E-8DE27EAC34D2}" destId="{6C6101B0-6B9E-4E44-AC26-72061D458234}" srcOrd="3" destOrd="0" presId="urn:microsoft.com/office/officeart/2018/5/layout/IconCircleLabelList"/>
    <dgm:cxn modelId="{D83321DF-83BA-4595-AAA9-BD2489C8D5F3}" type="presParOf" srcId="{27CC1237-D370-4619-9E86-A545405B1656}" destId="{E74DB8D0-CB5A-4E7B-ABC4-321A7502041D}" srcOrd="3" destOrd="0" presId="urn:microsoft.com/office/officeart/2018/5/layout/IconCircleLabelList"/>
    <dgm:cxn modelId="{C69930BB-91E8-467F-832A-F94B96D52457}" type="presParOf" srcId="{27CC1237-D370-4619-9E86-A545405B1656}" destId="{E5672490-D149-4896-AFBC-67B390625E78}" srcOrd="4" destOrd="0" presId="urn:microsoft.com/office/officeart/2018/5/layout/IconCircleLabelList"/>
    <dgm:cxn modelId="{D75373B4-E60D-47B2-A329-8D4265421E18}" type="presParOf" srcId="{E5672490-D149-4896-AFBC-67B390625E78}" destId="{22EEF3C8-3669-4779-B973-B71D2AD44866}" srcOrd="0" destOrd="0" presId="urn:microsoft.com/office/officeart/2018/5/layout/IconCircleLabelList"/>
    <dgm:cxn modelId="{27767ECD-F0C0-429F-A66F-70CF0AD703F9}" type="presParOf" srcId="{E5672490-D149-4896-AFBC-67B390625E78}" destId="{B46024CD-33B0-4B05-AFDD-58D223513649}" srcOrd="1" destOrd="0" presId="urn:microsoft.com/office/officeart/2018/5/layout/IconCircleLabelList"/>
    <dgm:cxn modelId="{56E7DA47-A8AC-4CA2-BD9D-CE7A945EE6A0}" type="presParOf" srcId="{E5672490-D149-4896-AFBC-67B390625E78}" destId="{92343A37-E435-43F9-B8BB-73C82627E885}" srcOrd="2" destOrd="0" presId="urn:microsoft.com/office/officeart/2018/5/layout/IconCircleLabelList"/>
    <dgm:cxn modelId="{86E48D2D-30B7-4244-B5B8-4676DE6B230F}" type="presParOf" srcId="{E5672490-D149-4896-AFBC-67B390625E78}" destId="{BB038C84-A476-406F-8BA0-27D0F354596E}" srcOrd="3" destOrd="0" presId="urn:microsoft.com/office/officeart/2018/5/layout/IconCircleLabelList"/>
    <dgm:cxn modelId="{AEB81776-50AF-45D2-B210-2A6BBA268542}" type="presParOf" srcId="{27CC1237-D370-4619-9E86-A545405B1656}" destId="{6A815B00-4508-4814-898F-3B2564BC22FF}" srcOrd="5" destOrd="0" presId="urn:microsoft.com/office/officeart/2018/5/layout/IconCircleLabelList"/>
    <dgm:cxn modelId="{39FA94B0-591D-4B2A-B061-CCDB8F8E5515}" type="presParOf" srcId="{27CC1237-D370-4619-9E86-A545405B1656}" destId="{3C818717-6F29-469F-AC4B-D9F738781F2A}" srcOrd="6" destOrd="0" presId="urn:microsoft.com/office/officeart/2018/5/layout/IconCircleLabelList"/>
    <dgm:cxn modelId="{51FA4FCE-388E-4127-A20E-2408AD24D928}" type="presParOf" srcId="{3C818717-6F29-469F-AC4B-D9F738781F2A}" destId="{09AAEE71-E269-4F6F-B999-26CE73987F45}" srcOrd="0" destOrd="0" presId="urn:microsoft.com/office/officeart/2018/5/layout/IconCircleLabelList"/>
    <dgm:cxn modelId="{65446905-2205-43CB-93C0-B9A848EDAA1C}" type="presParOf" srcId="{3C818717-6F29-469F-AC4B-D9F738781F2A}" destId="{E508B1AE-AAF2-4167-A576-E9458DA6B74D}" srcOrd="1" destOrd="0" presId="urn:microsoft.com/office/officeart/2018/5/layout/IconCircleLabelList"/>
    <dgm:cxn modelId="{DD4516E5-B19D-4835-B2D9-ADC5F84AB5F8}" type="presParOf" srcId="{3C818717-6F29-469F-AC4B-D9F738781F2A}" destId="{7B94BCBD-CACC-4D62-BF64-217FBBBF6BBB}" srcOrd="2" destOrd="0" presId="urn:microsoft.com/office/officeart/2018/5/layout/IconCircleLabelList"/>
    <dgm:cxn modelId="{B50439F6-138C-473A-A2E1-2F6CDD6E872F}" type="presParOf" srcId="{3C818717-6F29-469F-AC4B-D9F738781F2A}" destId="{A543ED66-BA77-44EA-9967-0BF1A734E3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4E00D-ECBE-4EDC-93D2-7A2D21AC9579}">
      <dsp:nvSpPr>
        <dsp:cNvPr id="0" name=""/>
        <dsp:cNvSpPr/>
      </dsp:nvSpPr>
      <dsp:spPr>
        <a:xfrm>
          <a:off x="763" y="1453787"/>
          <a:ext cx="2501289" cy="25012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נסתכל על המתרחש מנקודת מבט הצופה</a:t>
          </a:r>
          <a:endParaRPr lang="en-US" sz="2500" kern="1200" dirty="0"/>
        </a:p>
      </dsp:txBody>
      <dsp:txXfrm>
        <a:off x="367068" y="1820092"/>
        <a:ext cx="1768679" cy="1768679"/>
      </dsp:txXfrm>
    </dsp:sp>
    <dsp:sp modelId="{F1E2314B-EFE1-41E8-A4BA-04F3F15C43A7}">
      <dsp:nvSpPr>
        <dsp:cNvPr id="0" name=""/>
        <dsp:cNvSpPr/>
      </dsp:nvSpPr>
      <dsp:spPr>
        <a:xfrm rot="5400000">
          <a:off x="2708409" y="2373011"/>
          <a:ext cx="875451" cy="66284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280E9-F4E4-4E38-B0BA-7CF3EC36C4FA}">
      <dsp:nvSpPr>
        <dsp:cNvPr id="0" name=""/>
        <dsp:cNvSpPr/>
      </dsp:nvSpPr>
      <dsp:spPr>
        <a:xfrm>
          <a:off x="3752697" y="1453787"/>
          <a:ext cx="2501289" cy="25012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/>
            <a:t>נבחר את הדרך שתמנע מהצופה להסיק את המטרה</a:t>
          </a:r>
          <a:endParaRPr lang="en-US" sz="2500" kern="1200"/>
        </a:p>
      </dsp:txBody>
      <dsp:txXfrm>
        <a:off x="4119002" y="1820092"/>
        <a:ext cx="1768679" cy="1768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6AD49-9564-40DB-B628-9C7DFBE1F16F}">
      <dsp:nvSpPr>
        <dsp:cNvPr id="0" name=""/>
        <dsp:cNvSpPr/>
      </dsp:nvSpPr>
      <dsp:spPr>
        <a:xfrm>
          <a:off x="7123790" y="0"/>
          <a:ext cx="2026548" cy="2026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F097F4-ECA7-44AF-B43D-316D6355B6A4}">
      <dsp:nvSpPr>
        <dsp:cNvPr id="0" name=""/>
        <dsp:cNvSpPr/>
      </dsp:nvSpPr>
      <dsp:spPr>
        <a:xfrm>
          <a:off x="5670349" y="2155980"/>
          <a:ext cx="4320000" cy="2827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1900" b="0" kern="1200" dirty="0"/>
            <a:t>עד כה לא היו מחקרים על תנועה מטעה של רובוטים.</a:t>
          </a:r>
          <a:br>
            <a:rPr lang="en-US" sz="1900" b="0" kern="1200" dirty="0"/>
          </a:br>
          <a:br>
            <a:rPr lang="en-US" sz="1900" b="0" kern="1200" dirty="0"/>
          </a:br>
          <a:r>
            <a:rPr lang="he-IL" sz="1900" b="0" kern="1200" dirty="0"/>
            <a:t>אך כן ניתן למצוא על כך מידע במחקרים אחרים:</a:t>
          </a:r>
          <a:br>
            <a:rPr lang="en-US" sz="1900" b="0" kern="1200" dirty="0"/>
          </a:br>
          <a:r>
            <a:rPr lang="he-IL" sz="1900" b="0" kern="1200" dirty="0"/>
            <a:t> לדוגמה על טעויות שרובוט עשה ולכן יצר תנועה מטעה</a:t>
          </a:r>
          <a:br>
            <a:rPr lang="en-US" sz="1900" b="0" kern="1200" dirty="0"/>
          </a:br>
          <a:r>
            <a:rPr lang="he-IL" sz="1900" b="0" kern="1200" dirty="0"/>
            <a:t>(אך כל אלה הם הטעיות </a:t>
          </a:r>
          <a:r>
            <a:rPr lang="he-IL" sz="1900" b="0" u="sng" kern="1200" dirty="0"/>
            <a:t>לא מכוונות)</a:t>
          </a:r>
          <a:endParaRPr lang="en-US" sz="1900" b="0" kern="1200" dirty="0"/>
        </a:p>
      </dsp:txBody>
      <dsp:txXfrm>
        <a:off x="5670349" y="2155980"/>
        <a:ext cx="4320000" cy="2827502"/>
      </dsp:txXfrm>
    </dsp:sp>
    <dsp:sp modelId="{E97D7C3C-52B8-44E3-945E-E6736947B9A8}">
      <dsp:nvSpPr>
        <dsp:cNvPr id="0" name=""/>
        <dsp:cNvSpPr/>
      </dsp:nvSpPr>
      <dsp:spPr>
        <a:xfrm>
          <a:off x="391524" y="3049282"/>
          <a:ext cx="4320000" cy="155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4C561-817C-4429-AC39-7899D718DC20}">
      <dsp:nvSpPr>
        <dsp:cNvPr id="0" name=""/>
        <dsp:cNvSpPr/>
      </dsp:nvSpPr>
      <dsp:spPr>
        <a:xfrm>
          <a:off x="1660885" y="22374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6C4E23-7BF7-4525-BD7F-F4D0B528FCA4}">
      <dsp:nvSpPr>
        <dsp:cNvPr id="0" name=""/>
        <dsp:cNvSpPr/>
      </dsp:nvSpPr>
      <dsp:spPr>
        <a:xfrm>
          <a:off x="319294" y="22805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e-IL" sz="1800" u="sng" kern="1200" dirty="0"/>
            <a:t>השאלה המרכזית שלנו במאמר היא:</a:t>
          </a:r>
          <a:endParaRPr lang="en-US" sz="1800" u="sng" kern="1200" dirty="0"/>
        </a:p>
      </dsp:txBody>
      <dsp:txXfrm>
        <a:off x="319294" y="2280503"/>
        <a:ext cx="4320000" cy="648000"/>
      </dsp:txXfrm>
    </dsp:sp>
    <dsp:sp modelId="{11040DE0-511D-4DF4-A841-2BA45FC85AB0}">
      <dsp:nvSpPr>
        <dsp:cNvPr id="0" name=""/>
        <dsp:cNvSpPr/>
      </dsp:nvSpPr>
      <dsp:spPr>
        <a:xfrm>
          <a:off x="362840" y="2738593"/>
          <a:ext cx="4320000" cy="155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האם אנשים מפרשים הטעיה באמצעות תנועה בתור דבר </a:t>
          </a:r>
          <a:r>
            <a:rPr lang="he-IL" sz="2400" b="1" kern="1200" dirty="0"/>
            <a:t>מכוון</a:t>
          </a:r>
          <a:r>
            <a:rPr lang="he-IL" sz="2400" kern="1200" dirty="0"/>
            <a:t>?</a:t>
          </a:r>
          <a:endParaRPr lang="en-US" sz="2400" kern="1200" dirty="0"/>
        </a:p>
        <a:p>
          <a:pPr marL="0" lvl="0" indent="0" algn="ctr" defTabSz="10668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ואם כן האם זה פוגע באמון של האדם ברובוט?</a:t>
          </a:r>
          <a:endParaRPr lang="en-US" sz="2400" kern="1200" dirty="0"/>
        </a:p>
      </dsp:txBody>
      <dsp:txXfrm>
        <a:off x="362840" y="2738593"/>
        <a:ext cx="4320000" cy="1551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18F9C-B930-4439-966D-4416F05E51C9}">
      <dsp:nvSpPr>
        <dsp:cNvPr id="0" name=""/>
        <dsp:cNvSpPr/>
      </dsp:nvSpPr>
      <dsp:spPr>
        <a:xfrm>
          <a:off x="813445" y="34858"/>
          <a:ext cx="1763487" cy="17634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97EF1-567B-40E1-A3D0-2436E9FD5EFF}">
      <dsp:nvSpPr>
        <dsp:cNvPr id="0" name=""/>
        <dsp:cNvSpPr/>
      </dsp:nvSpPr>
      <dsp:spPr>
        <a:xfrm>
          <a:off x="1189270" y="410684"/>
          <a:ext cx="1011837" cy="1011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6D02-DD80-4F95-94C6-F8B29F010B44}">
      <dsp:nvSpPr>
        <dsp:cNvPr id="0" name=""/>
        <dsp:cNvSpPr/>
      </dsp:nvSpPr>
      <dsp:spPr>
        <a:xfrm>
          <a:off x="249707" y="2347629"/>
          <a:ext cx="28909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600" kern="1200" dirty="0"/>
            <a:t>כל הניסויים בוצעו עם מספר קטן של נבדקים (~10) ולכן יכולות להיות הרבה מאוד טעויות מחקריות</a:t>
          </a:r>
          <a:r>
            <a:rPr lang="en-US" sz="1600" kern="1200" dirty="0"/>
            <a:t>.</a:t>
          </a:r>
        </a:p>
      </dsp:txBody>
      <dsp:txXfrm>
        <a:off x="249707" y="2347629"/>
        <a:ext cx="2890963" cy="720000"/>
      </dsp:txXfrm>
    </dsp:sp>
    <dsp:sp modelId="{45D6C38D-82D7-4F49-835B-8DAD35643E04}">
      <dsp:nvSpPr>
        <dsp:cNvPr id="0" name=""/>
        <dsp:cNvSpPr/>
      </dsp:nvSpPr>
      <dsp:spPr>
        <a:xfrm>
          <a:off x="4210327" y="34858"/>
          <a:ext cx="1763487" cy="17634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6E9A7-E6DD-4453-A765-ACE6C77DC365}">
      <dsp:nvSpPr>
        <dsp:cNvPr id="0" name=""/>
        <dsp:cNvSpPr/>
      </dsp:nvSpPr>
      <dsp:spPr>
        <a:xfrm>
          <a:off x="4586152" y="410684"/>
          <a:ext cx="1011837" cy="1011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101B0-6B9E-4E44-AC26-72061D458234}">
      <dsp:nvSpPr>
        <dsp:cNvPr id="0" name=""/>
        <dsp:cNvSpPr/>
      </dsp:nvSpPr>
      <dsp:spPr>
        <a:xfrm>
          <a:off x="3646589" y="2347629"/>
          <a:ext cx="28909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600" kern="1200" dirty="0"/>
            <a:t>הנושא של מהירות התנועה לא נילקח בחשבון למרות שראינו שהאנשים משתמשים בו על מנת להטעות</a:t>
          </a:r>
          <a:endParaRPr lang="en-US" sz="1600" kern="1200" dirty="0"/>
        </a:p>
      </dsp:txBody>
      <dsp:txXfrm>
        <a:off x="3646589" y="2347629"/>
        <a:ext cx="2890963" cy="720000"/>
      </dsp:txXfrm>
    </dsp:sp>
    <dsp:sp modelId="{22EEF3C8-3669-4779-B973-B71D2AD44866}">
      <dsp:nvSpPr>
        <dsp:cNvPr id="0" name=""/>
        <dsp:cNvSpPr/>
      </dsp:nvSpPr>
      <dsp:spPr>
        <a:xfrm>
          <a:off x="813445" y="3790370"/>
          <a:ext cx="1763487" cy="17634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024CD-33B0-4B05-AFDD-58D223513649}">
      <dsp:nvSpPr>
        <dsp:cNvPr id="0" name=""/>
        <dsp:cNvSpPr/>
      </dsp:nvSpPr>
      <dsp:spPr>
        <a:xfrm>
          <a:off x="1189270" y="4166195"/>
          <a:ext cx="1011837" cy="1011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38C84-A476-406F-8BA0-27D0F354596E}">
      <dsp:nvSpPr>
        <dsp:cNvPr id="0" name=""/>
        <dsp:cNvSpPr/>
      </dsp:nvSpPr>
      <dsp:spPr>
        <a:xfrm>
          <a:off x="249707" y="6103141"/>
          <a:ext cx="28909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600" kern="1200" dirty="0"/>
            <a:t>השפעה על המדדים שראינו (בינה, תחרותיות וכו') בטווח ארוך</a:t>
          </a:r>
          <a:endParaRPr lang="en-US" sz="1600" kern="1200" dirty="0"/>
        </a:p>
      </dsp:txBody>
      <dsp:txXfrm>
        <a:off x="249707" y="6103141"/>
        <a:ext cx="2890963" cy="720000"/>
      </dsp:txXfrm>
    </dsp:sp>
    <dsp:sp modelId="{09AAEE71-E269-4F6F-B999-26CE73987F45}">
      <dsp:nvSpPr>
        <dsp:cNvPr id="0" name=""/>
        <dsp:cNvSpPr/>
      </dsp:nvSpPr>
      <dsp:spPr>
        <a:xfrm>
          <a:off x="4210327" y="3790370"/>
          <a:ext cx="1763487" cy="17634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8B1AE-AAF2-4167-A576-E9458DA6B74D}">
      <dsp:nvSpPr>
        <dsp:cNvPr id="0" name=""/>
        <dsp:cNvSpPr/>
      </dsp:nvSpPr>
      <dsp:spPr>
        <a:xfrm>
          <a:off x="4586152" y="4166195"/>
          <a:ext cx="1011837" cy="1011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ED66-BA77-44EA-9967-0BF1A734E314}">
      <dsp:nvSpPr>
        <dsp:cNvPr id="0" name=""/>
        <dsp:cNvSpPr/>
      </dsp:nvSpPr>
      <dsp:spPr>
        <a:xfrm>
          <a:off x="3646589" y="6103141"/>
          <a:ext cx="289096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1600" kern="1200" dirty="0"/>
            <a:t>שפת גוף בזמן תנועה גם כן לא נלקחה בחשבון</a:t>
          </a:r>
          <a:endParaRPr lang="en-US" sz="1600" kern="1200" dirty="0"/>
        </a:p>
      </dsp:txBody>
      <dsp:txXfrm>
        <a:off x="3646589" y="6103141"/>
        <a:ext cx="289096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C776939-AF7D-4E37-8D05-655BC6A374E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691D24C8-0D87-45F2-9B1E-A3198B1F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במפורט איך מתבצע הניסוי (אומרים נקודת התחלה ומה המטרה ועל האדם לתאר את הליכת הרובוט בצורה מטעה</a:t>
            </a:r>
          </a:p>
          <a:p>
            <a:r>
              <a:rPr lang="he-IL" dirty="0"/>
              <a:t>שבסוף מגיעה למטרה)</a:t>
            </a:r>
          </a:p>
          <a:p>
            <a:endParaRPr lang="he-IL" dirty="0"/>
          </a:p>
          <a:p>
            <a:pPr lvl="1"/>
            <a:r>
              <a:rPr lang="he-IL" dirty="0"/>
              <a:t>המטרה האמיתית מבין המטרות</a:t>
            </a:r>
          </a:p>
          <a:p>
            <a:pPr lvl="1"/>
            <a:r>
              <a:rPr lang="he-IL" dirty="0"/>
              <a:t>גודל הסצנה</a:t>
            </a:r>
          </a:p>
          <a:p>
            <a:pPr lvl="1"/>
            <a:r>
              <a:rPr lang="he-IL" dirty="0"/>
              <a:t>המרחק האופקי בין המטרות</a:t>
            </a:r>
          </a:p>
          <a:p>
            <a:pPr lvl="1"/>
            <a:r>
              <a:rPr lang="he-IL" dirty="0"/>
              <a:t>המרחק המאוזן בין המטרות</a:t>
            </a:r>
          </a:p>
          <a:p>
            <a:pPr lvl="1"/>
            <a:r>
              <a:rPr lang="he-IL" dirty="0"/>
              <a:t>סימטריות</a:t>
            </a:r>
          </a:p>
          <a:p>
            <a:pPr lvl="1"/>
            <a:r>
              <a:rPr lang="he-IL" dirty="0"/>
              <a:t>2 המטרות בקו אחד</a:t>
            </a:r>
          </a:p>
          <a:p>
            <a:pPr lvl="1"/>
            <a:r>
              <a:rPr lang="he-IL" dirty="0"/>
              <a:t>מספר רב של מטרות (מעל 2)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5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התמונה היא המודל שיצא לפי רוב האנשים</a:t>
            </a:r>
          </a:p>
          <a:p>
            <a:endParaRPr lang="he-IL" dirty="0"/>
          </a:p>
          <a:p>
            <a:r>
              <a:rPr lang="he-IL" dirty="0"/>
              <a:t>חלק עשו כמו </a:t>
            </a:r>
            <a:r>
              <a:rPr lang="he-IL" dirty="0" err="1"/>
              <a:t>האינמטור</a:t>
            </a:r>
            <a:endParaRPr lang="he-IL" dirty="0"/>
          </a:p>
          <a:p>
            <a:r>
              <a:rPr lang="he-IL" dirty="0"/>
              <a:t>חלק השתמשו יותר ב</a:t>
            </a:r>
            <a:r>
              <a:rPr lang="en-US" dirty="0"/>
              <a:t>torso</a:t>
            </a:r>
            <a:r>
              <a:rPr lang="he-IL" dirty="0"/>
              <a:t> מאשר ביד כדי להטעות וזה משהו שאני רוצה לתקן בניסוי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54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robot interaction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מהאנשים שחשבו שההטעיה הייתה בטעות, הרוב חשבו שזה טעות של המתכנת (ולא של רובוט </a:t>
            </a:r>
            <a:r>
              <a:rPr lang="he-IL" dirty="0" err="1"/>
              <a:t>אוטונוטמי</a:t>
            </a:r>
            <a:r>
              <a:rPr lang="he-IL" dirty="0"/>
              <a:t>) והשאר חשבו שזאת פשוט צורת התזוזה של היד הרובוטית.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להסביר את הבולט השלישי למה הוא נכון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בעיה בניסוי זה שהוא בוצע על מעט מאוד אנשים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באלגוריתם האופטימלי ההליכה למטרה האמיתית מתבצעת באמצעות אותה פונקציית הגזמה רק שהפעם רוצים את המינימום (שלילי) ולא מקסימום</a:t>
            </a:r>
          </a:p>
          <a:p>
            <a:endParaRPr lang="he-IL" dirty="0"/>
          </a:p>
          <a:p>
            <a:r>
              <a:rPr lang="he-IL" dirty="0"/>
              <a:t>הרובוט ישתמש תחילה בהטעיה ולאחר מכן ישתמש באסטרטגיה מעורבת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4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היפוטזה</a:t>
            </a:r>
            <a:r>
              <a:rPr lang="he-IL" dirty="0"/>
              <a:t> אחד:</a:t>
            </a:r>
            <a:r>
              <a:rPr lang="en-US" dirty="0"/>
              <a:t> </a:t>
            </a:r>
            <a:r>
              <a:rPr lang="he-IL" dirty="0"/>
              <a:t>מסקנה מניסוי 3</a:t>
            </a:r>
          </a:p>
          <a:p>
            <a:r>
              <a:rPr lang="he-IL" dirty="0" err="1"/>
              <a:t>היפוטזה</a:t>
            </a:r>
            <a:r>
              <a:rPr lang="he-IL" dirty="0"/>
              <a:t> 2 : כי האדם יתרגל לכך שההגזמה כל הזמן מרמה</a:t>
            </a:r>
          </a:p>
          <a:p>
            <a:r>
              <a:rPr lang="he-IL" dirty="0" err="1"/>
              <a:t>היפוטזה</a:t>
            </a:r>
            <a:r>
              <a:rPr lang="he-IL" dirty="0"/>
              <a:t> 3 :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השיטה הדו משמעית הגיע כמעט ל50% הצלחה וההגזמה הגיע לפחות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0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כל אחד </a:t>
            </a:r>
            <a:r>
              <a:rPr lang="he-IL" dirty="0" err="1"/>
              <a:t>מהאפציות</a:t>
            </a:r>
            <a:r>
              <a:rPr lang="he-IL" dirty="0"/>
              <a:t> בפירוט עם הציור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בסיום הניסוי המשתף נשאל כמה קשה היה להם לצייר את הציור, והייתה הסכמה גורפת על כך שציור הליכה "מטעה"</a:t>
            </a:r>
            <a:r>
              <a:rPr lang="en-US" dirty="0"/>
              <a:t> </a:t>
            </a:r>
            <a:r>
              <a:rPr lang="he-IL" dirty="0"/>
              <a:t>קשה יותר מציור הליכה רגילה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נראה דוגמאות בהמשך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6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המונה מסמן את העלות להליכה מההתחלה עד הסיום לפי הצפייה + כמה שנשאר לנו ללכת עד הסיום (בצורה אופטימלית)</a:t>
            </a:r>
          </a:p>
          <a:p>
            <a:r>
              <a:rPr lang="he-IL" dirty="0"/>
              <a:t>המכנה מסמן את עלות ההליכה האופטימלית מההתחלה עד הסיום</a:t>
            </a:r>
          </a:p>
          <a:p>
            <a:r>
              <a:rPr lang="en-US" dirty="0"/>
              <a:t>Z</a:t>
            </a:r>
            <a:r>
              <a:rPr lang="he-IL" dirty="0"/>
              <a:t> הוא </a:t>
            </a:r>
            <a:r>
              <a:rPr lang="he-I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נירמול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גם חסרונות בשיטה זו כמו אי היכולת לתאר שינויי מהירות וכיוון.</a:t>
            </a:r>
          </a:p>
          <a:p>
            <a:r>
              <a:rPr lang="he-IL" dirty="0"/>
              <a:t>הם הוסיפו יכולת של הימנעות ממכשולים</a:t>
            </a:r>
          </a:p>
          <a:p>
            <a:r>
              <a:rPr lang="he-IL" dirty="0"/>
              <a:t>פונקציית העלות היא אינטגרל בריבוע של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לכן אם ניזכר בהחלפה אנחנו כל פעם עוברים ממטרה אחת לאחרת ולכן לגרום לצופה להאמין לכל מטרה בזמן שווה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להראות שבהחלפה אנחנו כל פעם חושבים שהמטרה היא אחרת</a:t>
            </a:r>
          </a:p>
          <a:p>
            <a:r>
              <a:rPr lang="he-IL" dirty="0"/>
              <a:t>בהגזמה אנחנו חושבים בבירור על מטרה אחרת</a:t>
            </a:r>
          </a:p>
          <a:p>
            <a:r>
              <a:rPr lang="he-IL" dirty="0"/>
              <a:t>בדו משמעי אנחנו 50% חושבים על המטרה הנכונה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0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ניסו כמה פונקציות </a:t>
            </a:r>
            <a:r>
              <a:rPr lang="en-US" dirty="0"/>
              <a:t>cost</a:t>
            </a:r>
            <a:r>
              <a:rPr lang="he-IL" dirty="0"/>
              <a:t> שונות מהמודל המתמטי, השתמשו בשיטת ההגזמה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24C8-0D87-45F2-9B1E-A3198B1F86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2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263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5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9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6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820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1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56AAFBF-E66F-4DC7-AA88-BAED50378B59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587375B-25B2-4398-906E-927C35159F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99054C-4641-428D-AC33-DB2205281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הטעיה</a:t>
            </a:r>
            <a:endParaRPr lang="en-US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57607E2-7BE1-463F-812D-D23154676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3D2A13-869D-4AF6-93BF-99E92BFD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6600" dirty="0"/>
              <a:t>מודל מתמטי</a:t>
            </a:r>
            <a:endParaRPr lang="en-US" sz="6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D95B0B-0B79-4EB0-9B4E-2D230DB40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4F0919-6066-4AAB-9798-50AAD5F5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7" y="630936"/>
            <a:ext cx="10954643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600" spc="800" dirty="0" err="1"/>
              <a:t>בעיית</a:t>
            </a:r>
            <a:r>
              <a:rPr lang="en-US" sz="5600" spc="800" dirty="0"/>
              <a:t> </a:t>
            </a:r>
            <a:r>
              <a:rPr lang="en-US" sz="5600" spc="800" dirty="0" err="1"/>
              <a:t>מסלול</a:t>
            </a:r>
            <a:r>
              <a:rPr lang="en-US" sz="5600" spc="800" dirty="0"/>
              <a:t> </a:t>
            </a:r>
            <a:r>
              <a:rPr lang="en-US" sz="5600" spc="800" dirty="0" err="1"/>
              <a:t>אופטימלי</a:t>
            </a:r>
            <a:r>
              <a:rPr lang="en-US" sz="5600" spc="800" dirty="0"/>
              <a:t> </a:t>
            </a:r>
            <a:br>
              <a:rPr lang="en-US" sz="5600" spc="800" dirty="0"/>
            </a:br>
            <a:r>
              <a:rPr lang="en-US" sz="5600" spc="800" dirty="0"/>
              <a:t>(Trajectory Optimization)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B21021-53C1-47C3-88D7-3ED0B7AD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5493376"/>
            <a:ext cx="8696287" cy="74227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חיפוש</a:t>
            </a:r>
            <a:r>
              <a:rPr lang="en-US" sz="2400" b="1" cap="all" spc="4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אחר</a:t>
            </a:r>
            <a:r>
              <a:rPr lang="en-US" sz="2400" b="1" cap="all" spc="4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מסלול</a:t>
            </a:r>
            <a:r>
              <a:rPr lang="en-US" sz="2400" b="1" cap="all" spc="4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מינימלי</a:t>
            </a:r>
            <a:r>
              <a:rPr lang="en-US" sz="2400" b="1" cap="all" spc="4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או</a:t>
            </a:r>
            <a:r>
              <a:rPr lang="en-US" sz="2400" b="1" cap="all" spc="4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מקסימלי</a:t>
            </a:r>
            <a:r>
              <a:rPr lang="en-US" sz="2400" b="1" cap="all" spc="4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עבור</a:t>
            </a:r>
            <a:r>
              <a:rPr lang="en-US" sz="2400" b="1" cap="all" spc="4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תנאים</a:t>
            </a:r>
            <a:r>
              <a:rPr lang="en-US" sz="2400" b="1" cap="all" spc="400" dirty="0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מסוימים</a:t>
            </a:r>
            <a:endParaRPr lang="en-US" sz="2400" b="1" cap="all" spc="400" dirty="0">
              <a:solidFill>
                <a:srgbClr val="2A1A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2796DC-A81F-47C8-89FE-75022C9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89" y="-490286"/>
            <a:ext cx="9022621" cy="3839243"/>
          </a:xfrm>
        </p:spPr>
        <p:txBody>
          <a:bodyPr anchor="ctr">
            <a:normAutofit/>
          </a:bodyPr>
          <a:lstStyle/>
          <a:p>
            <a:pPr algn="ctr"/>
            <a:r>
              <a:rPr lang="he-IL" sz="7200" dirty="0"/>
              <a:t>שיטת עבודה</a:t>
            </a:r>
            <a:endParaRPr lang="en-US" sz="7200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1BDD7A23-18AE-400A-B9F5-62950D4E1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701162"/>
              </p:ext>
            </p:extLst>
          </p:nvPr>
        </p:nvGraphicFramePr>
        <p:xfrm>
          <a:off x="2968624" y="13176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44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34529E-FE95-4A0A-BAF9-64B25839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נסתכל על המתרחש מנקודת מבט הצופה</a:t>
            </a:r>
            <a:br>
              <a:rPr lang="he-IL" dirty="0"/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1C3BBA-EABB-47BC-895F-DC162140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he-IL" sz="2400" dirty="0"/>
              <a:t>חישוב ההסתברות שהצופה יחשוב שאנחנו הולכים למטרה </a:t>
            </a:r>
            <a:r>
              <a:rPr lang="en-US" sz="2400" dirty="0"/>
              <a:t>G</a:t>
            </a:r>
            <a:r>
              <a:rPr lang="he-IL" sz="2400" dirty="0"/>
              <a:t> באמצעות צפייה בתנועה מ</a:t>
            </a:r>
            <a:r>
              <a:rPr lang="en-US" sz="2400" dirty="0"/>
              <a:t>S</a:t>
            </a:r>
            <a:r>
              <a:rPr lang="he-IL" sz="2400" dirty="0"/>
              <a:t> ל</a:t>
            </a:r>
            <a:r>
              <a:rPr lang="en-US" sz="2400" dirty="0"/>
              <a:t>Q</a:t>
            </a:r>
            <a:r>
              <a:rPr lang="he-IL" sz="2400" dirty="0"/>
              <a:t>.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r>
              <a:rPr lang="he-IL" sz="2400" dirty="0"/>
              <a:t>המודל משווה בין הדרך האופטימלית לבין הדרך האמיתית בנוסף לפונקציית עלות עבור הדרך שנשארה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pPr marL="0" indent="0">
              <a:buNone/>
            </a:pPr>
            <a:endParaRPr lang="he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2B97584-F678-4E75-BAE7-3F87F1BE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11" y="2892056"/>
            <a:ext cx="6631256" cy="1073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954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EB4CFD-914D-4DA3-9A03-1C55AB56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נבחר את הדרך שתמנע מהצופה להסיק את המטרה</a:t>
            </a:r>
            <a:endParaRPr lang="en-US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C74B535-2D3C-4B16-895E-E08CA0E6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ולכן המטרה היא למזער את ההסתברות שהצופה יסיק שאנו הולכים למטרה האמיתית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בנוסף לכך נוסיף רגולציה על מנת שלא נוכל להתרחק ממש מהמטרה.</a:t>
            </a:r>
          </a:p>
          <a:p>
            <a:endParaRPr lang="en-US" dirty="0"/>
          </a:p>
        </p:txBody>
      </p:sp>
      <p:pic>
        <p:nvPicPr>
          <p:cNvPr id="7" name="מציין מיקום תוכן 3">
            <a:extLst>
              <a:ext uri="{FF2B5EF4-FFF2-40B4-BE49-F238E27FC236}">
                <a16:creationId xmlns:a16="http://schemas.microsoft.com/office/drawing/2014/main" id="{EB04AF0A-93D7-47ED-A771-6BA53B4E6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544" y="2734262"/>
            <a:ext cx="4366256" cy="9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16752E-153D-4D73-B299-D98D005A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39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אסטרטגיות?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F8F943-218C-4A60-957A-4480BC95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696"/>
            <a:ext cx="10515600" cy="5779973"/>
          </a:xfrm>
        </p:spPr>
        <p:txBody>
          <a:bodyPr>
            <a:normAutofit/>
          </a:bodyPr>
          <a:lstStyle/>
          <a:p>
            <a:r>
              <a:rPr lang="he-IL" sz="2800" i="1" dirty="0"/>
              <a:t>הגזמה</a:t>
            </a:r>
            <a:r>
              <a:rPr lang="he-IL" sz="2800" dirty="0"/>
              <a:t> – </a:t>
            </a:r>
          </a:p>
          <a:p>
            <a:pPr lvl="1"/>
            <a:r>
              <a:rPr lang="he-IL" sz="2400" dirty="0"/>
              <a:t>נרצה למקסם את ההסתברות שהצופה יחשוב שאנחנו הולכים למטרה המזויפת.</a:t>
            </a:r>
          </a:p>
          <a:p>
            <a:pPr marL="0" indent="0">
              <a:buNone/>
            </a:pPr>
            <a:endParaRPr lang="he-IL" sz="2800" dirty="0"/>
          </a:p>
          <a:p>
            <a:r>
              <a:rPr lang="he-IL" sz="2800" i="1" dirty="0"/>
              <a:t>החלפה </a:t>
            </a:r>
            <a:r>
              <a:rPr lang="he-IL" sz="2800" dirty="0"/>
              <a:t>–</a:t>
            </a:r>
            <a:endParaRPr lang="en-US" sz="2800" dirty="0"/>
          </a:p>
          <a:p>
            <a:pPr lvl="1"/>
            <a:r>
              <a:rPr lang="he-IL" sz="2400" dirty="0"/>
              <a:t>כאשר                        היא פונקציה שממפה בין הזמן (0 התחלה, 1 סיום)</a:t>
            </a:r>
            <a:br>
              <a:rPr lang="en-US" sz="2400" dirty="0"/>
            </a:br>
            <a:r>
              <a:rPr lang="he-IL" sz="2400" dirty="0"/>
              <a:t>לבין המטרה שאליה אני רוצה לגרום לצופה להאמין בזמן נתון. </a:t>
            </a:r>
            <a:br>
              <a:rPr lang="en-US" sz="2400" dirty="0"/>
            </a:br>
            <a:r>
              <a:rPr lang="he-IL" sz="2400" dirty="0"/>
              <a:t>לכן נבחר את הפונקציה </a:t>
            </a:r>
          </a:p>
          <a:p>
            <a:endParaRPr lang="en-US" sz="2800" i="1" dirty="0"/>
          </a:p>
          <a:p>
            <a:r>
              <a:rPr lang="he-IL" sz="2800" i="1" dirty="0"/>
              <a:t>דו משמעי </a:t>
            </a:r>
            <a:r>
              <a:rPr lang="he-IL" sz="2800" dirty="0"/>
              <a:t>– </a:t>
            </a:r>
            <a:endParaRPr lang="en-US" sz="2800" dirty="0"/>
          </a:p>
          <a:p>
            <a:pPr lvl="1"/>
            <a:r>
              <a:rPr lang="he-IL" sz="2400" dirty="0"/>
              <a:t>נרצה שבכל רגע נתון הצופה יראה כי יש 2 מטרות בסבירות זהה שאנו הולכים אליהן.</a:t>
            </a:r>
          </a:p>
          <a:p>
            <a:endParaRPr lang="en-US" sz="2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A9D55B-C026-47B5-949C-E1BD1A4F2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178" y="994077"/>
            <a:ext cx="5814574" cy="63002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F3C58B5-06A6-4C02-B8B4-7E135C3B7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12" y="2495656"/>
            <a:ext cx="5692505" cy="682989"/>
          </a:xfrm>
          <a:prstGeom prst="rect">
            <a:avLst/>
          </a:prstGeom>
        </p:spPr>
      </p:pic>
      <p:graphicFrame>
        <p:nvGraphicFramePr>
          <p:cNvPr id="8" name="אובייקט 7">
            <a:extLst>
              <a:ext uri="{FF2B5EF4-FFF2-40B4-BE49-F238E27FC236}">
                <a16:creationId xmlns:a16="http://schemas.microsoft.com/office/drawing/2014/main" id="{73A13A21-3E00-49E9-B8EC-6D561632D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201922"/>
              </p:ext>
            </p:extLst>
          </p:nvPr>
        </p:nvGraphicFramePr>
        <p:xfrm>
          <a:off x="2838233" y="3975064"/>
          <a:ext cx="4789680" cy="87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6" imgW="2628720" imgH="482400" progId="Equation.DSMT4">
                  <p:embed/>
                </p:oleObj>
              </mc:Choice>
              <mc:Fallback>
                <p:oleObj name="Equation" r:id="rId6" imgW="2628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8233" y="3975064"/>
                        <a:ext cx="4789680" cy="87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תמונה 6">
            <a:extLst>
              <a:ext uri="{FF2B5EF4-FFF2-40B4-BE49-F238E27FC236}">
                <a16:creationId xmlns:a16="http://schemas.microsoft.com/office/drawing/2014/main" id="{1495E4E5-2F13-408B-95F8-79EE1F66B08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613" b="8392"/>
          <a:stretch/>
        </p:blipFill>
        <p:spPr>
          <a:xfrm>
            <a:off x="8063159" y="3215609"/>
            <a:ext cx="1806404" cy="317500"/>
          </a:xfrm>
          <a:prstGeom prst="rect">
            <a:avLst/>
          </a:prstGeom>
        </p:spPr>
      </p:pic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91E1AE87-35FF-4566-9235-4DEDF66F265E}"/>
              </a:ext>
            </a:extLst>
          </p:cNvPr>
          <p:cNvSpPr txBox="1">
            <a:spLocks/>
          </p:cNvSpPr>
          <p:nvPr/>
        </p:nvSpPr>
        <p:spPr>
          <a:xfrm>
            <a:off x="838200" y="4846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CEC2220-1C52-4036-A68C-4F34B1382D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2833" y="4837004"/>
            <a:ext cx="5230934" cy="7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8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E60A03-79CA-4920-9561-576534D8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תוצאות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951A6A01-3DFC-4B80-9B3D-7000ED024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8574" y="1945634"/>
            <a:ext cx="8768591" cy="3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0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95F4FD6-EA64-42FA-824B-153BFBF6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746" y="317500"/>
            <a:ext cx="3535172" cy="1197864"/>
          </a:xfrm>
        </p:spPr>
        <p:txBody>
          <a:bodyPr anchor="b">
            <a:normAutofit/>
          </a:bodyPr>
          <a:lstStyle/>
          <a:p>
            <a:r>
              <a:rPr lang="he-IL" sz="2400" dirty="0">
                <a:solidFill>
                  <a:schemeClr val="accent1"/>
                </a:solidFill>
              </a:rPr>
              <a:t>ניסוי 2 –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he-IL" sz="2400" dirty="0">
                <a:solidFill>
                  <a:schemeClr val="accent1"/>
                </a:solidFill>
              </a:rPr>
              <a:t>האם השיטות הללו באמת מטעות אנשים?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7A68731-2879-4629-9F9A-DC7068A1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219627"/>
            <a:ext cx="5978273" cy="4108065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1626B4-B2ED-4DDE-88B9-C650BDD2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54" y="1693165"/>
            <a:ext cx="4018859" cy="48473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u="sng" dirty="0">
                <a:solidFill>
                  <a:schemeClr val="bg1"/>
                </a:solidFill>
              </a:rPr>
              <a:t>היפותזות לקראת המחקר: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sz="2000" dirty="0">
                <a:solidFill>
                  <a:schemeClr val="bg1"/>
                </a:solidFill>
              </a:rPr>
              <a:t>3 השיטות (המשתמש, האנימטור והמודל) הרבה יותר מטעות מקו ישיר למטרה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sz="2000" dirty="0">
                <a:solidFill>
                  <a:schemeClr val="bg1"/>
                </a:solidFill>
              </a:rPr>
              <a:t>3 השיטות מטעות באותה מידה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Clr>
                <a:schemeClr val="bg1"/>
              </a:buClr>
              <a:buNone/>
            </a:pPr>
            <a:endParaRPr lang="he-IL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e-IL" u="sng" dirty="0">
                <a:solidFill>
                  <a:schemeClr val="bg1"/>
                </a:solidFill>
              </a:rPr>
              <a:t>תיאור הניסוי:</a:t>
            </a:r>
          </a:p>
          <a:p>
            <a:pPr lvl="1">
              <a:lnSpc>
                <a:spcPct val="100000"/>
              </a:lnSpc>
            </a:pPr>
            <a:r>
              <a:rPr lang="he-IL" sz="2000" dirty="0">
                <a:solidFill>
                  <a:schemeClr val="bg1"/>
                </a:solidFill>
              </a:rPr>
              <a:t>הוצג לנחקר מסלול עם 3 נקודות זמן (קצת אחרי ההתחלה,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he-IL" sz="2000" dirty="0">
                <a:solidFill>
                  <a:schemeClr val="bg1"/>
                </a:solidFill>
              </a:rPr>
              <a:t>אמצע וקצת לפני הסוף) והוא היה צריך לדרג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he-IL" sz="2000" dirty="0">
                <a:solidFill>
                  <a:schemeClr val="bg1"/>
                </a:solidFill>
              </a:rPr>
              <a:t>לאיזה מטרה הרובוט הולך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he-IL" sz="2000" dirty="0">
                <a:solidFill>
                  <a:schemeClr val="bg1"/>
                </a:solidFill>
              </a:rPr>
              <a:t>עם מידת ביטחון בין 1 ל7.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3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0AD3F78-60AA-4B20-9D88-535867B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0"/>
            <a:ext cx="6096000" cy="24384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8824E35-EE81-4DFF-ACFA-D4DB24EA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 הניסוי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1F9740-87E9-4EEF-9BA6-3E1DB964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4700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e-IL" sz="2400" dirty="0"/>
              <a:t>המסלול הצפוי היה באופן משמעותי פחות מטעה משאר השיטות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נקודת ההתחלה והאמצע בשאר 3 השיטות היו מטעות משמעותית מנקודת הסוף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ההבדל העיקרי היה בנקודה האחרונה, שיטת המודל "ויתרה" מהר מאוד והלכה לנקודה האמיתית, שיטת האינמטור עיכבה את זה ולכן הייתה טובה יותר, אך בשיטת ה</a:t>
            </a:r>
            <a:r>
              <a:rPr lang="en-US" sz="2400" dirty="0"/>
              <a:t>user</a:t>
            </a:r>
            <a:r>
              <a:rPr lang="he-IL" sz="2400" dirty="0"/>
              <a:t> אנשים באמת טענו שהרובוט </a:t>
            </a:r>
            <a:r>
              <a:rPr lang="en-US" sz="2400" dirty="0"/>
              <a:t>“hover”</a:t>
            </a:r>
            <a:r>
              <a:rPr lang="he-IL" sz="2400" dirty="0"/>
              <a:t> ולכן עיכבה את ההחלטה שלהם לאן הוא הולך, וכתוצאה מכך הייתה השיטה הטובה ביותר בניסוי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ולכן ההיפותזה השנייה </a:t>
            </a:r>
            <a:r>
              <a:rPr lang="he-IL" sz="2400" b="1" dirty="0"/>
              <a:t>לא נכונה</a:t>
            </a:r>
            <a:r>
              <a:rPr lang="he-IL" sz="2400" dirty="0"/>
              <a:t>, כי הטעיה של 3 השיטות לא שווה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34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0DC31E8-5BFD-4E20-8567-5E2760A2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043" y="257629"/>
            <a:ext cx="3090672" cy="1197864"/>
          </a:xfrm>
        </p:spPr>
        <p:txBody>
          <a:bodyPr anchor="b">
            <a:normAutofit/>
          </a:bodyPr>
          <a:lstStyle/>
          <a:p>
            <a:r>
              <a:rPr lang="he-IL" sz="2400" dirty="0">
                <a:solidFill>
                  <a:schemeClr val="accent1"/>
                </a:solidFill>
              </a:rPr>
              <a:t>ניסוי 3 –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he-IL" sz="2400" dirty="0">
                <a:solidFill>
                  <a:schemeClr val="accent1"/>
                </a:solidFill>
              </a:rPr>
              <a:t>שיטות ההטעיה השונות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D6E443-125C-47C0-9991-BCFAEA1B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891691"/>
            <a:ext cx="5978273" cy="4763936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03767F-BD63-4D55-BEF1-B99456CB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27" y="1713122"/>
            <a:ext cx="3707529" cy="4224528"/>
          </a:xfrm>
        </p:spPr>
        <p:txBody>
          <a:bodyPr>
            <a:normAutofit/>
          </a:bodyPr>
          <a:lstStyle/>
          <a:p>
            <a:r>
              <a:rPr lang="he-IL" sz="1800" u="sng" dirty="0">
                <a:solidFill>
                  <a:schemeClr val="bg1"/>
                </a:solidFill>
              </a:rPr>
              <a:t>היפותזות לקראת הניסוי:</a:t>
            </a:r>
          </a:p>
          <a:p>
            <a:pPr lvl="1"/>
            <a:r>
              <a:rPr lang="he-IL" dirty="0">
                <a:solidFill>
                  <a:schemeClr val="bg1"/>
                </a:solidFill>
              </a:rPr>
              <a:t>שיטת ה"הגזמה" יותר מטעה משאר השיטות.</a:t>
            </a:r>
          </a:p>
          <a:p>
            <a:endParaRPr lang="he-IL" sz="1800" dirty="0">
              <a:solidFill>
                <a:schemeClr val="bg1"/>
              </a:solidFill>
            </a:endParaRPr>
          </a:p>
          <a:p>
            <a:r>
              <a:rPr lang="he-IL" sz="1800" u="sng" dirty="0">
                <a:solidFill>
                  <a:schemeClr val="bg1"/>
                </a:solidFill>
              </a:rPr>
              <a:t>תיאור הניסוי:</a:t>
            </a:r>
          </a:p>
          <a:p>
            <a:pPr lvl="1"/>
            <a:r>
              <a:rPr lang="he-IL" dirty="0">
                <a:solidFill>
                  <a:schemeClr val="bg1"/>
                </a:solidFill>
              </a:rPr>
              <a:t>הניסוי בוצע בדומה לניסוי הקודם, רק שהפעם היו יותר נקודות "בדיקה"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והשיטות שהוצגו לנבדק הן השיטות "הגזמה", "החלפה" ו"דו-משמעי"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5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B0E99F-BED2-4301-9440-9A2A523B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he-IL" sz="7200" dirty="0"/>
              <a:t>הטעיה</a:t>
            </a:r>
            <a:endParaRPr lang="en-US" sz="7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B7BDEC-EBB1-4F67-AA7F-A8FB66A5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he-IL" sz="2800" dirty="0"/>
              <a:t>במאמרים קודמים יצא לנו לראות רובוטים מתקשרים כדי לשתף מידע אמין.</a:t>
            </a:r>
          </a:p>
          <a:p>
            <a:endParaRPr lang="he-IL" sz="2800" dirty="0"/>
          </a:p>
          <a:p>
            <a:r>
              <a:rPr lang="he-IL" sz="2800" dirty="0"/>
              <a:t>כעת נרצה לראות איך אנו יכולים להטעות את הצופה באמצעות </a:t>
            </a:r>
            <a:r>
              <a:rPr lang="he-IL" sz="2800" b="1" dirty="0"/>
              <a:t>תנועה</a:t>
            </a:r>
            <a:br>
              <a:rPr lang="en-US" sz="2800" b="1" dirty="0"/>
            </a:br>
            <a:r>
              <a:rPr lang="he-IL" sz="2800" dirty="0"/>
              <a:t>ואת ההשפעות של כך על האינטראקציה שלנו עם הרובוט.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4622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F314768-890B-4C4B-B3D4-CD0F0EEF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3" y="3226589"/>
            <a:ext cx="7381194" cy="289843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52E8337-AE89-4FF2-A938-D71CFBC7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 הניסוי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B3B28D-B860-492E-97A3-D903E12F1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66710"/>
            <a:ext cx="10515600" cy="4351338"/>
          </a:xfrm>
        </p:spPr>
        <p:txBody>
          <a:bodyPr>
            <a:normAutofit/>
          </a:bodyPr>
          <a:lstStyle/>
          <a:p>
            <a:r>
              <a:rPr lang="he-IL" sz="3200" dirty="0"/>
              <a:t>שיטת "ההגזמה" הייתה המטעה ביותר ואחריה שיטת</a:t>
            </a:r>
            <a:br>
              <a:rPr lang="en-US" sz="3200" dirty="0"/>
            </a:br>
            <a:r>
              <a:rPr lang="he-IL" sz="3200" dirty="0"/>
              <a:t>ה"דו-משמעי", שיטת ה"החלפות" הייתה הרבה פחות טובה מהשאר</a:t>
            </a:r>
          </a:p>
        </p:txBody>
      </p:sp>
    </p:spTree>
    <p:extLst>
      <p:ext uri="{BB962C8B-B14F-4D97-AF65-F5344CB8AC3E}">
        <p14:creationId xmlns:p14="http://schemas.microsoft.com/office/powerpoint/2010/main" val="74193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EC757FF-F8A9-4AF3-BD59-0983CECF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985" y="794658"/>
            <a:ext cx="3090672" cy="1197864"/>
          </a:xfrm>
        </p:spPr>
        <p:txBody>
          <a:bodyPr anchor="b">
            <a:noAutofit/>
          </a:bodyPr>
          <a:lstStyle/>
          <a:p>
            <a:r>
              <a:rPr lang="he-IL" sz="2200" dirty="0">
                <a:solidFill>
                  <a:schemeClr val="accent1"/>
                </a:solidFill>
              </a:rPr>
              <a:t>ניסוי 4 –</a:t>
            </a:r>
            <a:br>
              <a:rPr lang="en-US" sz="2200" dirty="0">
                <a:solidFill>
                  <a:schemeClr val="accent1"/>
                </a:solidFill>
              </a:rPr>
            </a:br>
            <a:r>
              <a:rPr lang="he-IL" sz="2200" dirty="0">
                <a:solidFill>
                  <a:schemeClr val="accent1"/>
                </a:solidFill>
              </a:rPr>
              <a:t>האם המודל המתמטי שפיתחנו באמת עובד בעולם </a:t>
            </a:r>
            <a:r>
              <a:rPr lang="he-IL" sz="2200" i="1" u="sng" dirty="0">
                <a:solidFill>
                  <a:schemeClr val="accent1"/>
                </a:solidFill>
              </a:rPr>
              <a:t>(כמעט)</a:t>
            </a:r>
            <a:r>
              <a:rPr lang="he-IL" sz="2200" dirty="0">
                <a:solidFill>
                  <a:schemeClr val="accent1"/>
                </a:solidFill>
              </a:rPr>
              <a:t> האמיתי?</a:t>
            </a:r>
            <a:br>
              <a:rPr lang="en-US" sz="2200" dirty="0">
                <a:solidFill>
                  <a:schemeClr val="accent1"/>
                </a:solidFill>
              </a:rPr>
            </a:br>
            <a:endParaRPr lang="en-US" sz="2200" dirty="0">
              <a:solidFill>
                <a:schemeClr val="accent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757C86B-E372-439C-9F8B-066787586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96" b="1934"/>
          <a:stretch/>
        </p:blipFill>
        <p:spPr>
          <a:xfrm>
            <a:off x="688527" y="989718"/>
            <a:ext cx="6773052" cy="239211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6E45EF-221E-483B-AEE5-FDB1BF12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686" y="1838814"/>
            <a:ext cx="4093028" cy="48813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1800" u="sng" dirty="0">
                <a:solidFill>
                  <a:schemeClr val="bg1"/>
                </a:solidFill>
              </a:rPr>
              <a:t>היפותזות לקראת הניסוי:</a:t>
            </a:r>
          </a:p>
          <a:p>
            <a:pPr lvl="1">
              <a:lnSpc>
                <a:spcPct val="100000"/>
              </a:lnSpc>
            </a:pPr>
            <a:r>
              <a:rPr lang="he-IL" dirty="0">
                <a:solidFill>
                  <a:schemeClr val="bg1"/>
                </a:solidFill>
              </a:rPr>
              <a:t>המודל המטעה יותר מטעה מאשר ההליכה הישירה למטרה</a:t>
            </a:r>
          </a:p>
          <a:p>
            <a:pPr>
              <a:lnSpc>
                <a:spcPct val="100000"/>
              </a:lnSpc>
            </a:pPr>
            <a:endParaRPr lang="he-IL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e-IL" sz="1800" u="sng" dirty="0">
                <a:solidFill>
                  <a:schemeClr val="bg1"/>
                </a:solidFill>
              </a:rPr>
              <a:t>תיאור הניסוי:</a:t>
            </a:r>
          </a:p>
          <a:p>
            <a:pPr>
              <a:lnSpc>
                <a:spcPct val="100000"/>
              </a:lnSpc>
            </a:pPr>
            <a:r>
              <a:rPr lang="he-IL" sz="1800" dirty="0">
                <a:solidFill>
                  <a:schemeClr val="bg1"/>
                </a:solidFill>
              </a:rPr>
              <a:t>יד רובוטית צריכה לבחור בין 2 בקבוקים (בעולם דו-ממדי)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2 הדרכים נבנו ע"י הקטנת ה</a:t>
            </a:r>
            <a:r>
              <a:rPr lang="en-US" dirty="0">
                <a:solidFill>
                  <a:schemeClr val="bg1"/>
                </a:solidFill>
              </a:rPr>
              <a:t>Cost</a:t>
            </a:r>
            <a:r>
              <a:rPr lang="he-IL" dirty="0">
                <a:solidFill>
                  <a:schemeClr val="bg1"/>
                </a:solidFill>
              </a:rPr>
              <a:t> במידה האפשרית, אך לכל אחת מהן הייתה פונקציית </a:t>
            </a:r>
            <a:r>
              <a:rPr lang="en-US" dirty="0">
                <a:solidFill>
                  <a:schemeClr val="bg1"/>
                </a:solidFill>
              </a:rPr>
              <a:t>cost</a:t>
            </a:r>
            <a:r>
              <a:rPr lang="he-IL" dirty="0">
                <a:solidFill>
                  <a:schemeClr val="bg1"/>
                </a:solidFill>
              </a:rPr>
              <a:t> אחרת</a:t>
            </a:r>
          </a:p>
          <a:p>
            <a:pPr lvl="2">
              <a:lnSpc>
                <a:spcPct val="100000"/>
              </a:lnSpc>
              <a:buClr>
                <a:schemeClr val="bg1"/>
              </a:buClr>
            </a:pPr>
            <a:r>
              <a:rPr lang="he-IL" sz="1800" dirty="0">
                <a:solidFill>
                  <a:schemeClr val="bg1"/>
                </a:solidFill>
              </a:rPr>
              <a:t>הדרך הישירה – פונקציית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he-IL" sz="1800" dirty="0">
                <a:solidFill>
                  <a:schemeClr val="bg1"/>
                </a:solidFill>
              </a:rPr>
              <a:t> (עלות ההליכה)</a:t>
            </a:r>
          </a:p>
          <a:p>
            <a:pPr lvl="2">
              <a:lnSpc>
                <a:spcPct val="100000"/>
              </a:lnSpc>
              <a:buClr>
                <a:schemeClr val="bg1"/>
              </a:buClr>
            </a:pPr>
            <a:r>
              <a:rPr lang="he-IL" sz="1800" dirty="0">
                <a:solidFill>
                  <a:schemeClr val="bg1"/>
                </a:solidFill>
              </a:rPr>
              <a:t>הדרך המטעה – הפונקציה שיצרנו במודל המתמטי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429C911-DF1A-4D8F-9DDB-9FF3502CE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53"/>
          <a:stretch/>
        </p:blipFill>
        <p:spPr>
          <a:xfrm>
            <a:off x="688527" y="3429000"/>
            <a:ext cx="4439891" cy="23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FB99B0E-2357-4ACB-98FF-82DEA350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4" y="3820063"/>
            <a:ext cx="7375733" cy="2844237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7C3891E-DDE2-4231-AFCF-F194F32B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 הניסוי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7F2595-57D1-4375-8237-C3C79CBB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792" y="1389893"/>
            <a:ext cx="10178322" cy="3593591"/>
          </a:xfrm>
        </p:spPr>
        <p:txBody>
          <a:bodyPr>
            <a:normAutofit/>
          </a:bodyPr>
          <a:lstStyle/>
          <a:p>
            <a:r>
              <a:rPr lang="he-IL" sz="2400" dirty="0"/>
              <a:t>השיטה המטעה, הייתה מטעה בהרבה מאשר השיטה הישירה</a:t>
            </a:r>
          </a:p>
          <a:p>
            <a:r>
              <a:rPr lang="he-IL" sz="2400" dirty="0"/>
              <a:t>ההסברים של אנשים לגבי תנועת הרובוט הבהירו כי הם מצפים להתנהגות אנושית מן הרובוט</a:t>
            </a:r>
          </a:p>
          <a:p>
            <a:r>
              <a:rPr lang="he-IL" sz="2400" dirty="0"/>
              <a:t>כאשר הנבדקים נתבקשו להדגים את הדרך שבה הם היו מנסים להטעות הם עשו דרך די דומה לדרך של הרובוט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4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5B9EF5-B96F-42C4-B67D-0BB89F7B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77726"/>
            <a:ext cx="3090672" cy="1197864"/>
          </a:xfrm>
        </p:spPr>
        <p:txBody>
          <a:bodyPr anchor="b">
            <a:normAutofit/>
          </a:bodyPr>
          <a:lstStyle/>
          <a:p>
            <a:r>
              <a:rPr lang="he-IL" sz="2400" dirty="0">
                <a:solidFill>
                  <a:schemeClr val="accent1"/>
                </a:solidFill>
              </a:rPr>
              <a:t>ניסוי 5 –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he-IL" sz="2400" dirty="0">
                <a:solidFill>
                  <a:schemeClr val="accent1"/>
                </a:solidFill>
              </a:rPr>
              <a:t>הטעיית אדם בעולם האמיתי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25019A-8FC2-4166-BE50-A8E43D4AC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93"/>
          <a:stretch/>
        </p:blipFill>
        <p:spPr>
          <a:xfrm>
            <a:off x="762000" y="3377865"/>
            <a:ext cx="4340825" cy="323413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DB2858-BF1E-4CCA-B431-5B3F4BA0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50" y="1771179"/>
            <a:ext cx="3991428" cy="4224528"/>
          </a:xfrm>
        </p:spPr>
        <p:txBody>
          <a:bodyPr>
            <a:normAutofit/>
          </a:bodyPr>
          <a:lstStyle/>
          <a:p>
            <a:r>
              <a:rPr lang="he-IL" sz="2800" u="sng" dirty="0">
                <a:solidFill>
                  <a:schemeClr val="bg1"/>
                </a:solidFill>
              </a:rPr>
              <a:t>תיאור הניסוי:</a:t>
            </a:r>
          </a:p>
          <a:p>
            <a:r>
              <a:rPr lang="he-IL" sz="2800" dirty="0">
                <a:solidFill>
                  <a:schemeClr val="bg1"/>
                </a:solidFill>
              </a:rPr>
              <a:t>הנבדקים התבקשו להרים חפץ מהשולחן, אך באותו הזמן להטעות בתנועתם כך שהצופה לא יוכל לדעת לאיזה חפץ הם הולכים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D76AC57-91FD-4B5E-83AC-1A667B7F0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41"/>
          <a:stretch/>
        </p:blipFill>
        <p:spPr>
          <a:xfrm>
            <a:off x="762000" y="245998"/>
            <a:ext cx="5961314" cy="31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FBB05E-C5B3-435D-9B95-7E177C0C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 הניסוי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19A992-09AD-4AFB-A97B-F7C9834D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820" y="1632204"/>
            <a:ext cx="10178322" cy="3593591"/>
          </a:xfrm>
        </p:spPr>
        <p:txBody>
          <a:bodyPr>
            <a:normAutofit/>
          </a:bodyPr>
          <a:lstStyle/>
          <a:p>
            <a:r>
              <a:rPr lang="he-IL" sz="3200" dirty="0"/>
              <a:t>מרבית הנבדקים השתמשו בשיטת ה"הגזמה" והתוצאה הייתה דומה לתנועה שפותחה באמצעות המודל</a:t>
            </a:r>
            <a:endParaRPr lang="en-US" sz="32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1490BA8-AC4B-405C-858B-C18A960C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20" y="2918007"/>
            <a:ext cx="4147636" cy="35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5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7E1CD2F-81C4-40DD-9750-A48C9BC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he-IL" dirty="0"/>
              <a:t>השלכות ההטעיה על </a:t>
            </a:r>
            <a:r>
              <a:rPr lang="en-US" dirty="0"/>
              <a:t>HRI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1691938-619C-45AE-B8F1-4CA6202D7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226775"/>
              </p:ext>
            </p:extLst>
          </p:nvPr>
        </p:nvGraphicFramePr>
        <p:xfrm>
          <a:off x="1250950" y="1874516"/>
          <a:ext cx="10179050" cy="4983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281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F1262AA-D15E-403D-8D74-C1EE50C2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986" y="0"/>
            <a:ext cx="3090672" cy="1197864"/>
          </a:xfrm>
        </p:spPr>
        <p:txBody>
          <a:bodyPr anchor="b">
            <a:normAutofit/>
          </a:bodyPr>
          <a:lstStyle/>
          <a:p>
            <a:r>
              <a:rPr lang="he-IL" sz="2400" dirty="0">
                <a:solidFill>
                  <a:schemeClr val="accent1"/>
                </a:solidFill>
              </a:rPr>
              <a:t>ניסוי 6 –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he-IL" sz="2400" dirty="0">
                <a:solidFill>
                  <a:schemeClr val="accent1"/>
                </a:solidFill>
              </a:rPr>
              <a:t>משחק כנגד הרובוט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2F9F514-9B0B-46E4-ACFD-AE816B7FE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8" t="9331" r="2125" b="3054"/>
          <a:stretch/>
        </p:blipFill>
        <p:spPr>
          <a:xfrm>
            <a:off x="1262744" y="1683657"/>
            <a:ext cx="5515428" cy="3425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3F6723-DBB7-4081-97EF-7C8BEE26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371" y="1318860"/>
            <a:ext cx="4005943" cy="53867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he-IL" sz="1800" u="sng" dirty="0">
                <a:solidFill>
                  <a:schemeClr val="bg1"/>
                </a:solidFill>
              </a:rPr>
              <a:t>היפותזות לקראת הניסוי:</a:t>
            </a:r>
          </a:p>
          <a:p>
            <a:pPr lvl="1">
              <a:lnSpc>
                <a:spcPct val="100000"/>
              </a:lnSpc>
            </a:pPr>
            <a:r>
              <a:rPr lang="he-IL" dirty="0">
                <a:solidFill>
                  <a:schemeClr val="bg1"/>
                </a:solidFill>
              </a:rPr>
              <a:t>דירוג הרובוט לאחר הטעיה עבור בינה, מעסיק (</a:t>
            </a:r>
            <a:r>
              <a:rPr lang="en-US" dirty="0">
                <a:solidFill>
                  <a:schemeClr val="bg1"/>
                </a:solidFill>
              </a:rPr>
              <a:t>engagement</a:t>
            </a:r>
            <a:r>
              <a:rPr lang="he-IL" dirty="0">
                <a:solidFill>
                  <a:schemeClr val="bg1"/>
                </a:solidFill>
              </a:rPr>
              <a:t>), תחרותי יעלה וירד עבור נאמנות.</a:t>
            </a:r>
          </a:p>
          <a:p>
            <a:pPr>
              <a:lnSpc>
                <a:spcPct val="100000"/>
              </a:lnSpc>
            </a:pPr>
            <a:endParaRPr lang="he-IL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e-IL" sz="1800" u="sng" dirty="0">
                <a:solidFill>
                  <a:schemeClr val="bg1"/>
                </a:solidFill>
              </a:rPr>
              <a:t>תיאור הניסוי:</a:t>
            </a: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he-IL" sz="1800" dirty="0">
                <a:solidFill>
                  <a:schemeClr val="bg1"/>
                </a:solidFill>
              </a:rPr>
              <a:t>על הנבדק להבחין לאיזה בקבוק הולך הרובוט ולגנוב את אותו בקבוק, ככל שיעשה זאת יותר מהר כך הוא יקבל ציון יותר גבוה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בתור התחלה בוצעו 2 סיבובי חימום שבוצעו ללא הטעיה (דרך ישירה).</a:t>
            </a: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he-IL" sz="1800" dirty="0">
                <a:solidFill>
                  <a:schemeClr val="bg1"/>
                </a:solidFill>
              </a:rPr>
              <a:t>לאחר הטעיה הנבדק ישאל האם הוא ידע מראש הרובוט הולך לבקבוק השני?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he-IL" sz="1800" dirty="0">
                <a:solidFill>
                  <a:schemeClr val="bg1"/>
                </a:solidFill>
              </a:rPr>
              <a:t>אם כן, האם הוא חושב שהרובוט עשה זאת בכוונה?</a:t>
            </a:r>
          </a:p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he-IL" sz="1800" dirty="0">
                <a:solidFill>
                  <a:schemeClr val="bg1"/>
                </a:solidFill>
              </a:rPr>
              <a:t>בנוסף לפני ואחרי סיבוב ההטעיה הנבדק יצרך לדרג עד כמה הרובוט טוב ב: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בינה, אמינות, תעסוקה ותחרותיות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B021B1A6-E96A-4450-899C-F6628208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879498"/>
            <a:ext cx="8362166" cy="282590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2478F4B-72AD-46FE-AF3F-5AB5B38B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 הניסוי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6E2547-FC80-4336-BA8B-ADFA64B3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1253331"/>
            <a:ext cx="10515600" cy="4351338"/>
          </a:xfrm>
        </p:spPr>
        <p:txBody>
          <a:bodyPr>
            <a:normAutofit/>
          </a:bodyPr>
          <a:lstStyle/>
          <a:p>
            <a:r>
              <a:rPr lang="he-IL" sz="2800" dirty="0"/>
              <a:t>המסקנות היו מעורבות, רק רוב מועט חשב שהטעיה הייתה בכוונה.</a:t>
            </a:r>
          </a:p>
          <a:p>
            <a:r>
              <a:rPr lang="he-IL" sz="2800" dirty="0"/>
              <a:t>היה השיפור משמעותי ברמת התחרותיות והתעסוקה של הרובוט, וירידה חדשה באמינות שלו, אך הבינה קיבלה ציון רק קצת יותר טוב.</a:t>
            </a:r>
          </a:p>
          <a:p>
            <a:r>
              <a:rPr lang="he-IL" sz="2800" dirty="0"/>
              <a:t>בניתוח שמשווה בין האנשים שחשבו שההטעיה הייתה בכוונה לבין אלו שלא, שינוי הדירוג היה משמעותי יותר בקבוצה שחשבה שההטעיה הייתה בכוונה</a:t>
            </a:r>
          </a:p>
        </p:txBody>
      </p:sp>
    </p:spTree>
    <p:extLst>
      <p:ext uri="{BB962C8B-B14F-4D97-AF65-F5344CB8AC3E}">
        <p14:creationId xmlns:p14="http://schemas.microsoft.com/office/powerpoint/2010/main" val="299974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A95C1E-9477-4EBD-BE1F-5C8061E0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השפעות ארוכות טווח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53C0AE-A681-4906-9465-4D1AB9BB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7287"/>
            <a:ext cx="10515600" cy="4351338"/>
          </a:xfrm>
        </p:spPr>
        <p:txBody>
          <a:bodyPr>
            <a:normAutofit/>
          </a:bodyPr>
          <a:lstStyle/>
          <a:p>
            <a:r>
              <a:rPr lang="he-IL" sz="2800" dirty="0"/>
              <a:t>מה יקרה כאשר המשחק ימשך על כמה ימים ולא רק משחק אחד?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400" dirty="0"/>
              <a:t>אם הרובוט כל הזמן ירמה אז האדם ידע שהוא ירמה ופשוט ילך למטרה השנייה</a:t>
            </a:r>
          </a:p>
          <a:p>
            <a:pPr lvl="1"/>
            <a:endParaRPr lang="he-IL" sz="2400" dirty="0"/>
          </a:p>
          <a:p>
            <a:r>
              <a:rPr lang="he-IL" sz="2800" dirty="0"/>
              <a:t>לכן ננסה 3 שיטות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400" i="1" dirty="0"/>
              <a:t>הגזמה</a:t>
            </a:r>
            <a:r>
              <a:rPr lang="he-IL" sz="2400" dirty="0"/>
              <a:t> – שהשתמשנו עד עכשיו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400" i="1" dirty="0"/>
              <a:t>דו-משמעי</a:t>
            </a:r>
            <a:r>
              <a:rPr lang="he-IL" sz="2400" dirty="0"/>
              <a:t> – כי ככה הרובוט לא צריך לבחור אם לשקר או לא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400" i="1" dirty="0"/>
              <a:t>אופטימלית </a:t>
            </a:r>
            <a:r>
              <a:rPr lang="he-IL" sz="2400" dirty="0"/>
              <a:t>– אסטרטגיה מעורבת ב50% מהזמן הוא מטעה ומשתמש בשיטת ההגזמה וב50% אמין והולך למטרה באמת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3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23DE910-02AA-4792-9212-6BAA6676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928" y="-219457"/>
            <a:ext cx="3090672" cy="1197864"/>
          </a:xfrm>
        </p:spPr>
        <p:txBody>
          <a:bodyPr anchor="b">
            <a:normAutofit/>
          </a:bodyPr>
          <a:lstStyle/>
          <a:p>
            <a:r>
              <a:rPr lang="he-IL" sz="2400" dirty="0">
                <a:solidFill>
                  <a:schemeClr val="accent1"/>
                </a:solidFill>
              </a:rPr>
              <a:t>ניסוי 7 –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he-IL" sz="2400" dirty="0">
                <a:solidFill>
                  <a:schemeClr val="accent1"/>
                </a:solidFill>
              </a:rPr>
              <a:t>הטעיה ארוכת טווח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66493B-F678-476C-A2CA-1142D964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35" y="643464"/>
            <a:ext cx="4158856" cy="526039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51B97F-531C-42D4-A632-A18F833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6" y="1161395"/>
            <a:ext cx="3990415" cy="54861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1800" u="sng" dirty="0">
                <a:solidFill>
                  <a:schemeClr val="bg1"/>
                </a:solidFill>
              </a:rPr>
              <a:t>היפותזות לקראת הניסוי: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i="1" dirty="0">
                <a:solidFill>
                  <a:schemeClr val="bg1"/>
                </a:solidFill>
              </a:rPr>
              <a:t>ההגזמה</a:t>
            </a:r>
            <a:r>
              <a:rPr lang="he-IL" dirty="0">
                <a:solidFill>
                  <a:schemeClr val="bg1"/>
                </a:solidFill>
              </a:rPr>
              <a:t> (ולכן גם </a:t>
            </a:r>
            <a:r>
              <a:rPr lang="he-IL" i="1" dirty="0">
                <a:solidFill>
                  <a:schemeClr val="bg1"/>
                </a:solidFill>
              </a:rPr>
              <a:t>האופטימלי</a:t>
            </a:r>
            <a:r>
              <a:rPr lang="he-IL" dirty="0">
                <a:solidFill>
                  <a:schemeClr val="bg1"/>
                </a:solidFill>
              </a:rPr>
              <a:t>) יהיו יותר מטעות באינטראקציה </a:t>
            </a:r>
            <a:r>
              <a:rPr lang="he-IL" b="1" dirty="0">
                <a:solidFill>
                  <a:schemeClr val="bg1"/>
                </a:solidFill>
              </a:rPr>
              <a:t>הראשונה</a:t>
            </a:r>
            <a:r>
              <a:rPr lang="he-IL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i="1" dirty="0">
                <a:solidFill>
                  <a:schemeClr val="bg1"/>
                </a:solidFill>
              </a:rPr>
              <a:t>הדו-משמעי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i="1" dirty="0">
                <a:solidFill>
                  <a:schemeClr val="bg1"/>
                </a:solidFill>
              </a:rPr>
              <a:t>והאופטימלי</a:t>
            </a:r>
            <a:r>
              <a:rPr lang="he-IL" dirty="0">
                <a:solidFill>
                  <a:schemeClr val="bg1"/>
                </a:solidFill>
              </a:rPr>
              <a:t> יהיו יותר מטעות באינטראקציה </a:t>
            </a:r>
            <a:r>
              <a:rPr lang="he-IL" b="1" dirty="0">
                <a:solidFill>
                  <a:schemeClr val="bg1"/>
                </a:solidFill>
              </a:rPr>
              <a:t>האחרונה</a:t>
            </a:r>
            <a:r>
              <a:rPr lang="he-IL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בסיכום הכללי השיטה ה</a:t>
            </a:r>
            <a:r>
              <a:rPr lang="he-IL" i="1" dirty="0">
                <a:solidFill>
                  <a:schemeClr val="bg1"/>
                </a:solidFill>
              </a:rPr>
              <a:t>אופטימלית</a:t>
            </a:r>
            <a:r>
              <a:rPr lang="he-IL" dirty="0">
                <a:solidFill>
                  <a:schemeClr val="bg1"/>
                </a:solidFill>
              </a:rPr>
              <a:t> תהיה הכי מטעה מבין 3 השיטות.</a:t>
            </a:r>
          </a:p>
          <a:p>
            <a:pPr>
              <a:lnSpc>
                <a:spcPct val="100000"/>
              </a:lnSpc>
            </a:pPr>
            <a:endParaRPr lang="he-IL" sz="1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e-IL" sz="1800" u="sng" dirty="0">
                <a:solidFill>
                  <a:schemeClr val="bg1"/>
                </a:solidFill>
              </a:rPr>
              <a:t>תיאור הניסוי: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יש 6 אינטראקציות בהם מראים לאדם תנועה לעבר 2 מטרות,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בנקודת האמצע שואלים את האדם לאיזה מטרה הרובוט הולך.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הנבדקים חולקו ל3 קבוצות כל קבוצה קיבלה שיטת הטעיה אחרת</a:t>
            </a:r>
          </a:p>
        </p:txBody>
      </p:sp>
    </p:spTree>
    <p:extLst>
      <p:ext uri="{BB962C8B-B14F-4D97-AF65-F5344CB8AC3E}">
        <p14:creationId xmlns:p14="http://schemas.microsoft.com/office/powerpoint/2010/main" val="374868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1E7F067-FF4D-4493-AEEB-3EB2292C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-23015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 dirty="0" err="1"/>
              <a:t>הטעיה</a:t>
            </a:r>
            <a:r>
              <a:rPr lang="en-US" sz="8000" spc="800" dirty="0"/>
              <a:t> </a:t>
            </a:r>
            <a:r>
              <a:rPr lang="en-US" sz="8000" spc="800" dirty="0" err="1"/>
              <a:t>תנועתית</a:t>
            </a:r>
            <a:endParaRPr lang="en-US" sz="8000" spc="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ED5ED1-510A-44AA-8FD3-F88408DE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en-US" sz="2400" b="1" cap="all" spc="400" dirty="0" err="1">
                <a:solidFill>
                  <a:srgbClr val="2A1A00"/>
                </a:solidFill>
              </a:rPr>
              <a:t>תנועה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שמשטה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בצופה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וגורמת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לו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להאמין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שהרובוט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לא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הולך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לכיוון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המטרה</a:t>
            </a:r>
            <a:r>
              <a:rPr lang="en-US" sz="2400" b="1" cap="all" spc="400" dirty="0">
                <a:solidFill>
                  <a:srgbClr val="2A1A00"/>
                </a:solidFill>
              </a:rPr>
              <a:t> </a:t>
            </a:r>
            <a:r>
              <a:rPr lang="en-US" sz="2400" b="1" cap="all" spc="400" dirty="0" err="1">
                <a:solidFill>
                  <a:srgbClr val="2A1A00"/>
                </a:solidFill>
              </a:rPr>
              <a:t>האמיתית</a:t>
            </a:r>
            <a:endParaRPr lang="en-US" sz="2400" b="1" cap="all" spc="4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77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8DB1798-236E-42AD-8ED6-33B6FB3A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48" y="3429000"/>
            <a:ext cx="10265838" cy="27433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0AFDAB7-7D45-47E2-AF0D-3E844E0E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 הניסוי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5817EA-9338-422E-A71D-34717548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2836"/>
            <a:ext cx="10591979" cy="1716164"/>
          </a:xfrm>
        </p:spPr>
        <p:txBody>
          <a:bodyPr>
            <a:normAutofit/>
          </a:bodyPr>
          <a:lstStyle/>
          <a:p>
            <a:r>
              <a:rPr lang="he-IL" sz="2400" dirty="0"/>
              <a:t>שיטה האופטימלית באמת הייתה הטובה ביותר – </a:t>
            </a:r>
            <a:r>
              <a:rPr lang="en-US" sz="2400" dirty="0"/>
              <a:t>H3</a:t>
            </a:r>
            <a:endParaRPr lang="he-IL" sz="2400" dirty="0"/>
          </a:p>
          <a:p>
            <a:r>
              <a:rPr lang="he-IL" sz="2400" dirty="0"/>
              <a:t>באינטראקציה </a:t>
            </a:r>
            <a:r>
              <a:rPr lang="he-IL" sz="2400" b="1" dirty="0"/>
              <a:t>הראשונה</a:t>
            </a:r>
            <a:r>
              <a:rPr lang="he-IL" sz="2400" dirty="0"/>
              <a:t> אכן השיטה </a:t>
            </a:r>
            <a:r>
              <a:rPr lang="he-IL" sz="2400" i="1" dirty="0"/>
              <a:t>האופטימלית</a:t>
            </a:r>
            <a:r>
              <a:rPr lang="he-IL" sz="2400" dirty="0"/>
              <a:t> </a:t>
            </a:r>
            <a:r>
              <a:rPr lang="he-IL" sz="2400" i="1" dirty="0"/>
              <a:t>וההגזמה</a:t>
            </a:r>
            <a:r>
              <a:rPr lang="he-IL" sz="2400" dirty="0"/>
              <a:t> היו הטובות יותר – </a:t>
            </a:r>
            <a:r>
              <a:rPr lang="en-US" sz="2400" dirty="0"/>
              <a:t>H1</a:t>
            </a:r>
            <a:endParaRPr lang="he-IL" sz="2400" dirty="0"/>
          </a:p>
          <a:p>
            <a:r>
              <a:rPr lang="he-IL" sz="2400" dirty="0"/>
              <a:t>באינטראקציה </a:t>
            </a:r>
            <a:r>
              <a:rPr lang="he-IL" sz="2400" b="1" dirty="0"/>
              <a:t>האחרונה</a:t>
            </a:r>
            <a:r>
              <a:rPr lang="he-IL" sz="2400" dirty="0"/>
              <a:t> אכן השיטה </a:t>
            </a:r>
            <a:r>
              <a:rPr lang="he-IL" sz="2400" i="1" dirty="0"/>
              <a:t>האופטימלית</a:t>
            </a:r>
            <a:r>
              <a:rPr lang="he-IL" sz="2400" dirty="0"/>
              <a:t> </a:t>
            </a:r>
            <a:r>
              <a:rPr lang="he-IL" sz="2400" i="1" dirty="0"/>
              <a:t>והדו-משמעית</a:t>
            </a:r>
            <a:r>
              <a:rPr lang="he-IL" sz="2400" dirty="0"/>
              <a:t> היו הטובות יותר – </a:t>
            </a:r>
            <a:r>
              <a:rPr lang="en-US" sz="2400" dirty="0"/>
              <a:t>H2</a:t>
            </a:r>
            <a:endParaRPr lang="he-IL" sz="2400" dirty="0"/>
          </a:p>
          <a:p>
            <a:endParaRPr lang="he-I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46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2A04108-E761-4177-8431-2F2FBE68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he-IL" dirty="0"/>
              <a:t>הערות ודרכים המשך המחקר</a:t>
            </a:r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B82F73B2-9655-42E1-BB8D-03296BCEA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320004"/>
              </p:ext>
            </p:extLst>
          </p:nvPr>
        </p:nvGraphicFramePr>
        <p:xfrm>
          <a:off x="283464" y="0"/>
          <a:ext cx="678726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1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844746-F877-4A77-A437-030AE8DC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he-IL"/>
              <a:t>השלכות של הטעיה תנועתית בעולם האמיתי</a:t>
            </a:r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A62793-A36C-4F36-ACE6-0EC592B4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78" y="4840368"/>
            <a:ext cx="5542822" cy="1468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0ABDE1-631B-43A6-B525-ABA95D1F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1" y="1981201"/>
            <a:ext cx="7429499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2400" dirty="0"/>
              <a:t>משחקי ספורט </a:t>
            </a:r>
            <a:r>
              <a:rPr lang="en-US" sz="2400" dirty="0"/>
              <a:t>–</a:t>
            </a:r>
            <a:r>
              <a:rPr lang="he-IL" sz="2400" dirty="0"/>
              <a:t> בעיטת פנדל במשחק כדורגל.</a:t>
            </a:r>
          </a:p>
          <a:p>
            <a:pPr>
              <a:lnSpc>
                <a:spcPct val="100000"/>
              </a:lnSpc>
            </a:pPr>
            <a:r>
              <a:rPr lang="he-IL" sz="2400" dirty="0"/>
              <a:t>פיזיותרפיה – להטעות את המטופל ובכך להצריך אותו להשתמש ביותר כוח.</a:t>
            </a:r>
          </a:p>
          <a:p>
            <a:pPr>
              <a:lnSpc>
                <a:spcPct val="100000"/>
              </a:lnSpc>
            </a:pPr>
            <a:r>
              <a:rPr lang="he-IL" sz="2400" dirty="0"/>
              <a:t>להיות קריא יותר – רובוט שיודע להטעות יכול לדעת אם הוא עושה תנועה שיכולה להטעות ולהפוך אותה ליותר קריאה.</a:t>
            </a:r>
          </a:p>
          <a:p>
            <a:pPr>
              <a:lnSpc>
                <a:spcPct val="100000"/>
              </a:lnSpc>
            </a:pPr>
            <a:r>
              <a:rPr lang="he-IL" sz="2400" dirty="0"/>
              <a:t>לזהות הטעיות – רובוט שיודע להטעות יכול גם לזהות הטעיות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73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3DBD9E-EC49-4ECD-99D4-AB8B7CC2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he-IL" dirty="0"/>
              <a:t>הרכב המאמר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BE3889A-B4C3-49A6-AF5C-5DD2D77B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662" y="2286001"/>
            <a:ext cx="2960017" cy="296001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EA6A82-C997-493D-B27C-53B3159D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5" y="1652427"/>
            <a:ext cx="6054195" cy="4443573"/>
          </a:xfrm>
        </p:spPr>
        <p:txBody>
          <a:bodyPr>
            <a:normAutofit/>
          </a:bodyPr>
          <a:lstStyle/>
          <a:p>
            <a:r>
              <a:rPr lang="he-IL" sz="2800" dirty="0"/>
              <a:t>המאמר בנוי מכמה חלקים ובכל אחד מהם אנו נבצע ניסוי כדי לבחון את הטענות שלנו:</a:t>
            </a:r>
          </a:p>
          <a:p>
            <a:pPr lvl="1"/>
            <a:r>
              <a:rPr lang="he-IL" sz="2400" dirty="0"/>
              <a:t>הטעיה אנושית</a:t>
            </a:r>
          </a:p>
          <a:p>
            <a:pPr lvl="1"/>
            <a:r>
              <a:rPr lang="he-IL" sz="2400" dirty="0"/>
              <a:t>מודל מתמטי</a:t>
            </a:r>
          </a:p>
          <a:p>
            <a:pPr lvl="1"/>
            <a:r>
              <a:rPr lang="he-IL" sz="2400" dirty="0"/>
              <a:t>הערכה של הטעיות שונות</a:t>
            </a:r>
          </a:p>
          <a:p>
            <a:pPr lvl="1"/>
            <a:r>
              <a:rPr lang="he-IL" sz="2400" dirty="0"/>
              <a:t>הכללה לעולם האמיתי</a:t>
            </a:r>
          </a:p>
          <a:p>
            <a:pPr lvl="1"/>
            <a:r>
              <a:rPr lang="he-IL" sz="2400" dirty="0"/>
              <a:t>השלכות על אינטראקציה עם רובוטים</a:t>
            </a:r>
          </a:p>
          <a:p>
            <a:pPr lvl="1"/>
            <a:r>
              <a:rPr lang="he-IL" sz="2400" dirty="0"/>
              <a:t>השלכות לטווח אורך</a:t>
            </a:r>
          </a:p>
        </p:txBody>
      </p:sp>
    </p:spTree>
    <p:extLst>
      <p:ext uri="{BB962C8B-B14F-4D97-AF65-F5344CB8AC3E}">
        <p14:creationId xmlns:p14="http://schemas.microsoft.com/office/powerpoint/2010/main" val="295286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5F3F52-9271-49A8-85BE-24255FC0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714" y="235317"/>
            <a:ext cx="3090672" cy="1197864"/>
          </a:xfrm>
        </p:spPr>
        <p:txBody>
          <a:bodyPr anchor="b">
            <a:normAutofit/>
          </a:bodyPr>
          <a:lstStyle/>
          <a:p>
            <a:r>
              <a:rPr lang="he-IL" sz="2000" dirty="0">
                <a:solidFill>
                  <a:schemeClr val="accent1"/>
                </a:solidFill>
              </a:rPr>
              <a:t>ניסוי ראשון –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he-IL" sz="2000" dirty="0">
                <a:solidFill>
                  <a:schemeClr val="accent1"/>
                </a:solidFill>
              </a:rPr>
              <a:t>איך בני האדם "מטעים"</a:t>
            </a:r>
            <a:br>
              <a:rPr lang="he-IL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5688FCF-8479-478D-9DA3-CDA6E2F7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27" y="834249"/>
            <a:ext cx="5978273" cy="487882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775CE6-F5C4-4AA0-ACF3-0D5C925C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0" y="1506729"/>
            <a:ext cx="4051300" cy="4898135"/>
          </a:xfrm>
        </p:spPr>
        <p:txBody>
          <a:bodyPr>
            <a:normAutofit/>
          </a:bodyPr>
          <a:lstStyle/>
          <a:p>
            <a:r>
              <a:rPr lang="he-IL" sz="1800" u="sng" dirty="0">
                <a:solidFill>
                  <a:schemeClr val="bg1"/>
                </a:solidFill>
              </a:rPr>
              <a:t>תיאור הניסוי</a:t>
            </a:r>
            <a:r>
              <a:rPr lang="he-IL" sz="1800" dirty="0">
                <a:solidFill>
                  <a:schemeClr val="bg1"/>
                </a:solidFill>
              </a:rPr>
              <a:t>: עולם דו-ממדי עם רובוט, המטרה של האדם היא לקבוע את הליכת הרובוט על מנת שיטעה את המתבונן.</a:t>
            </a:r>
          </a:p>
          <a:p>
            <a:r>
              <a:rPr lang="he-IL" sz="1800" dirty="0">
                <a:solidFill>
                  <a:schemeClr val="bg1"/>
                </a:solidFill>
              </a:rPr>
              <a:t>לניסוי זה נלקחו אנשים רגילים ובנוסף אנימטורים (שמתמחים בהטעיה באמצעות ציור).</a:t>
            </a:r>
          </a:p>
          <a:p>
            <a:endParaRPr lang="he-IL" sz="1800" dirty="0">
              <a:solidFill>
                <a:schemeClr val="bg1"/>
              </a:solidFill>
            </a:endParaRPr>
          </a:p>
          <a:p>
            <a:r>
              <a:rPr lang="he-IL" sz="1800" u="sng" dirty="0">
                <a:solidFill>
                  <a:schemeClr val="bg1"/>
                </a:solidFill>
              </a:rPr>
              <a:t>ההכנה</a:t>
            </a:r>
            <a:r>
              <a:rPr lang="he-IL" sz="1800" dirty="0">
                <a:solidFill>
                  <a:schemeClr val="bg1"/>
                </a:solidFill>
              </a:rPr>
              <a:t>: על מנת שהניסוי לא יהיה מוטעה ע"י גורמים שונים האמצעים הבאים נלקחו בחשבון כמו:</a:t>
            </a:r>
          </a:p>
          <a:p>
            <a:pPr lvl="1"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גודל הסצנה</a:t>
            </a:r>
          </a:p>
          <a:p>
            <a:pPr lvl="1"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סימטריות</a:t>
            </a:r>
          </a:p>
          <a:p>
            <a:pPr lvl="1">
              <a:buClr>
                <a:schemeClr val="bg1"/>
              </a:buClr>
            </a:pPr>
            <a:r>
              <a:rPr lang="he-IL" dirty="0">
                <a:solidFill>
                  <a:schemeClr val="bg1"/>
                </a:solidFill>
              </a:rPr>
              <a:t>מספר רב של מטרות (מעל 2)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7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5F3F52-9271-49A8-85BE-24255FC0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he-IL" dirty="0"/>
              <a:t>מסקנות הניסוי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941AD7A-0127-40B7-9D3F-3A1959BFA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5" r="2255"/>
          <a:stretch/>
        </p:blipFill>
        <p:spPr>
          <a:xfrm>
            <a:off x="1016000" y="98916"/>
            <a:ext cx="5080000" cy="355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775CE6-F5C4-4AA0-ACF3-0D5C925C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5" y="1432283"/>
            <a:ext cx="6054195" cy="50433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2400" dirty="0"/>
              <a:t>זוהו 4 שיטות עיקריות:</a:t>
            </a:r>
          </a:p>
          <a:p>
            <a:pPr lvl="1">
              <a:lnSpc>
                <a:spcPct val="100000"/>
              </a:lnSpc>
            </a:pPr>
            <a:r>
              <a:rPr lang="he-IL" sz="2000" i="1" dirty="0"/>
              <a:t>הגזמה</a:t>
            </a:r>
          </a:p>
          <a:p>
            <a:pPr lvl="1">
              <a:lnSpc>
                <a:spcPct val="100000"/>
              </a:lnSpc>
            </a:pPr>
            <a:r>
              <a:rPr lang="he-IL" sz="2000" i="1" dirty="0"/>
              <a:t>החלפה</a:t>
            </a:r>
          </a:p>
          <a:p>
            <a:pPr lvl="1">
              <a:lnSpc>
                <a:spcPct val="100000"/>
              </a:lnSpc>
            </a:pPr>
            <a:r>
              <a:rPr lang="he-IL" sz="2000" i="1" dirty="0"/>
              <a:t>דו-משמעי</a:t>
            </a:r>
          </a:p>
          <a:p>
            <a:pPr lvl="1">
              <a:lnSpc>
                <a:spcPct val="100000"/>
              </a:lnSpc>
            </a:pPr>
            <a:r>
              <a:rPr lang="he-IL" sz="2000" i="1" dirty="0"/>
              <a:t>צפוי למטרה המזויפת</a:t>
            </a:r>
          </a:p>
          <a:p>
            <a:pPr>
              <a:lnSpc>
                <a:spcPct val="100000"/>
              </a:lnSpc>
            </a:pPr>
            <a:r>
              <a:rPr lang="he-IL" sz="2400" dirty="0"/>
              <a:t>67%</a:t>
            </a:r>
            <a:r>
              <a:rPr lang="en-US" sz="2400" dirty="0"/>
              <a:t> </a:t>
            </a:r>
            <a:r>
              <a:rPr lang="he-IL" sz="2400" dirty="0"/>
              <a:t>מהאנשים בחרו בשיטת "הגזמה" וזה מתאים למחקר הפסיכולוגי שנעשה בנוגע להטעיית אדם, בנוסף 71% מתוך קבוצה זאת בחרו </a:t>
            </a:r>
            <a:r>
              <a:rPr lang="he-IL" sz="2400" b="1" dirty="0"/>
              <a:t>לעקוף</a:t>
            </a:r>
            <a:r>
              <a:rPr lang="he-IL" sz="2400" dirty="0"/>
              <a:t> את המטרה המזויפת</a:t>
            </a:r>
          </a:p>
          <a:p>
            <a:pPr>
              <a:lnSpc>
                <a:spcPct val="100000"/>
              </a:lnSpc>
            </a:pPr>
            <a:r>
              <a:rPr lang="he-IL" sz="2400" dirty="0"/>
              <a:t>במקרה מרובה מטרות, דרכי ההטעיה היו זהות למטרה אחת.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54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5F3F52-9271-49A8-85BE-24255FC0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he-IL" dirty="0"/>
              <a:t>המשך מסקנות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775CE6-F5C4-4AA0-ACF3-0D5C925C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28800"/>
            <a:ext cx="4964065" cy="40507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האנימטור הציע 2 אופציות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יישור קו עם המטרה המזויפת (על מנת להראות על כוונה) ורק לקראת סיום להחליף את הכיוון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he-I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he-I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הליכה בין 2 המטרות, לקראת סיום הליכה למטרה המזויפת וממש לקראת הסוף לשנות כיוון למטרה האמיתית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he-I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לבסוף האנימטור טען כי הדרך הראשונה יותר טובה כי היא גורמת לצופה להאמין במשך יותר זמן ובביטחון גבוה יותר שהרובוט הולך למטרה המזויפת.</a:t>
            </a:r>
          </a:p>
          <a:p>
            <a:pPr marL="0" indent="0">
              <a:lnSpc>
                <a:spcPct val="100000"/>
              </a:lnSpc>
              <a:buNone/>
            </a:pP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41BEF61-925C-4AB5-8F8E-867ECEF1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0"/>
          <a:stretch/>
        </p:blipFill>
        <p:spPr>
          <a:xfrm>
            <a:off x="7913807" y="1149492"/>
            <a:ext cx="2188240" cy="3958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7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A5F3F52-9271-49A8-85BE-24255FC0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he-IL" dirty="0"/>
              <a:t>הערות על הניסוי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775CE6-F5C4-4AA0-ACF3-0D5C925C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2400" dirty="0"/>
              <a:t>אי-עקביות בשיטות, מכיוון שהם רצו לנסות דברים חדשים (האנימטור לעומת זאת נשאר עקבי)</a:t>
            </a:r>
          </a:p>
          <a:p>
            <a:pPr>
              <a:lnSpc>
                <a:spcPct val="100000"/>
              </a:lnSpc>
            </a:pPr>
            <a:r>
              <a:rPr lang="he-IL" sz="2400" dirty="0"/>
              <a:t>מהירות ותזמון – הנבדקים נתבקשו לציין תזמונים בהם הם היו משנים את מהירות הליכת הרובוט.</a:t>
            </a:r>
          </a:p>
          <a:p>
            <a:pPr lvl="1">
              <a:lnSpc>
                <a:spcPct val="100000"/>
              </a:lnSpc>
            </a:pPr>
            <a:r>
              <a:rPr lang="he-IL" sz="2400" dirty="0"/>
              <a:t>רוב המשתתפים ציינו כי לקראת סיום הם יזוזו מהר לכיוון המטרה האמיתית – על מנת שהצופה לא יספיק להבין</a:t>
            </a:r>
          </a:p>
          <a:p>
            <a:pPr lvl="1">
              <a:lnSpc>
                <a:spcPct val="100000"/>
              </a:lnSpc>
            </a:pPr>
            <a:r>
              <a:rPr lang="he-IL" sz="2400" dirty="0"/>
              <a:t>אחרים ציינו כי הם יזוזו לאט – על מנת שהצופה יחשוב שהם עדיין מתלבטים בין המטרות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7014"/>
      </p:ext>
    </p:extLst>
  </p:cSld>
  <p:clrMapOvr>
    <a:masterClrMapping/>
  </p:clrMapOvr>
</p:sld>
</file>

<file path=ppt/theme/theme1.xml><?xml version="1.0" encoding="utf-8"?>
<a:theme xmlns:a="http://schemas.openxmlformats.org/drawingml/2006/main" name="תג">
  <a:themeElements>
    <a:clrScheme name="תג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תג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תג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1811</Words>
  <Application>Microsoft Office PowerPoint</Application>
  <PresentationFormat>מסך רחב</PresentationFormat>
  <Paragraphs>214</Paragraphs>
  <Slides>31</Slides>
  <Notes>15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8" baseType="lpstr">
      <vt:lpstr>Arial</vt:lpstr>
      <vt:lpstr>Calibri</vt:lpstr>
      <vt:lpstr>Gill Sans MT</vt:lpstr>
      <vt:lpstr>Impact</vt:lpstr>
      <vt:lpstr>Wingdings</vt:lpstr>
      <vt:lpstr>תג</vt:lpstr>
      <vt:lpstr>Equation</vt:lpstr>
      <vt:lpstr>הטעיה</vt:lpstr>
      <vt:lpstr>הטעיה</vt:lpstr>
      <vt:lpstr>הטעיה תנועתית</vt:lpstr>
      <vt:lpstr>השלכות של הטעיה תנועתית בעולם האמיתי</vt:lpstr>
      <vt:lpstr>הרכב המאמר</vt:lpstr>
      <vt:lpstr>ניסוי ראשון – איך בני האדם "מטעים" </vt:lpstr>
      <vt:lpstr>מסקנות הניסוי</vt:lpstr>
      <vt:lpstr>המשך מסקנות</vt:lpstr>
      <vt:lpstr>הערות על הניסוי</vt:lpstr>
      <vt:lpstr>מודל מתמטי</vt:lpstr>
      <vt:lpstr>בעיית מסלול אופטימלי  (Trajectory Optimization)</vt:lpstr>
      <vt:lpstr>שיטת עבודה</vt:lpstr>
      <vt:lpstr>נסתכל על המתרחש מנקודת מבט הצופה </vt:lpstr>
      <vt:lpstr>נבחר את הדרך שתמנע מהצופה להסיק את המטרה</vt:lpstr>
      <vt:lpstr>אסטרטגיות?</vt:lpstr>
      <vt:lpstr>תוצאות</vt:lpstr>
      <vt:lpstr>ניסוי 2 –  האם השיטות הללו באמת מטעות אנשים?</vt:lpstr>
      <vt:lpstr>מסקנות הניסוי</vt:lpstr>
      <vt:lpstr>ניסוי 3 – שיטות ההטעיה השונות</vt:lpstr>
      <vt:lpstr>מסקנות הניסוי</vt:lpstr>
      <vt:lpstr>ניסוי 4 – האם המודל המתמטי שפיתחנו באמת עובד בעולם (כמעט) האמיתי? </vt:lpstr>
      <vt:lpstr>מסקנות הניסוי</vt:lpstr>
      <vt:lpstr>ניסוי 5 – הטעיית אדם בעולם האמיתי</vt:lpstr>
      <vt:lpstr>מסקנות הניסוי</vt:lpstr>
      <vt:lpstr>השלכות ההטעיה על HRI</vt:lpstr>
      <vt:lpstr>ניסוי 6 – משחק כנגד הרובוט</vt:lpstr>
      <vt:lpstr>מסקנות הניסוי</vt:lpstr>
      <vt:lpstr>השפעות ארוכות טווח</vt:lpstr>
      <vt:lpstr>ניסוי 7 – הטעיה ארוכת טווח</vt:lpstr>
      <vt:lpstr>מסקנות הניסוי</vt:lpstr>
      <vt:lpstr>הערות ודרכים המשך המחקר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הטעיה</dc:title>
  <dc:creator>Omry Zur</dc:creator>
  <cp:lastModifiedBy>Omry Zur</cp:lastModifiedBy>
  <cp:revision>1</cp:revision>
  <dcterms:created xsi:type="dcterms:W3CDTF">2020-06-05T09:51:43Z</dcterms:created>
  <dcterms:modified xsi:type="dcterms:W3CDTF">2020-06-05T10:03:13Z</dcterms:modified>
</cp:coreProperties>
</file>