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92" r:id="rId2"/>
    <p:sldId id="293" r:id="rId3"/>
    <p:sldId id="327" r:id="rId4"/>
    <p:sldId id="326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</p:sldIdLst>
  <p:sldSz cx="6858000" cy="9906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관찰형" id="{83532B91-2625-44F4-96F5-FB9FDC7D7DB8}">
          <p14:sldIdLst>
            <p14:sldId id="292"/>
            <p14:sldId id="293"/>
            <p14:sldId id="327"/>
            <p14:sldId id="326"/>
          </p14:sldIdLst>
        </p14:section>
        <p14:section name="교육형" id="{8D913562-C268-400F-A5EB-32D49A18567D}">
          <p14:sldIdLst>
            <p14:sldId id="350"/>
            <p14:sldId id="351"/>
            <p14:sldId id="352"/>
            <p14:sldId id="353"/>
          </p14:sldIdLst>
        </p14:section>
        <p14:section name="규범형" id="{3B6136F6-0299-4765-8EBB-6326550CBFF7}">
          <p14:sldIdLst>
            <p14:sldId id="354"/>
            <p14:sldId id="355"/>
            <p14:sldId id="356"/>
            <p14:sldId id="357"/>
          </p14:sldIdLst>
        </p14:section>
        <p14:section name="복합형" id="{1E14A9D5-4E89-4D4A-9A71-2DC095508598}">
          <p14:sldIdLst>
            <p14:sldId id="358"/>
            <p14:sldId id="359"/>
            <p14:sldId id="360"/>
            <p14:sldId id="361"/>
          </p14:sldIdLst>
        </p14:section>
        <p14:section name="봉사형" id="{65A943EA-3EBC-46E2-902F-7F10082E0617}">
          <p14:sldIdLst>
            <p14:sldId id="362"/>
            <p14:sldId id="363"/>
            <p14:sldId id="364"/>
            <p14:sldId id="365"/>
          </p14:sldIdLst>
        </p14:section>
        <p14:section name="분석형" id="{911179F8-E562-4668-83B7-1A5DB793D354}">
          <p14:sldIdLst>
            <p14:sldId id="366"/>
            <p14:sldId id="367"/>
            <p14:sldId id="368"/>
            <p14:sldId id="369"/>
          </p14:sldIdLst>
        </p14:section>
        <p14:section name="생명형" id="{9490515B-29C5-4A11-9E0D-C33EAB9AF686}">
          <p14:sldIdLst>
            <p14:sldId id="370"/>
            <p14:sldId id="371"/>
            <p14:sldId id="372"/>
            <p14:sldId id="373"/>
          </p14:sldIdLst>
        </p14:section>
        <p14:section name="소통형" id="{F9677B96-2026-4D63-BB24-6ADB8DF301DE}">
          <p14:sldIdLst>
            <p14:sldId id="374"/>
            <p14:sldId id="375"/>
            <p14:sldId id="376"/>
            <p14:sldId id="377"/>
          </p14:sldIdLst>
        </p14:section>
        <p14:section name="실용형" id="{5E672D30-B81F-4D75-8B59-1F274F143C3C}">
          <p14:sldIdLst>
            <p14:sldId id="378"/>
            <p14:sldId id="379"/>
            <p14:sldId id="380"/>
            <p14:sldId id="381"/>
          </p14:sldIdLst>
        </p14:section>
        <p14:section name="운동형" id="{487A3133-1D41-44A0-BE2F-56FBC3871EF1}">
          <p14:sldIdLst>
            <p14:sldId id="382"/>
            <p14:sldId id="383"/>
            <p14:sldId id="384"/>
            <p14:sldId id="385"/>
          </p14:sldIdLst>
        </p14:section>
        <p14:section name="원리형" id="{ECB0B5C5-5628-4DFC-8BCD-1E9CEC2F628A}">
          <p14:sldIdLst>
            <p14:sldId id="386"/>
            <p14:sldId id="387"/>
            <p14:sldId id="388"/>
            <p14:sldId id="389"/>
          </p14:sldIdLst>
        </p14:section>
        <p14:section name="제작형" id="{BA3B0800-3064-4932-AAD2-69F187E7AA01}">
          <p14:sldIdLst>
            <p14:sldId id="390"/>
            <p14:sldId id="391"/>
            <p14:sldId id="392"/>
            <p14:sldId id="393"/>
          </p14:sldIdLst>
        </p14:section>
        <p14:section name="진취형" id="{B18C7450-3192-4040-BB53-781DA0CB5904}">
          <p14:sldIdLst>
            <p14:sldId id="394"/>
            <p14:sldId id="395"/>
            <p14:sldId id="396"/>
            <p14:sldId id="397"/>
          </p14:sldIdLst>
        </p14:section>
        <p14:section name="창조형" id="{884C7113-17A1-403E-A0D1-16DC77945FF5}">
          <p14:sldIdLst>
            <p14:sldId id="398"/>
            <p14:sldId id="399"/>
            <p14:sldId id="400"/>
            <p14:sldId id="401"/>
          </p14:sldIdLst>
        </p14:section>
        <p14:section name="추리형" id="{223AA620-E9D5-4D7C-B558-C7F2B86C9EDF}">
          <p14:sldIdLst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5"/>
    <a:srgbClr val="57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6" y="102"/>
      </p:cViewPr>
      <p:guideLst>
        <p:guide orient="horz" pos="316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9098" cy="499268"/>
          </a:xfrm>
          <a:prstGeom prst="rect">
            <a:avLst/>
          </a:prstGeom>
        </p:spPr>
        <p:txBody>
          <a:bodyPr vert="horz" lIns="95673" tIns="47837" rIns="95673" bIns="4783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334" y="4"/>
            <a:ext cx="2949098" cy="499268"/>
          </a:xfrm>
          <a:prstGeom prst="rect">
            <a:avLst/>
          </a:prstGeom>
        </p:spPr>
        <p:txBody>
          <a:bodyPr vert="horz" lIns="95673" tIns="47837" rIns="95673" bIns="47837" rtlCol="0"/>
          <a:lstStyle>
            <a:lvl1pPr algn="r">
              <a:defRPr sz="1200"/>
            </a:lvl1pPr>
          </a:lstStyle>
          <a:p>
            <a:fld id="{B32C89ED-339D-49F4-991E-2CCF8AE918C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1243013"/>
            <a:ext cx="232251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7" rIns="95673" bIns="4783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11"/>
            <a:ext cx="5444490" cy="3913614"/>
          </a:xfrm>
          <a:prstGeom prst="rect">
            <a:avLst/>
          </a:prstGeom>
        </p:spPr>
        <p:txBody>
          <a:bodyPr vert="horz" lIns="95673" tIns="47837" rIns="95673" bIns="47837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076"/>
            <a:ext cx="2949098" cy="499268"/>
          </a:xfrm>
          <a:prstGeom prst="rect">
            <a:avLst/>
          </a:prstGeom>
        </p:spPr>
        <p:txBody>
          <a:bodyPr vert="horz" lIns="95673" tIns="47837" rIns="95673" bIns="4783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334" y="9440076"/>
            <a:ext cx="2949098" cy="499268"/>
          </a:xfrm>
          <a:prstGeom prst="rect">
            <a:avLst/>
          </a:prstGeom>
        </p:spPr>
        <p:txBody>
          <a:bodyPr vert="horz" lIns="95673" tIns="47837" rIns="95673" bIns="47837" rtlCol="0" anchor="b"/>
          <a:lstStyle>
            <a:lvl1pPr algn="r">
              <a:defRPr sz="1200"/>
            </a:lvl1pPr>
          </a:lstStyle>
          <a:p>
            <a:fld id="{1C1C3F10-4A04-4659-9491-A5D09A5D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8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0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9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6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835A-4478-4B42-939E-A49C5973385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4281-D7C2-425C-9297-C8AEB4E2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7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15F-5D4C-4E84-AA1F-96A639FCD6DB}"/>
              </a:ext>
            </a:extLst>
          </p:cNvPr>
          <p:cNvSpPr txBox="1"/>
          <p:nvPr/>
        </p:nvSpPr>
        <p:spPr>
          <a:xfrm>
            <a:off x="287314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관찰형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39861-A8E2-4F08-800F-EC2206308E31}"/>
              </a:ext>
            </a:extLst>
          </p:cNvPr>
          <p:cNvSpPr txBox="1"/>
          <p:nvPr/>
        </p:nvSpPr>
        <p:spPr>
          <a:xfrm>
            <a:off x="2046003" y="446033"/>
            <a:ext cx="2557000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OBSERVANT TYPE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1261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합리적 의사 결정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 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공감적 소통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주장과 근거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심화국어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창의적 언어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매체 이용과 표현의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의사소통 문화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지수함수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로그함수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삼각함수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등차수열과 등비수열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미적분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수열의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도함수의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함수의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미분계수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부정적분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확률과통계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경우의 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순열과 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조건부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확률분포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과제 탐구 방법과 절차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탐구 결과 정리 및 발표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기하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이차곡선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벡터의 연산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공간좌표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직선과 평면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정사영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실용수학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도형과 규칙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도형의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자료의 정리와 해석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경제수학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경제지표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환율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줄거리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주제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요지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서식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메모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감정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그림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도표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상황 및 화자 간의 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보고서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에세이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영어회화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주어진 상황에 맞게 </a:t>
                      </a:r>
                      <a:r>
                        <a:rPr lang="ko-KR" altLang="en-US" sz="700" dirty="0" err="1">
                          <a:effectLst/>
                        </a:rPr>
                        <a:t>의사소통하는</a:t>
                      </a:r>
                      <a:r>
                        <a:rPr lang="ko-KR" altLang="en-US" sz="700" dirty="0">
                          <a:effectLst/>
                        </a:rPr>
                        <a:t> 능력을 기르도록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화자의 심정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일이나 사건의 원인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결과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영어독해와작문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미래의 계획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진로영어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직업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진로에 관한 주제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인터뷰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업무계획서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영어권문화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글로벌 시대에 영어로 </a:t>
                      </a:r>
                      <a:r>
                        <a:rPr lang="ko-KR" altLang="en-US" sz="700" dirty="0" err="1">
                          <a:effectLst/>
                        </a:rPr>
                        <a:t>의사소통할</a:t>
                      </a:r>
                      <a:r>
                        <a:rPr lang="ko-KR" altLang="en-US" sz="700" dirty="0">
                          <a:effectLst/>
                        </a:rPr>
                        <a:t> 수 있는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생활양식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풍습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사고방식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비언어적 의사소통 방식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실용영어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방송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광고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안내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경험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계획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94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055D645-185B-4E6B-9DCD-E8ED48C576FB}"/>
              </a:ext>
            </a:extLst>
          </p:cNvPr>
          <p:cNvSpPr txBox="1"/>
          <p:nvPr/>
        </p:nvSpPr>
        <p:spPr>
          <a:xfrm>
            <a:off x="620234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규범형</a:t>
            </a:r>
            <a:endParaRPr lang="ko-KR" altLang="en-US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45A1CD-9155-4F06-947E-F99D4F37F7A7}"/>
              </a:ext>
            </a:extLst>
          </p:cNvPr>
          <p:cNvSpPr/>
          <p:nvPr/>
        </p:nvSpPr>
        <p:spPr>
          <a:xfrm>
            <a:off x="439383" y="196516"/>
            <a:ext cx="3146124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F6C17B-9689-4669-8C0A-EA1D2AF9D671}"/>
              </a:ext>
            </a:extLst>
          </p:cNvPr>
          <p:cNvSpPr txBox="1"/>
          <p:nvPr/>
        </p:nvSpPr>
        <p:spPr>
          <a:xfrm>
            <a:off x="1853235" y="429394"/>
            <a:ext cx="173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STANDARD TYPE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2018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사회문제탐구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범죄의 현황과 유형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여행에 필요한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 및 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여행 산업과 지역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생명과학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사람의 몸을 중심으로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노폐물의 배설 과정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생식 세포의 다양성</a:t>
                      </a:r>
                      <a:r>
                        <a:rPr lang="en-US" altLang="ko-KR" sz="700" dirty="0">
                          <a:effectLst/>
                        </a:rPr>
                        <a:t>/ DNA</a:t>
                      </a:r>
                      <a:r>
                        <a:rPr lang="ko-KR" altLang="en-US" sz="700" dirty="0">
                          <a:effectLst/>
                        </a:rPr>
                        <a:t>와 유전자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지구과학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지질 시대와 대륙 분포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해수의 성질 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별의 </a:t>
                      </a:r>
                      <a:r>
                        <a:rPr lang="ko-KR" altLang="en-US" sz="700" dirty="0" err="1">
                          <a:effectLst/>
                        </a:rPr>
                        <a:t>물리량</a:t>
                      </a:r>
                      <a:r>
                        <a:rPr lang="ko-KR" altLang="en-US" sz="700" dirty="0">
                          <a:effectLst/>
                        </a:rPr>
                        <a:t>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화학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화학 반응식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금속 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탄소 화합물의 유용성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발열 반응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뉴턴 운동법칙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빛의 이중성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전자기 유도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열효율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생활과과학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건강과 약물 오남용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안전사고와 대처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 err="1">
                          <a:effectLst/>
                        </a:rPr>
                        <a:t>갈릴레이의</a:t>
                      </a:r>
                      <a:r>
                        <a:rPr lang="ko-KR" altLang="en-US" sz="700" dirty="0">
                          <a:effectLst/>
                        </a:rPr>
                        <a:t> 과학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뉴턴의 고전 역학 혁명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지질학의 성립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우주의 팽창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태양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암의 발생과 진단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신재생 에너지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생명과학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탄수화물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유전자 발현과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 분화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지구과학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지진파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지구 내부 구조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해일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쓰나미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천체의 거리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화학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액체의 성질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전기 분해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효소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수소 연료 전지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1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31430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연극놀이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스태프 작업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즉흥 표현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미적 대상에 대한 이해를 확장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작가 탐구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방법과 관점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저작권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프로그램 개발 환경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프로그래밍 응용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개인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결혼 문화와 행복한 결혼생활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요리와 인류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지식재산일반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직무 발명 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발명품 가치 이해와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해양 생태계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해상 운송업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해양 생물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승객과 승무원의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7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20161"/>
              </p:ext>
            </p:extLst>
          </p:nvPr>
        </p:nvGraphicFramePr>
        <p:xfrm>
          <a:off x="357342" y="1051044"/>
          <a:ext cx="6128566" cy="8601601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 능력 및 태도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교육과 자아실현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평생 학습 사회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학습의 원리와 방법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소득과 예산 수립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저축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투자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보험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부채와 신용 관리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언어와 인간관계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시간과 역사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존엄성과 인권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effectLst/>
                        </a:rPr>
                        <a:t>개인과</a:t>
                      </a:r>
                      <a:r>
                        <a:rPr lang="ko-KR" altLang="en-US" sz="700" dirty="0">
                          <a:effectLst/>
                        </a:rPr>
                        <a:t> 공동체의 건강 및 삶의 질을 향상시키기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암 등 만성 질환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 속의 응급 처치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합리적으로 생각하고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토론하고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정당성과 부당성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귀납적 정당화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복합 </a:t>
                      </a:r>
                      <a:r>
                        <a:rPr lang="ko-KR" altLang="en-US" sz="700" dirty="0" err="1">
                          <a:effectLst/>
                        </a:rPr>
                        <a:t>논중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자아정체감과 자기효능감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상황에 맞는 진로의사 결정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심리학과 진로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성격과 자아 정체성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강점과 행복 찾기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1051039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601072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13890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15F-5D4C-4E84-AA1F-96A639FCD6DB}"/>
              </a:ext>
            </a:extLst>
          </p:cNvPr>
          <p:cNvSpPr txBox="1"/>
          <p:nvPr/>
        </p:nvSpPr>
        <p:spPr>
          <a:xfrm>
            <a:off x="287314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복합형</a:t>
            </a:r>
            <a:endParaRPr lang="ko-KR" altLang="en-US" sz="4127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39861-A8E2-4F08-800F-EC2206308E31}"/>
              </a:ext>
            </a:extLst>
          </p:cNvPr>
          <p:cNvSpPr txBox="1"/>
          <p:nvPr/>
        </p:nvSpPr>
        <p:spPr>
          <a:xfrm>
            <a:off x="2046003" y="446033"/>
            <a:ext cx="2557000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MULTI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08649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수학과제탐구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글로벌 시대에 영어로 의사소통할 수 있는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생활양식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풍습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사고방식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비언어적 의사소통 방식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직업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진로에 관한 주제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인터뷰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업무계획서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영미문학읽기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055D645-185B-4E6B-9DCD-E8ED48C576FB}"/>
              </a:ext>
            </a:extLst>
          </p:cNvPr>
          <p:cNvSpPr txBox="1"/>
          <p:nvPr/>
        </p:nvSpPr>
        <p:spPr>
          <a:xfrm>
            <a:off x="620234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복합형</a:t>
            </a:r>
            <a:endParaRPr lang="ko-KR" altLang="en-US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45A1CD-9155-4F06-947E-F99D4F37F7A7}"/>
              </a:ext>
            </a:extLst>
          </p:cNvPr>
          <p:cNvSpPr/>
          <p:nvPr/>
        </p:nvSpPr>
        <p:spPr>
          <a:xfrm>
            <a:off x="439383" y="196516"/>
            <a:ext cx="2792332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F6C17B-9689-4669-8C0A-EA1D2AF9D671}"/>
              </a:ext>
            </a:extLst>
          </p:cNvPr>
          <p:cNvSpPr txBox="1"/>
          <p:nvPr/>
        </p:nvSpPr>
        <p:spPr>
          <a:xfrm>
            <a:off x="1853235" y="429394"/>
            <a:ext cx="173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MULTI TYPE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4413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사회문제탐구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범죄의 현황과 유형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우주의 팽창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태양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암의 발생과 진단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신재생 에너지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액체의 성질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전기 분해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효소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수소 연료 전지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지진파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지구 내부 구조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해일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쓰나미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천체의 거리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1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85493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연극놀이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스태프 작업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즉흥 표현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미적 대상에 대한 이해를 확장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작가 탐구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방법과 관점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저작권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프로그램 개발 환경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프로그래밍 응용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생산 활동과 마케팅 활동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창업 아이템 선정과 분석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지식재산일반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농업생명과학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해양 생태계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해상 운송업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해양 생물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승객과 승무원의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63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15286"/>
              </p:ext>
            </p:extLst>
          </p:nvPr>
        </p:nvGraphicFramePr>
        <p:xfrm>
          <a:off x="357342" y="938310"/>
          <a:ext cx="6128566" cy="866531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동물복지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생태윤리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환경 재난과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소득과 예산 수립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저축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투자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보험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부채와 신용 관리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합리적으로 생각하고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토론하고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정당성과 부당성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귀납적 정당화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복합 논중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개인과 공동체의 건강 및 삶의 질을 향상시키기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암 등 만성 질환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생활 속의 응급 처치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언어와 인간관계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시간과 역사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존엄성과 인권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 능력 및 태도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교육과 자아실현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평생 학습 사회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학습의 원리와 방법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자아정체감과 자기효능감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상황에 맞는 진로의사 결정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31727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98301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글로벌 시대에 영어로 의사소통할 수 있는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생활양식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풍습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사고방식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비언어적 의사소통 방식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직업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진로에 관한 주제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인터뷰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업무계획서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168DE-1672-4E4A-BAC7-57AB8872CA5E}"/>
              </a:ext>
            </a:extLst>
          </p:cNvPr>
          <p:cNvSpPr txBox="1"/>
          <p:nvPr/>
        </p:nvSpPr>
        <p:spPr>
          <a:xfrm>
            <a:off x="287313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봉사형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A977E-DB21-423B-8B3F-23ADF6E0A54D}"/>
              </a:ext>
            </a:extLst>
          </p:cNvPr>
          <p:cNvSpPr txBox="1"/>
          <p:nvPr/>
        </p:nvSpPr>
        <p:spPr>
          <a:xfrm>
            <a:off x="2046000" y="446033"/>
            <a:ext cx="3162542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ANGEL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45A1CD-9155-4F06-947E-F99D4F37F7A7}"/>
              </a:ext>
            </a:extLst>
          </p:cNvPr>
          <p:cNvSpPr/>
          <p:nvPr/>
        </p:nvSpPr>
        <p:spPr>
          <a:xfrm>
            <a:off x="439383" y="196516"/>
            <a:ext cx="2817384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83846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범죄의 현황과 유형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지진파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지구 내부 구조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해일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쓰나미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천체의 거리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액체의 성질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전기 분해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효소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수소 연료 전지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힘의 합성과 분해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물체의 평형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정전기 유도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유전 분극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우주의 팽창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태양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암의 발생과 진단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신재생 에너지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90943-A85C-4469-8460-70FAEF7D338B}"/>
              </a:ext>
            </a:extLst>
          </p:cNvPr>
          <p:cNvSpPr txBox="1"/>
          <p:nvPr/>
        </p:nvSpPr>
        <p:spPr>
          <a:xfrm>
            <a:off x="595182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봉사형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0AC39-F388-47B3-997B-7FDDE481D0BD}"/>
              </a:ext>
            </a:extLst>
          </p:cNvPr>
          <p:cNvSpPr txBox="1"/>
          <p:nvPr/>
        </p:nvSpPr>
        <p:spPr>
          <a:xfrm>
            <a:off x="1828184" y="429394"/>
            <a:ext cx="1662257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ANGEL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2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15214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연극놀이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스태프 작업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즉흥 표현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미적 대상에 대한 이해를 확장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작가 탐구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방법과 관점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저작권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프로그램 개발 환경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프로그래밍 응용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공학 소양 및 창의력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재료 공학의 세계</a:t>
                      </a:r>
                      <a:r>
                        <a:rPr lang="en-US" altLang="ko-KR" sz="700">
                          <a:effectLst/>
                        </a:rPr>
                        <a:t>/ IT </a:t>
                      </a:r>
                      <a:r>
                        <a:rPr lang="ko-KR" altLang="en-US" sz="700">
                          <a:effectLst/>
                        </a:rPr>
                        <a:t>기반 융합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건설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생명 공학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해양 생태계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해상 운송업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해양 생물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승객과 승무원의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055D645-185B-4E6B-9DCD-E8ED48C576FB}"/>
              </a:ext>
            </a:extLst>
          </p:cNvPr>
          <p:cNvSpPr txBox="1"/>
          <p:nvPr/>
        </p:nvSpPr>
        <p:spPr>
          <a:xfrm>
            <a:off x="620234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관찰형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45A1CD-9155-4F06-947E-F99D4F37F7A7}"/>
              </a:ext>
            </a:extLst>
          </p:cNvPr>
          <p:cNvSpPr/>
          <p:nvPr/>
        </p:nvSpPr>
        <p:spPr>
          <a:xfrm>
            <a:off x="439383" y="196516"/>
            <a:ext cx="3324922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F6C17B-9689-4669-8C0A-EA1D2AF9D671}"/>
              </a:ext>
            </a:extLst>
          </p:cNvPr>
          <p:cNvSpPr txBox="1"/>
          <p:nvPr/>
        </p:nvSpPr>
        <p:spPr>
          <a:xfrm>
            <a:off x="1853235" y="429394"/>
            <a:ext cx="173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OBSERVANT TYPE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17065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도시 계획과 재개발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세계의 주요 대지형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문명의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유럽 세계의 변화</a:t>
                      </a:r>
                      <a:r>
                        <a:rPr lang="en-US" altLang="ko-KR" sz="700" dirty="0">
                          <a:effectLst/>
                        </a:rPr>
                        <a:t>/ 21</a:t>
                      </a:r>
                      <a:r>
                        <a:rPr lang="ko-KR" altLang="en-US" sz="700" dirty="0">
                          <a:effectLst/>
                        </a:rPr>
                        <a:t>세기의 세계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국제관계의 다원화</a:t>
                      </a:r>
                      <a:r>
                        <a:rPr lang="en-US" altLang="ko-KR" sz="700" dirty="0">
                          <a:effectLst/>
                        </a:rPr>
                        <a:t>/17</a:t>
                      </a:r>
                      <a:r>
                        <a:rPr lang="ko-KR" altLang="en-US" sz="700" dirty="0">
                          <a:effectLst/>
                        </a:rPr>
                        <a:t>세기 전후 동아시아 전쟁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비용과 편익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경제적 유인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 성장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한국 경제의 변화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사회 집단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조직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대중문화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대중매체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세계화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정보화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민주 국가의 정부 형태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우리나라의 정부 형태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선거와 선거 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삶과 죽음의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예술과 대중문화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지구촌 평화의 윤리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한국 및 동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동양 및 한국윤리 사상의 연원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민주주의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자본주의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여행에 필요한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 및 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여행 산업과 지역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범죄의 현황과 유형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격몽요결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금강경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목민심서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노자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장자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공리주의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화학 반응식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금속 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탄소 화합물의 유용성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발열 반응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지질 시대와 대륙 분포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해수의 성질 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별의 </a:t>
                      </a:r>
                      <a:r>
                        <a:rPr lang="ko-KR" altLang="en-US" sz="700" dirty="0" err="1">
                          <a:effectLst/>
                        </a:rPr>
                        <a:t>물리량</a:t>
                      </a:r>
                      <a:r>
                        <a:rPr lang="ko-KR" altLang="en-US" sz="700" dirty="0">
                          <a:effectLst/>
                        </a:rPr>
                        <a:t>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뉴턴 운동법칙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빛의 이중성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전자기 유도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열효율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사람의 몸을 중심으로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노폐물의 배설 과정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생식 세포의 다양성</a:t>
                      </a:r>
                      <a:r>
                        <a:rPr lang="en-US" altLang="ko-KR" sz="700" dirty="0">
                          <a:effectLst/>
                        </a:rPr>
                        <a:t>/ DNA</a:t>
                      </a:r>
                      <a:r>
                        <a:rPr lang="ko-KR" altLang="en-US" sz="700" dirty="0">
                          <a:effectLst/>
                        </a:rPr>
                        <a:t>와 유전자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액체의 성질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전기 분해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효소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수소 연료 전지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지진파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지구 내부 구조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해일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쓰나미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천체의 거리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탄수화물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유전자 발현과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 분화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우주의 팽창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태양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암의 발생과 진단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신재생 에너지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 err="1">
                          <a:effectLst/>
                        </a:rPr>
                        <a:t>갈릴레이의</a:t>
                      </a:r>
                      <a:r>
                        <a:rPr lang="ko-KR" altLang="en-US" sz="700" dirty="0">
                          <a:effectLst/>
                        </a:rPr>
                        <a:t> 과학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뉴턴의 고전 역학 혁명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지질학의 성립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건강과 약물 오남용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안전사고와 대처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60613"/>
              </p:ext>
            </p:extLst>
          </p:nvPr>
        </p:nvGraphicFramePr>
        <p:xfrm>
          <a:off x="357342" y="938310"/>
          <a:ext cx="6128566" cy="866531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종교에 관한 인지적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정의적 능력뿐 아니라 자발적인 실천 능력을 발휘할 수 있도록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종교 자유와 통념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종교와 문화의 다양성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종교인의 삶과 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개인과 공동체의 건강 및 삶의 질을 향상시키기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암 등 만성 질환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생활 속의 응급 처치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 능력 및 태도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교육과 자아실현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평생 학습 사회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학습의 원리와 방법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자아정체감과 자기효능감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상황에 맞는 진로의사 결정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동물복지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생태윤리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환경 재난과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언어와 인간관계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시간과 역사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존엄성과 인권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소득과 예산 수립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저축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투자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보험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부채와 신용 관리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합리적으로 생각하고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토론하고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정당성과 부당성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귀납적 정당화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복합 논중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407110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68407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국어의 듣기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확장한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토론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면접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연설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글쓰기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설득문</a:t>
                      </a:r>
                      <a:r>
                        <a:rPr lang="ko-KR" altLang="en-US" sz="700" dirty="0">
                          <a:effectLst/>
                        </a:rPr>
                        <a:t> 쓰기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국어의 읽기 영역을 심화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확장한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사실적 읽기와 추론적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매체의 특성을 고려한 글 읽기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언어와매체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확장한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음운의 체계와 변동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매체 자료의 수용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국어생활 성찰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국어의 문학 영역을 심화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확장한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재구성과 창작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한국 문학과 외국 문학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자아성찰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고전 읽기와 통합적 국어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합리적 의사 결정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 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공감적 소통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주장과 근거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창의적 언어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매체 이용과 표현의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의사소통 문화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지수함수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로그함수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삼각함수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등차수열과 등비수열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함수의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미분계수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부정적분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수열의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도함수의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확률과통계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경우의 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순열과 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조건부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확률분포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도형과 규칙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도형의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자료의 정리와 해석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경제지표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환율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과제 탐구 방법과 절차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탐구 결과 정리 및 발표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이차곡선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벡터의 연산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공간좌표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직선과 평면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정사영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영어독해와작문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미래의 계획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상황 및 화자 간의 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보고서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에세이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줄거리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주제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요지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서식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메모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감정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그림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도표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주어진 상황에 맞게 </a:t>
                      </a:r>
                      <a:r>
                        <a:rPr lang="ko-KR" altLang="en-US" sz="700" dirty="0" err="1">
                          <a:effectLst/>
                        </a:rPr>
                        <a:t>의사소통하는</a:t>
                      </a:r>
                      <a:r>
                        <a:rPr lang="ko-KR" altLang="en-US" sz="700" dirty="0">
                          <a:effectLst/>
                        </a:rPr>
                        <a:t> 능력을 기르도록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화자의 심정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일이나 사건의 원인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결과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직업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진로에 관한 주제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인터뷰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업무계획서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방송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광고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안내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경험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계획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글로벌 시대에 영어로 </a:t>
                      </a:r>
                      <a:r>
                        <a:rPr lang="ko-KR" altLang="en-US" sz="700" dirty="0" err="1">
                          <a:effectLst/>
                        </a:rPr>
                        <a:t>의사소통할</a:t>
                      </a:r>
                      <a:r>
                        <a:rPr lang="ko-KR" altLang="en-US" sz="700" dirty="0">
                          <a:effectLst/>
                        </a:rPr>
                        <a:t> 수 있는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생활양식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풍습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사고방식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비언어적 의사소통 방식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88DCE-8B01-471E-922D-362FAF1645D5}"/>
              </a:ext>
            </a:extLst>
          </p:cNvPr>
          <p:cNvSpPr txBox="1"/>
          <p:nvPr/>
        </p:nvSpPr>
        <p:spPr>
          <a:xfrm>
            <a:off x="237209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분석형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CFEF4-18C8-4019-832D-E3E05EBDB3ED}"/>
              </a:ext>
            </a:extLst>
          </p:cNvPr>
          <p:cNvSpPr txBox="1"/>
          <p:nvPr/>
        </p:nvSpPr>
        <p:spPr>
          <a:xfrm>
            <a:off x="1995898" y="446033"/>
            <a:ext cx="2871476" cy="40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PERFECTIONIST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67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45A1CD-9155-4F06-947E-F99D4F37F7A7}"/>
              </a:ext>
            </a:extLst>
          </p:cNvPr>
          <p:cNvSpPr/>
          <p:nvPr/>
        </p:nvSpPr>
        <p:spPr>
          <a:xfrm>
            <a:off x="439382" y="196516"/>
            <a:ext cx="3593999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45702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민주 국가의 정부 형태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우리나라의 정부 형태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선거와 선거 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사회 집단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조직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대중문화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대중매체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세계화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정보화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삶과 죽음의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예술과 대중문화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지구촌 평화의 윤리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윤리와사상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한국 및 동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동양 및 한국윤리 사상의 연원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민주주의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자본주의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도시 계획과 재개발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세계의 주요 대지형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국제관계의 다원화</a:t>
                      </a:r>
                      <a:r>
                        <a:rPr lang="en-US" altLang="ko-KR" sz="700" dirty="0">
                          <a:effectLst/>
                        </a:rPr>
                        <a:t>/17</a:t>
                      </a:r>
                      <a:r>
                        <a:rPr lang="ko-KR" altLang="en-US" sz="700" dirty="0">
                          <a:effectLst/>
                        </a:rPr>
                        <a:t>세기 전후 동아시아 전쟁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문명의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유럽 세계의 변화</a:t>
                      </a:r>
                      <a:r>
                        <a:rPr lang="en-US" altLang="ko-KR" sz="700" dirty="0">
                          <a:effectLst/>
                        </a:rPr>
                        <a:t>/ 21</a:t>
                      </a:r>
                      <a:r>
                        <a:rPr lang="ko-KR" altLang="en-US" sz="700" dirty="0">
                          <a:effectLst/>
                        </a:rPr>
                        <a:t>세기의 세계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비용과 편익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경제적 유인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 성장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한국 경제의 변화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범죄의 현황과 유형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고전과윤리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격몽요결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금강경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목민심서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노자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장자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공리주의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여행에 필요한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 및 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여행 산업과 지역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생명과학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사람의 몸을 중심으로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노폐물의 배설 과정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생식 세포의 다양성</a:t>
                      </a:r>
                      <a:r>
                        <a:rPr lang="en-US" altLang="ko-KR" sz="700" dirty="0">
                          <a:effectLst/>
                        </a:rPr>
                        <a:t>/ DNA</a:t>
                      </a:r>
                      <a:r>
                        <a:rPr lang="ko-KR" altLang="en-US" sz="700" dirty="0">
                          <a:effectLst/>
                        </a:rPr>
                        <a:t>와 유전자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화학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화학 반응식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금속 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탄소 화합물의 유용성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발열 반응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지구과학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지질 시대와 대륙 분포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해수의 성질 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별의 </a:t>
                      </a:r>
                      <a:r>
                        <a:rPr lang="ko-KR" altLang="en-US" sz="700" dirty="0" err="1">
                          <a:effectLst/>
                        </a:rPr>
                        <a:t>물리량</a:t>
                      </a:r>
                      <a:r>
                        <a:rPr lang="ko-KR" altLang="en-US" sz="700" dirty="0">
                          <a:effectLst/>
                        </a:rPr>
                        <a:t>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뉴턴 운동법칙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빛의 이중성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전자기 유도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열효율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 err="1">
                          <a:effectLst/>
                        </a:rPr>
                        <a:t>갈릴레이의</a:t>
                      </a:r>
                      <a:r>
                        <a:rPr lang="ko-KR" altLang="en-US" sz="700" dirty="0">
                          <a:effectLst/>
                        </a:rPr>
                        <a:t> 과학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뉴턴의 고전 역학 혁명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지질학의 성립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생활과과학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건강과 약물 오남용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안전사고와 대처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생명과학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탄수화물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유전자 발현과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 분화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우주의 팽창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태양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암의 발생과 진단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신재생 에너지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화학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액체의 성질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전기 분해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효소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수소 연료 전지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지구과학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지진파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지구 내부 구조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해일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쓰나미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천체의 거리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B71022-7574-4B18-9073-68ED65E10C07}"/>
              </a:ext>
            </a:extLst>
          </p:cNvPr>
          <p:cNvSpPr txBox="1"/>
          <p:nvPr/>
        </p:nvSpPr>
        <p:spPr>
          <a:xfrm>
            <a:off x="607708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분석형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E969A-AB70-49DB-880D-A6CB826D9CE8}"/>
              </a:ext>
            </a:extLst>
          </p:cNvPr>
          <p:cNvSpPr txBox="1"/>
          <p:nvPr/>
        </p:nvSpPr>
        <p:spPr>
          <a:xfrm>
            <a:off x="1840708" y="429393"/>
            <a:ext cx="2091924" cy="3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PERFECTIONIST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35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2444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운동과 비만 관리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운동 손상의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안전한 운동 환경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건강 관리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수련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경기 수행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신체활동과 여가 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경기예절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심폐소생술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체육 진로의 설계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스포츠와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스포츠의 도전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연극놀이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스태프 작업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즉흥 표현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자세와 연주법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국악의 계승과 발전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미적 대상에 대한 이해를 확장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작가 탐구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방법과 관점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음악적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음악의 가치 인식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발성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호흡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관람태도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아이디어 시각화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분석과 반영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전시와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저작권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프로그램 개발 환경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프로그래밍 응용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사랑과 결혼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한옥과 친환경적인 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첨단 건설기술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지식재산일반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직무 발명 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발명품 가치 이해와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개인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결혼 문화와 행복한 결혼생활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요리와 인류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해양 생태계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해상 운송업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해양 생물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승객과 승무원의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농촌 </a:t>
                      </a:r>
                      <a:r>
                        <a:rPr lang="ko-KR" altLang="en-US" sz="700" dirty="0" err="1">
                          <a:effectLst/>
                        </a:rPr>
                        <a:t>어메니티의</a:t>
                      </a:r>
                      <a:r>
                        <a:rPr lang="ko-KR" altLang="en-US" sz="700" dirty="0">
                          <a:effectLst/>
                        </a:rPr>
                        <a:t>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식물 재배 기술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농업 지원 정책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0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13839"/>
              </p:ext>
            </p:extLst>
          </p:nvPr>
        </p:nvGraphicFramePr>
        <p:xfrm>
          <a:off x="357342" y="938310"/>
          <a:ext cx="6128566" cy="8601601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중국어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일본어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스페인어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러시아어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아랍어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독일어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중국어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프랑스어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일본어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스페인어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러시아어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아랍어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한자의 모양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뜻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소리 내어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품사의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한문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끊어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한자문화권의 언어와 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한문의 어휘와 독해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언어와 인간관계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시간과 역사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존엄성과 인권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합리적으로 생각하고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토론하고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정당성과 부당성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귀납적 정당화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복합 </a:t>
                      </a:r>
                      <a:r>
                        <a:rPr lang="ko-KR" altLang="en-US" sz="700" dirty="0" err="1">
                          <a:effectLst/>
                        </a:rPr>
                        <a:t>논중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심리학과 진로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성격과 자아 정체성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강점과 행복 찾기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 능력 및 태도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교육과 자아실현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평생 학습 사회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학습의 원리와 방법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진로와직업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자아정체감과 자기효능감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상황에 맞는 진로의사 결정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소득과 예산 수립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저축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투자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보험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부채와 신용 관리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effectLst/>
                        </a:rPr>
                        <a:t>개인과</a:t>
                      </a:r>
                      <a:r>
                        <a:rPr lang="ko-KR" altLang="en-US" sz="700" dirty="0">
                          <a:effectLst/>
                        </a:rPr>
                        <a:t> 공동체의 건강 및 삶의 질을 향상시키기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암 등 만성 질환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 속의 응급 처치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408584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91380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수학과제탐구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직업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진로에 관한 주제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인터뷰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업무계획서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글로벌 시대에 영어로 의사소통할 수 있는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생활양식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풍습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사고방식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비언어적 의사소통 방식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A75FF-74D9-4AF0-9CAC-EA64F3C8BCB6}"/>
              </a:ext>
            </a:extLst>
          </p:cNvPr>
          <p:cNvSpPr txBox="1"/>
          <p:nvPr/>
        </p:nvSpPr>
        <p:spPr>
          <a:xfrm>
            <a:off x="249735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생명형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B9F5D-2012-493E-9A1A-631301015068}"/>
              </a:ext>
            </a:extLst>
          </p:cNvPr>
          <p:cNvSpPr txBox="1"/>
          <p:nvPr/>
        </p:nvSpPr>
        <p:spPr>
          <a:xfrm>
            <a:off x="2008422" y="446034"/>
            <a:ext cx="3162542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BIO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447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45A1CD-9155-4F06-947E-F99D4F37F7A7}"/>
              </a:ext>
            </a:extLst>
          </p:cNvPr>
          <p:cNvSpPr/>
          <p:nvPr/>
        </p:nvSpPr>
        <p:spPr>
          <a:xfrm>
            <a:off x="439383" y="196516"/>
            <a:ext cx="2629494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86401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범죄의 현황과 유형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액체의 성질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전기 분해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효소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수소 연료 전지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우주의 팽창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태양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암의 발생과 진단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신재생 에너지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지진파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지구 내부 구조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해일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쓰나미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천체의 거리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4C1377-B7B2-4D97-B93E-C6C45BCF12C9}"/>
              </a:ext>
            </a:extLst>
          </p:cNvPr>
          <p:cNvSpPr txBox="1"/>
          <p:nvPr/>
        </p:nvSpPr>
        <p:spPr>
          <a:xfrm>
            <a:off x="620234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생명형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E1D14-5AC0-41E5-83A9-6A9CA42A93DB}"/>
              </a:ext>
            </a:extLst>
          </p:cNvPr>
          <p:cNvSpPr txBox="1"/>
          <p:nvPr/>
        </p:nvSpPr>
        <p:spPr>
          <a:xfrm>
            <a:off x="1853235" y="429395"/>
            <a:ext cx="2313326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BIO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39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57436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연극놀이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스태프 작업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즉흥 표현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미적 대상에 대한 이해를 확장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작가 탐구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방법과 관점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저작권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프로그램 개발 환경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프로그래밍 응용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농업생명과학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해양 생태계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해상 운송업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해양 생물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승객과 승무원의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공학 소양 및 창의력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재료 공학의 세계</a:t>
                      </a:r>
                      <a:r>
                        <a:rPr lang="en-US" altLang="ko-KR" sz="700">
                          <a:effectLst/>
                        </a:rPr>
                        <a:t>/ IT </a:t>
                      </a:r>
                      <a:r>
                        <a:rPr lang="ko-KR" altLang="en-US" sz="700">
                          <a:effectLst/>
                        </a:rPr>
                        <a:t>기반 융합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건설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생명 공학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5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21090"/>
              </p:ext>
            </p:extLst>
          </p:nvPr>
        </p:nvGraphicFramePr>
        <p:xfrm>
          <a:off x="357342" y="938310"/>
          <a:ext cx="6128566" cy="8537883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일본어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스페인어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러시아어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프랑스어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아랍어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독일어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중국어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일본어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스페인어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러시아어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프랑스어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아랍어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개인과 공동체의 건강 및 삶의 질을 향상시키기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암 등 만성 질환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생활 속의 응급 처치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자아정체감과 자기효능감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상황에 맞는 진로의사 결정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동물복지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생태윤리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환경 재난과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합리적으로 생각하고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토론하고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정당성과 부당성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귀납적 정당화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복합 논중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 능력 및 태도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교육과 자아실현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평생 학습 사회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학습의 원리와 방법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소득과 예산 수립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저축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투자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보험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부채와 신용 관리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언어와 인간관계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시간과 역사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존엄성과 인권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종교에 관한 인지적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정의적 능력뿐 아니라 자발적인 실천 능력을 발휘할 수 있도록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종교 자유와 통념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종교와 문화의 다양성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종교인의 삶과 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28556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59730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합리적 의사 결정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 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공감적 소통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주장과 근거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창의적 언어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매체 이용과 표현의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의사소통 문화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고전 읽기와 통합적 국어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지수함수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로그함수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삼각함수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등차수열과 등비수열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확률과통계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수열의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도함수의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도형과 규칙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도형의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자료의 정리와 해석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이차곡선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벡터의 연산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공간좌표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직선과 평면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정사영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영어독해와작문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글로벌 시대에 영어로 </a:t>
                      </a:r>
                      <a:r>
                        <a:rPr lang="ko-KR" altLang="en-US" sz="700" dirty="0" err="1">
                          <a:effectLst/>
                        </a:rPr>
                        <a:t>의사소통할</a:t>
                      </a:r>
                      <a:r>
                        <a:rPr lang="ko-KR" altLang="en-US" sz="700" dirty="0">
                          <a:effectLst/>
                        </a:rPr>
                        <a:t> 수 있는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생활양식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풍습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사고방식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비언어적 의사소통 방식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직업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진로에 관한 주제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인터뷰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업무계획서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995FA-5C93-4D8D-866A-3992B175E8F3}"/>
              </a:ext>
            </a:extLst>
          </p:cNvPr>
          <p:cNvSpPr txBox="1"/>
          <p:nvPr/>
        </p:nvSpPr>
        <p:spPr>
          <a:xfrm>
            <a:off x="262262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소통형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B5EA33-9D13-417D-8484-8E271B6A935E}"/>
              </a:ext>
            </a:extLst>
          </p:cNvPr>
          <p:cNvSpPr txBox="1"/>
          <p:nvPr/>
        </p:nvSpPr>
        <p:spPr>
          <a:xfrm>
            <a:off x="2020949" y="446033"/>
            <a:ext cx="3162542" cy="40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COMMUNICATION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2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19990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건강 관리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수련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경기 수행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신체활동과 여가 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경기예절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심폐소생술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운동과건강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운동과 비만 관리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운동 손상의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안전한 운동 환경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스포츠생활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스포츠와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스포츠의 도전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체육탐구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체육 진로의 설계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음악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자세와 연주법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국악의 계승과 발전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연극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연극놀이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스태프 작업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즉흥 표현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미술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음악연주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발성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호흡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관람태도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미술창작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아이디어 시각화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분석과 반영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전시와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음악감상과비평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음악적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음악의 가치 인식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미술감상과비평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미적 대상에 대한 이해를 확장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작가 탐구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방법과 관점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기술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가정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사랑과 결혼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한옥과 친환경적인 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첨단 건설기술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정보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저작권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프로그램 개발 환경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프로그래밍 응용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농촌 </a:t>
                      </a:r>
                      <a:r>
                        <a:rPr lang="ko-KR" altLang="en-US" sz="700" dirty="0" err="1">
                          <a:effectLst/>
                        </a:rPr>
                        <a:t>어메니티의</a:t>
                      </a:r>
                      <a:r>
                        <a:rPr lang="ko-KR" altLang="en-US" sz="700" dirty="0">
                          <a:effectLst/>
                        </a:rPr>
                        <a:t>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식물 재배 기술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농업 지원 정책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해양문화와기술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해양 생태계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해상 운송업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해양 생물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승객과 승무원의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공학일반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가정과학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개인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결혼 문화와 행복한 결혼생활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요리와 인류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창의경영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직무 발명 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발명품 가치 이해와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98509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사회 집단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조직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대중문화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대중매체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세계화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정보화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생활과윤리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삶과 죽음의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예술과 대중문화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지구촌 평화의 윤리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정치와법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윤리와사상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한국 및 동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동양 및 한국윤리 사상의 연원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민주주의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자본주의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범죄의 현황과 유형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고전과윤리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격몽요결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금강경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목민심서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노자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장자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공리주의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생명과학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사람의 몸을 중심으로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노폐물의 배설 과정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생식 세포의 다양성</a:t>
                      </a:r>
                      <a:r>
                        <a:rPr lang="en-US" altLang="ko-KR" sz="700" dirty="0">
                          <a:effectLst/>
                        </a:rPr>
                        <a:t>/ DNA</a:t>
                      </a:r>
                      <a:r>
                        <a:rPr lang="ko-KR" altLang="en-US" sz="700" dirty="0">
                          <a:effectLst/>
                        </a:rPr>
                        <a:t>와 유전자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화학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지구과학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생활과과학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우주의 팽창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태양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암의 발생과 진단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신재생 에너지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생명과학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탄수화물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유전자 발현과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 분화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지구과학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지진파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지구 내부 구조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해일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쓰나미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천체의 거리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화학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액체의 성질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전기 분해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효소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수소 연료 전지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EA3F0D-C582-4575-8462-F91F3F8F3CCB}"/>
              </a:ext>
            </a:extLst>
          </p:cNvPr>
          <p:cNvSpPr txBox="1"/>
          <p:nvPr/>
        </p:nvSpPr>
        <p:spPr>
          <a:xfrm>
            <a:off x="607707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소통형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F188C45-9061-47B2-8554-5177B3DFCE9A}"/>
              </a:ext>
            </a:extLst>
          </p:cNvPr>
          <p:cNvSpPr/>
          <p:nvPr/>
        </p:nvSpPr>
        <p:spPr>
          <a:xfrm>
            <a:off x="426855" y="196516"/>
            <a:ext cx="3834076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F4E7B-8B09-45DC-A325-D97226E42100}"/>
              </a:ext>
            </a:extLst>
          </p:cNvPr>
          <p:cNvSpPr txBox="1"/>
          <p:nvPr/>
        </p:nvSpPr>
        <p:spPr>
          <a:xfrm>
            <a:off x="1840708" y="429394"/>
            <a:ext cx="2313326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COMMUNICATION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759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90921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스포츠와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스포츠의 도전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체육 진로의 설계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자세와 연주법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국악의 계승과 발전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연극놀이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스태프 작업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즉흥 표현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음악감상과비평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음악적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음악의 가치 인식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미술감상과비평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미적 대상에 대한 이해를 확장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작가 탐구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방법과 관점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저작권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프로그램 개발 환경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프로그래밍 응용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기술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사랑과 결혼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한옥과 친환경적인 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첨단 건설기술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농촌 </a:t>
                      </a:r>
                      <a:r>
                        <a:rPr lang="ko-KR" altLang="en-US" sz="700" dirty="0" err="1">
                          <a:effectLst/>
                        </a:rPr>
                        <a:t>어메니티의</a:t>
                      </a:r>
                      <a:r>
                        <a:rPr lang="ko-KR" altLang="en-US" sz="700" dirty="0">
                          <a:effectLst/>
                        </a:rPr>
                        <a:t>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식물 재배 기술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농업 지원 정책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해양문화와기술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해양 생태계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해상 운송업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해양 생물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승객과 승무원의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8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62100"/>
              </p:ext>
            </p:extLst>
          </p:nvPr>
        </p:nvGraphicFramePr>
        <p:xfrm>
          <a:off x="357342" y="938310"/>
          <a:ext cx="6128566" cy="8601601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독일어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프랑스어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일본어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아랍어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스페인어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프랑스어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일본어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독일어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중국어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러시아어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아랍어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소득과 예산 수립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저축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투자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보험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부채와 신용 관리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합리적으로 생각하고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토론하고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정당성과 부당성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귀납적 정당화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복합 </a:t>
                      </a:r>
                      <a:r>
                        <a:rPr lang="ko-KR" altLang="en-US" sz="700" dirty="0" err="1">
                          <a:effectLst/>
                        </a:rPr>
                        <a:t>논중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진로와직업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자아정체감과 자기효능감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상황에 맞는 진로의사 결정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 능력 및 태도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교육과 자아실현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평생 학습 사회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학습의 원리와 방법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언어와 인간관계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시간과 역사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존엄성과 인권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effectLst/>
                        </a:rPr>
                        <a:t>개인과</a:t>
                      </a:r>
                      <a:r>
                        <a:rPr lang="ko-KR" altLang="en-US" sz="700" dirty="0">
                          <a:effectLst/>
                        </a:rPr>
                        <a:t> 공동체의 건강 및 삶의 질을 향상시키기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암 등 만성 질환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 속의 응급 처치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321722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22863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합리적 의사 결정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 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공감적 소통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주장과 근거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글로벌 시대에 영어로 의사소통할 수 있는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생활양식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풍습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사고방식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비언어적 의사소통 방식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직업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진로에 관한 주제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인터뷰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업무계획서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1CD00-8EDE-4478-8DEC-D69BD48A3168}"/>
              </a:ext>
            </a:extLst>
          </p:cNvPr>
          <p:cNvSpPr txBox="1"/>
          <p:nvPr/>
        </p:nvSpPr>
        <p:spPr>
          <a:xfrm>
            <a:off x="287313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실용형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77289-8DB5-4511-BE6D-E0DB90FD931B}"/>
              </a:ext>
            </a:extLst>
          </p:cNvPr>
          <p:cNvSpPr txBox="1"/>
          <p:nvPr/>
        </p:nvSpPr>
        <p:spPr>
          <a:xfrm>
            <a:off x="2046000" y="446033"/>
            <a:ext cx="3162542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BUSINESS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37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63306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비용과 편익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경제적 유인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 성장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한국 경제의 변화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사회 집단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조직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대중문화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대중매체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세계화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정보화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민주 국가의 정부 형태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우리나라의 정부 형태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선거와 선거 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세계의 주요 대지형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삶과 죽음의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예술과 대중문화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지구촌 평화의 윤리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도시 계획과 재개발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문명의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유럽 세계의 변화</a:t>
                      </a:r>
                      <a:r>
                        <a:rPr lang="en-US" altLang="ko-KR" sz="700" dirty="0">
                          <a:effectLst/>
                        </a:rPr>
                        <a:t>/ 21</a:t>
                      </a:r>
                      <a:r>
                        <a:rPr lang="ko-KR" altLang="en-US" sz="700" dirty="0">
                          <a:effectLst/>
                        </a:rPr>
                        <a:t>세기의 세계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국제관계의 다원화</a:t>
                      </a:r>
                      <a:r>
                        <a:rPr lang="en-US" altLang="ko-KR" sz="700" dirty="0">
                          <a:effectLst/>
                        </a:rPr>
                        <a:t>/17</a:t>
                      </a:r>
                      <a:r>
                        <a:rPr lang="ko-KR" altLang="en-US" sz="700" dirty="0">
                          <a:effectLst/>
                        </a:rPr>
                        <a:t>세기 전후 동아시아 전쟁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한국 및 동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동양 및 한국윤리 사상의 연원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민주주의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자본주의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여행에 필요한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 및 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여행 산업과 지역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범죄의 현황과 유형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격몽요결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금강경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목민심서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노자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장자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공리주의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우주의 팽창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태양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암의 발생과 진단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신재생 에너지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힘의 합성과 분해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물체의 평형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정전기 유도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유전 분극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지진파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지구 내부 구조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해일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쓰나미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천체의 거리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화학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액체의 성질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전기 분해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효소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수소 연료 전지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4CC731-D6E8-481A-9189-1F39569EAF4D}"/>
              </a:ext>
            </a:extLst>
          </p:cNvPr>
          <p:cNvSpPr txBox="1"/>
          <p:nvPr/>
        </p:nvSpPr>
        <p:spPr>
          <a:xfrm>
            <a:off x="607708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실용형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50AD5A-E850-4491-91C4-0EB89AE5FACB}"/>
              </a:ext>
            </a:extLst>
          </p:cNvPr>
          <p:cNvSpPr/>
          <p:nvPr/>
        </p:nvSpPr>
        <p:spPr>
          <a:xfrm>
            <a:off x="426857" y="196516"/>
            <a:ext cx="3143061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21B98-8BD4-4C9C-8142-5B711749E907}"/>
              </a:ext>
            </a:extLst>
          </p:cNvPr>
          <p:cNvSpPr txBox="1"/>
          <p:nvPr/>
        </p:nvSpPr>
        <p:spPr>
          <a:xfrm>
            <a:off x="1840709" y="429394"/>
            <a:ext cx="2313326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BUSINESS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025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72024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운동과 비만 관리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운동 손상의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안전한 운동 환경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건강 관리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수련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경기 수행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신체활동과 여가 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경기예절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심폐소생술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스포츠와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스포츠의 도전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체육 진로의 설계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자세와 연주법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국악의 계승과 발전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연극놀이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스태프 작업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즉흥 표현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발성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호흡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관람태도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아이디어 시각화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분석과 반영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전시와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음악적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음악의 가치 인식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미적 대상에 대한 이해를 확장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작가 탐구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방법과 관점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저작권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프로그램 개발 환경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프로그래밍 응용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사랑과 결혼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한옥과 친환경적인 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첨단 건설기술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지식재산일반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공학 소양 및 창의력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재료 공학의 세계</a:t>
                      </a:r>
                      <a:r>
                        <a:rPr lang="en-US" altLang="ko-KR" sz="700">
                          <a:effectLst/>
                        </a:rPr>
                        <a:t>/ IT </a:t>
                      </a:r>
                      <a:r>
                        <a:rPr lang="ko-KR" altLang="en-US" sz="700">
                          <a:effectLst/>
                        </a:rPr>
                        <a:t>기반 융합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건설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생명 공학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해양 생태계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해상 운송업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해양 생물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승객과 승무원의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6527"/>
              </p:ext>
            </p:extLst>
          </p:nvPr>
        </p:nvGraphicFramePr>
        <p:xfrm>
          <a:off x="357342" y="938310"/>
          <a:ext cx="6128566" cy="8601601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소득과 예산 수립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저축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투자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보험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부채와 신용 관리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자아정체감과 자기효능감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상황에 맞는 진로의사 결정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합리적으로 생각하고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토론하고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정당성과 부당성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귀납적 정당화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복합 </a:t>
                      </a:r>
                      <a:r>
                        <a:rPr lang="ko-KR" altLang="en-US" sz="700" dirty="0" err="1">
                          <a:effectLst/>
                        </a:rPr>
                        <a:t>논중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effectLst/>
                        </a:rPr>
                        <a:t>개인과</a:t>
                      </a:r>
                      <a:r>
                        <a:rPr lang="ko-KR" altLang="en-US" sz="700" dirty="0">
                          <a:effectLst/>
                        </a:rPr>
                        <a:t> 공동체의 건강 및 삶의 질을 향상시키기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암 등 만성 질환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 속의 응급 처치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심리학과 진로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성격과 자아 정체성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강점과 행복 찾기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 능력 및 태도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교육과 자아실현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평생 학습 사회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학습의 원리와 방법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언어와 인간관계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시간과 역사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존엄성과 인권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325759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23337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확장한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음운의 체계와 변동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매체 자료의 수용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국어생활 성찰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국어의 듣기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확장한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토론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면접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연설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글쓰기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설득문</a:t>
                      </a:r>
                      <a:r>
                        <a:rPr lang="ko-KR" altLang="en-US" sz="700" dirty="0">
                          <a:effectLst/>
                        </a:rPr>
                        <a:t> 쓰기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국어의 읽기 영역을 심화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확장한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사실적 읽기와 추론적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매체의 특성을 고려한 글 읽기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국어의 문학 영역을 심화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확장한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재구성과 창작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한국 문학과 외국 문학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자아성찰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합리적 의사 결정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 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공감적 소통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주장과 근거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창의적 언어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매체 이용과 표현의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의사소통 문화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고전 읽기와 통합적 국어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지수함수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로그함수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삼각함수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등차수열과 등비수열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경우의 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순열과 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조건부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확률분포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함수의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미분계수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부정적분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수열의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도함수의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도형과 규칙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도형의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자료의 정리와 해석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경제지표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환율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이차곡선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벡터의 연산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공간좌표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직선과 평면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정사영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과제 탐구 방법과 절차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탐구 결과 정리 및 발표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주어진 상황에 맞게 </a:t>
                      </a:r>
                      <a:r>
                        <a:rPr lang="ko-KR" altLang="en-US" sz="700" dirty="0" err="1">
                          <a:effectLst/>
                        </a:rPr>
                        <a:t>의사소통하는</a:t>
                      </a:r>
                      <a:r>
                        <a:rPr lang="ko-KR" altLang="en-US" sz="700" dirty="0">
                          <a:effectLst/>
                        </a:rPr>
                        <a:t> 능력을 기르도록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화자의 심정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일이나 사건의 원인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결과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줄거리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주제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요지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서식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메모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감정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그림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도표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미래의 계획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상황 및 화자 간의 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보고서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에세이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방송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광고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안내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경험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계획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글로벌 시대에 영어로 </a:t>
                      </a:r>
                      <a:r>
                        <a:rPr lang="ko-KR" altLang="en-US" sz="700" dirty="0" err="1">
                          <a:effectLst/>
                        </a:rPr>
                        <a:t>의사소통할</a:t>
                      </a:r>
                      <a:r>
                        <a:rPr lang="ko-KR" altLang="en-US" sz="700" dirty="0">
                          <a:effectLst/>
                        </a:rPr>
                        <a:t> 수 있는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생활양식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풍습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사고방식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비언어적 의사소통 방식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직업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진로에 관한 주제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인터뷰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업무계획서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A9559-A3B8-4147-93EA-119920387D9A}"/>
              </a:ext>
            </a:extLst>
          </p:cNvPr>
          <p:cNvSpPr txBox="1"/>
          <p:nvPr/>
        </p:nvSpPr>
        <p:spPr>
          <a:xfrm>
            <a:off x="237209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운동형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6B814-494E-433C-AB4E-CAEE5CA3334E}"/>
              </a:ext>
            </a:extLst>
          </p:cNvPr>
          <p:cNvSpPr txBox="1"/>
          <p:nvPr/>
        </p:nvSpPr>
        <p:spPr>
          <a:xfrm>
            <a:off x="1995897" y="446033"/>
            <a:ext cx="1837447" cy="40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ACTIVE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69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55594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도시 계획과 재개발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세계의 주요 대지형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국제관계의 다원화</a:t>
                      </a:r>
                      <a:r>
                        <a:rPr lang="en-US" altLang="ko-KR" sz="700" dirty="0">
                          <a:effectLst/>
                        </a:rPr>
                        <a:t>/17</a:t>
                      </a:r>
                      <a:r>
                        <a:rPr lang="ko-KR" altLang="en-US" sz="700" dirty="0">
                          <a:effectLst/>
                        </a:rPr>
                        <a:t>세기 전후 동아시아 전쟁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비용과 편익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경제적 유인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 성장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한국 경제의 변화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사회 집단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조직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대중문화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대중매체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세계화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정보화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문명의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유럽 세계의 변화</a:t>
                      </a:r>
                      <a:r>
                        <a:rPr lang="en-US" altLang="ko-KR" sz="700" dirty="0">
                          <a:effectLst/>
                        </a:rPr>
                        <a:t>/ 21</a:t>
                      </a:r>
                      <a:r>
                        <a:rPr lang="ko-KR" altLang="en-US" sz="700" dirty="0">
                          <a:effectLst/>
                        </a:rPr>
                        <a:t>세기의 세계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민주 국가의 정부 형태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우리나라의 정부 형태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선거와 선거 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삶과 죽음의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예술과 대중문화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지구촌 평화의 윤리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한국 및 동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동양 및 한국윤리 사상의 연원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민주주의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자본주의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여행에 필요한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 및 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여행 산업과 지역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범죄의 현황과 유형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격몽요결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금강경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목민심서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노자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장자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공리주의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사람의 몸을 중심으로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노폐물의 배설 과정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생식 세포의 다양성</a:t>
                      </a:r>
                      <a:r>
                        <a:rPr lang="en-US" altLang="ko-KR" sz="700" dirty="0">
                          <a:effectLst/>
                        </a:rPr>
                        <a:t>/ DNA</a:t>
                      </a:r>
                      <a:r>
                        <a:rPr lang="ko-KR" altLang="en-US" sz="700" dirty="0">
                          <a:effectLst/>
                        </a:rPr>
                        <a:t>와 유전자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지질 시대와 대륙 분포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해수의 성질 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별의 </a:t>
                      </a:r>
                      <a:r>
                        <a:rPr lang="ko-KR" altLang="en-US" sz="700" dirty="0" err="1">
                          <a:effectLst/>
                        </a:rPr>
                        <a:t>물리량</a:t>
                      </a:r>
                      <a:r>
                        <a:rPr lang="ko-KR" altLang="en-US" sz="700" dirty="0">
                          <a:effectLst/>
                        </a:rPr>
                        <a:t>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화학 반응식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금속 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탄소 화합물의 유용성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발열 반응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뉴턴 운동법칙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빛의 이중성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전자기 유도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열효율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건강과 약물 오남용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안전사고와 대처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탄수화물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유전자 발현과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 분화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 err="1">
                          <a:effectLst/>
                        </a:rPr>
                        <a:t>갈릴레이의</a:t>
                      </a:r>
                      <a:r>
                        <a:rPr lang="ko-KR" altLang="en-US" sz="700" dirty="0">
                          <a:effectLst/>
                        </a:rPr>
                        <a:t> 과학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뉴턴의 고전 역학 혁명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지질학의 성립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지진파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지구 내부 구조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해일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쓰나미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천체의 거리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우주의 팽창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태양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암의 발생과 진단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신재생 에너지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액체의 성질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전기 분해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효소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수소 연료 전지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물리학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CFFA4-9174-4F2D-A9D7-67C10C294F4D}"/>
              </a:ext>
            </a:extLst>
          </p:cNvPr>
          <p:cNvSpPr txBox="1"/>
          <p:nvPr/>
        </p:nvSpPr>
        <p:spPr>
          <a:xfrm>
            <a:off x="580527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운동형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5124F1-53B5-4512-B78A-DF0938A5F82B}"/>
              </a:ext>
            </a:extLst>
          </p:cNvPr>
          <p:cNvSpPr/>
          <p:nvPr/>
        </p:nvSpPr>
        <p:spPr>
          <a:xfrm>
            <a:off x="399678" y="196516"/>
            <a:ext cx="2957298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1AE6D-A102-475C-A023-D16A9628737F}"/>
              </a:ext>
            </a:extLst>
          </p:cNvPr>
          <p:cNvSpPr txBox="1"/>
          <p:nvPr/>
        </p:nvSpPr>
        <p:spPr>
          <a:xfrm>
            <a:off x="1813527" y="429394"/>
            <a:ext cx="1631864" cy="31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ACTIVE TYPE</a:t>
            </a:r>
          </a:p>
        </p:txBody>
      </p:sp>
    </p:spTree>
    <p:extLst>
      <p:ext uri="{BB962C8B-B14F-4D97-AF65-F5344CB8AC3E}">
        <p14:creationId xmlns:p14="http://schemas.microsoft.com/office/powerpoint/2010/main" val="3357684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32555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건강 관리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수련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경기 수행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신체활동과 여가 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경기예절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심폐소생술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운동과 비만 관리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운동 손상의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안전한 운동 환경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스포츠와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스포츠의 도전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체육 진로의 설계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자세와 연주법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국악의 계승과 발전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연극놀이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스태프 작업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즉흥 표현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발성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호흡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관람태도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아이디어 시각화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분석과 반영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전시와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음악적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음악의 가치 인식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미술감상과비평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미적 대상에 대한 이해를 확장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작가 탐구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방법과 관점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사랑과 결혼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한옥과 친환경적인 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첨단 건설기술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저작권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프로그램 개발 환경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프로그래밍 응용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해양 생태계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해상 운송업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해양 생물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승객과 승무원의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개인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결혼 문화와 행복한 결혼생활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요리와 인류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농촌 </a:t>
                      </a:r>
                      <a:r>
                        <a:rPr lang="ko-KR" altLang="en-US" sz="700" dirty="0" err="1">
                          <a:effectLst/>
                        </a:rPr>
                        <a:t>어메니티의</a:t>
                      </a:r>
                      <a:r>
                        <a:rPr lang="ko-KR" altLang="en-US" sz="700" dirty="0">
                          <a:effectLst/>
                        </a:rPr>
                        <a:t>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식물 재배 기술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농업 지원 정책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직무 발명 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발명품 가치 이해와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6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8772"/>
              </p:ext>
            </p:extLst>
          </p:nvPr>
        </p:nvGraphicFramePr>
        <p:xfrm>
          <a:off x="357342" y="1051044"/>
          <a:ext cx="6128566" cy="8537883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중국어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일본어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러시아어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프랑스어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아랍어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독일어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스페인어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중국어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일본어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러시아어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프랑스어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아랍어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끊어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한자문화권의 언어와 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한문의 어휘와 독해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자아정체감과 자기효능감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상황에 맞는 진로의사 결정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소득과 예산 수립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저축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투자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보험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부채와 신용 관리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effectLst/>
                        </a:rPr>
                        <a:t>개인과</a:t>
                      </a:r>
                      <a:r>
                        <a:rPr lang="ko-KR" altLang="en-US" sz="700" dirty="0">
                          <a:effectLst/>
                        </a:rPr>
                        <a:t> 공동체의 건강 및 삶의 질을 향상시키기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암 등 만성 질환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 속의 응급 처치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합리적으로 생각하고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토론하고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정당성과 부당성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귀납적 정당화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복합 </a:t>
                      </a:r>
                      <a:r>
                        <a:rPr lang="ko-KR" altLang="en-US" sz="700" dirty="0" err="1">
                          <a:effectLst/>
                        </a:rPr>
                        <a:t>논중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심리학과 진로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성격과 자아 정체성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강점과 행복 찾기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언어와 인간관계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시간과 역사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존엄성과 인권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 능력 및 태도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교육과 자아실현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평생 학습 사회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학습의 원리와 방법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1887" marR="1887" marT="944" marB="94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1051039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601072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738762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57405"/>
              </p:ext>
            </p:extLst>
          </p:nvPr>
        </p:nvGraphicFramePr>
        <p:xfrm>
          <a:off x="357342" y="938310"/>
          <a:ext cx="6128566" cy="8537883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베트남어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한자의 모양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뜻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소리 내어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품사의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끊어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한자문화권의 언어와 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한문의 어휘와 독해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자아정체감과 자기효능감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상황에 맞는 진로의사 결정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소득과 예산 수립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저축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투자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보험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부채와 신용 관리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 능력 및 태도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교육과 자아실현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평생 학습 사회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학습의 원리와 방법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effectLst/>
                        </a:rPr>
                        <a:t>개인과</a:t>
                      </a:r>
                      <a:r>
                        <a:rPr lang="ko-KR" altLang="en-US" sz="700" dirty="0">
                          <a:effectLst/>
                        </a:rPr>
                        <a:t> 공동체의 건강 및 삶의 질을 향상시키기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암 등 만성 질환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 속의 응급 처치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심리학과 진로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성격과 자아 정체성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강점과 행복 찾기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합리적으로 생각하고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토론하고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정당성과 부당성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귀납적 정당화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복합 </a:t>
                      </a:r>
                      <a:r>
                        <a:rPr lang="ko-KR" altLang="en-US" sz="700" dirty="0" err="1">
                          <a:effectLst/>
                        </a:rPr>
                        <a:t>논중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언어와 인간관계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시간과 역사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존엄성과 인권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3881499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96458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영미에서 출판된 문학 작품을 통하여 영어 이해 능력과 표현 능력을 심화시키고 영어 독서 능력을 향상시키는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배경과 시대적 상황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감상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상황극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글로벌 시대에 영어로 의사소통할 수 있는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생활양식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풍습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사고방식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비언어적 의사소통 방식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직업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진로에 관한 주제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인터뷰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업무계획서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방송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광고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안내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경험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계획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73212-2970-49DD-81CD-6286500CF050}"/>
              </a:ext>
            </a:extLst>
          </p:cNvPr>
          <p:cNvSpPr txBox="1"/>
          <p:nvPr/>
        </p:nvSpPr>
        <p:spPr>
          <a:xfrm>
            <a:off x="270994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원리형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01C2C-C896-437F-9403-855899994618}"/>
              </a:ext>
            </a:extLst>
          </p:cNvPr>
          <p:cNvSpPr txBox="1"/>
          <p:nvPr/>
        </p:nvSpPr>
        <p:spPr>
          <a:xfrm>
            <a:off x="2029681" y="446033"/>
            <a:ext cx="3162542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MANIA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149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91914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범죄의 현황과 유형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우주의 팽창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태양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암의 발생과 진단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신재생 에너지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힘의 합성과 분해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물체의 평형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정전기 유도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유전 분극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액체의 성질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전기 분해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효소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수소 연료 전지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지진파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지구 내부 구조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해일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쓰나미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천체의 거리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2FBC11-119C-4340-AF02-8940BB5798BC}"/>
              </a:ext>
            </a:extLst>
          </p:cNvPr>
          <p:cNvSpPr txBox="1"/>
          <p:nvPr/>
        </p:nvSpPr>
        <p:spPr>
          <a:xfrm>
            <a:off x="620830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원리형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9EDFD1D-541A-4261-BFC0-6C15FC7F9C11}"/>
              </a:ext>
            </a:extLst>
          </p:cNvPr>
          <p:cNvSpPr/>
          <p:nvPr/>
        </p:nvSpPr>
        <p:spPr>
          <a:xfrm>
            <a:off x="439978" y="196516"/>
            <a:ext cx="2991440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0F1F8-10AC-4023-95AC-6030DE63F78C}"/>
              </a:ext>
            </a:extLst>
          </p:cNvPr>
          <p:cNvSpPr txBox="1"/>
          <p:nvPr/>
        </p:nvSpPr>
        <p:spPr>
          <a:xfrm>
            <a:off x="1853831" y="429394"/>
            <a:ext cx="2313326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MANIA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611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12744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연극놀이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스태프 작업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즉흥 표현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미적 대상에 대한 이해를 확장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작가 탐구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방법과 관점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저작권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프로그램 개발 환경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프로그래밍 응용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공학 소양 및 창의력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재료 공학의 세계</a:t>
                      </a:r>
                      <a:r>
                        <a:rPr lang="en-US" altLang="ko-KR" sz="700">
                          <a:effectLst/>
                        </a:rPr>
                        <a:t>/ IT </a:t>
                      </a:r>
                      <a:r>
                        <a:rPr lang="ko-KR" altLang="en-US" sz="700">
                          <a:effectLst/>
                        </a:rPr>
                        <a:t>기반 융합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건설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생명 공학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생산 활동과 마케팅 활동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창업 아이템 선정과 분석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해양 생태계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해상 운송업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해양 생물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승객과 승무원의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07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56672"/>
              </p:ext>
            </p:extLst>
          </p:nvPr>
        </p:nvGraphicFramePr>
        <p:xfrm>
          <a:off x="357342" y="938310"/>
          <a:ext cx="6128566" cy="8537883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언어와 인간관계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시간과 역사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존엄성과 인권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합리적으로 생각하고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토론하고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정당성과 부당성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귀납적 정당화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복합 논중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 능력 및 태도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교육과 자아실현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평생 학습 사회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학습의 원리와 방법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종교에 관한 인지적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정의적 능력뿐 아니라 자발적인 실천 능력을 발휘할 수 있도록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종교 자유와 통념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종교와 문화의 다양성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종교인의 삶과 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비판적 사고력 및 문제 해결력을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논술과 비판적 사고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논술문의 퇴고와 수정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 작성 과정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자아정체감과 자기효능감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상황에 맞는 진로의사 결정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개인과 공동체의 건강 및 삶의 질을 향상시키기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암 등 만성 질환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생활 속의 응급 처치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동물복지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생태윤리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환경 재난과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소득과 예산 수립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저축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투자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보험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부채와 신용 관리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32341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44100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글로벌 시대에 영어로 </a:t>
                      </a:r>
                      <a:r>
                        <a:rPr lang="ko-KR" altLang="en-US" sz="700" dirty="0" err="1">
                          <a:effectLst/>
                        </a:rPr>
                        <a:t>의사소통할</a:t>
                      </a:r>
                      <a:r>
                        <a:rPr lang="ko-KR" altLang="en-US" sz="700" dirty="0">
                          <a:effectLst/>
                        </a:rPr>
                        <a:t> 수 있는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생활양식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풍습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사고방식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비언어적 의사소통 방식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직업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진로에 관한 주제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인터뷰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업무계획서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6B057-8EE1-414A-A9C3-C2A7AAEE6E76}"/>
              </a:ext>
            </a:extLst>
          </p:cNvPr>
          <p:cNvSpPr txBox="1"/>
          <p:nvPr/>
        </p:nvSpPr>
        <p:spPr>
          <a:xfrm>
            <a:off x="224683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제작형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F3D66-AD45-4804-9975-BA6DFD12CF69}"/>
              </a:ext>
            </a:extLst>
          </p:cNvPr>
          <p:cNvSpPr txBox="1"/>
          <p:nvPr/>
        </p:nvSpPr>
        <p:spPr>
          <a:xfrm>
            <a:off x="1983370" y="446033"/>
            <a:ext cx="3162542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PROJECT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917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8373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범죄의 현황과 유형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힘의 합성과 분해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물체의 평형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정전기 유도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유전 분극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우주의 팽창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태양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암의 발생과 진단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신재생 에너지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액체의 성질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전기 분해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효소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수소 연료 전지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지진파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지구 내부 구조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해일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쓰나미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천체의 거리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 err="1">
                          <a:effectLst/>
                        </a:rPr>
                        <a:t>갈릴레이의</a:t>
                      </a:r>
                      <a:r>
                        <a:rPr lang="ko-KR" altLang="en-US" sz="700" dirty="0">
                          <a:effectLst/>
                        </a:rPr>
                        <a:t> 과학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뉴턴의 고전 역학 혁명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지질학의 성립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A8A2F6-AD47-45AA-B30B-6E53BF707D37}"/>
              </a:ext>
            </a:extLst>
          </p:cNvPr>
          <p:cNvSpPr txBox="1"/>
          <p:nvPr/>
        </p:nvSpPr>
        <p:spPr>
          <a:xfrm>
            <a:off x="595182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제작형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3BCCFF-5736-401F-BAFE-E74FA7294147}"/>
              </a:ext>
            </a:extLst>
          </p:cNvPr>
          <p:cNvSpPr/>
          <p:nvPr/>
        </p:nvSpPr>
        <p:spPr>
          <a:xfrm>
            <a:off x="414331" y="196516"/>
            <a:ext cx="3257536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F01C0-6E38-442F-856F-E12985D509A7}"/>
              </a:ext>
            </a:extLst>
          </p:cNvPr>
          <p:cNvSpPr txBox="1"/>
          <p:nvPr/>
        </p:nvSpPr>
        <p:spPr>
          <a:xfrm>
            <a:off x="1828183" y="429394"/>
            <a:ext cx="2313326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PROJECT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443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9407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운동과 비만 관리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운동 손상의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안전한 운동 환경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연극놀이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스태프 작업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즉흥 표현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미적 대상에 대한 이해를 확장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작가 탐구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방법과 관점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저작권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프로그램 개발 환경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프로그래밍 응용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공학 소양 및 창의력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재료 공학의 세계</a:t>
                      </a:r>
                      <a:r>
                        <a:rPr lang="en-US" altLang="ko-KR" sz="700">
                          <a:effectLst/>
                        </a:rPr>
                        <a:t>/ IT </a:t>
                      </a:r>
                      <a:r>
                        <a:rPr lang="ko-KR" altLang="en-US" sz="700">
                          <a:effectLst/>
                        </a:rPr>
                        <a:t>기반 융합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건설 공학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생명 공학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해양 생태계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해상 운송업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해양 생물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승객과 승무원의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34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6829"/>
              </p:ext>
            </p:extLst>
          </p:nvPr>
        </p:nvGraphicFramePr>
        <p:xfrm>
          <a:off x="357342" y="938310"/>
          <a:ext cx="6128566" cy="8537883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소득과 예산 수립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저축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투자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보험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부채와 신용 관리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동물복지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생태윤리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환경 재난과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자아정체감과 자기효능감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상황에 맞는 진로의사 결정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개인과 공동체의 건강 및 삶의 질을 향상시키기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암 등 만성 질환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생활 속의 응급 처치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합리적으로 생각하고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토론하고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정당성과 부당성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귀납적 정당화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복합 논중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 능력 및 태도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교육과 자아실현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평생 학습 사회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학습의 원리와 방법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비판적 사고력 및 문제 해결력을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논술과 비판적 사고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논술문의 퇴고와 수정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 작성 과정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언어와 인간관계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시간과 역사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존엄성과 인권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4118226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62290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고전 읽기와 통합적 국어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지수함수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로그함수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삼각함수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등차수열과 등비수열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함수의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미분계수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부정적분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확률과통계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경우의 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순열과 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조건부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확률분포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수열의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도함수의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경제지표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환율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도형과 규칙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도형의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자료의 정리와 해석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과제 탐구 방법과 절차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탐구 결과 정리 및 발표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이차곡선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벡터의 연산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공간좌표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직선과 평면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정사영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주어진 상황에 맞게 </a:t>
                      </a:r>
                      <a:r>
                        <a:rPr lang="ko-KR" altLang="en-US" sz="700" dirty="0" err="1">
                          <a:effectLst/>
                        </a:rPr>
                        <a:t>의사소통하는</a:t>
                      </a:r>
                      <a:r>
                        <a:rPr lang="ko-KR" altLang="en-US" sz="700" dirty="0">
                          <a:effectLst/>
                        </a:rPr>
                        <a:t> 능력을 기르도록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화자의 심정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일이나 사건의 원인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결과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</a:t>
                      </a:r>
                      <a:r>
                        <a:rPr lang="en-US" altLang="ko-KR" sz="70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줄거리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주제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요지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서식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메모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감정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그림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도표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영어독해와작문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미래의 계획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상황 및 화자 간의 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보고서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에세이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직업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진로에 관한 주제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인터뷰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업무계획서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글로벌 시대에 영어로 </a:t>
                      </a:r>
                      <a:r>
                        <a:rPr lang="ko-KR" altLang="en-US" sz="700" dirty="0" err="1">
                          <a:effectLst/>
                        </a:rPr>
                        <a:t>의사소통할</a:t>
                      </a:r>
                      <a:r>
                        <a:rPr lang="ko-KR" altLang="en-US" sz="700" dirty="0">
                          <a:effectLst/>
                        </a:rPr>
                        <a:t> 수 있는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생활양식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풍습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사고방식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비언어적 의사소통 방식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방송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광고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안내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경험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계획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CA094-78CE-4CC0-A0D0-94BA3BAAE1A1}"/>
              </a:ext>
            </a:extLst>
          </p:cNvPr>
          <p:cNvSpPr txBox="1"/>
          <p:nvPr/>
        </p:nvSpPr>
        <p:spPr>
          <a:xfrm>
            <a:off x="249735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진취형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C8757-3001-4FFA-9356-E3663342FB19}"/>
              </a:ext>
            </a:extLst>
          </p:cNvPr>
          <p:cNvSpPr txBox="1"/>
          <p:nvPr/>
        </p:nvSpPr>
        <p:spPr>
          <a:xfrm>
            <a:off x="2008424" y="446033"/>
            <a:ext cx="2871476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BOSS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6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15F-5D4C-4E84-AA1F-96A639FCD6DB}"/>
              </a:ext>
            </a:extLst>
          </p:cNvPr>
          <p:cNvSpPr txBox="1"/>
          <p:nvPr/>
        </p:nvSpPr>
        <p:spPr>
          <a:xfrm>
            <a:off x="287314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교육형</a:t>
            </a:r>
            <a:endParaRPr lang="ko-KR" altLang="en-US" sz="4127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39861-A8E2-4F08-800F-EC2206308E31}"/>
              </a:ext>
            </a:extLst>
          </p:cNvPr>
          <p:cNvSpPr txBox="1"/>
          <p:nvPr/>
        </p:nvSpPr>
        <p:spPr>
          <a:xfrm>
            <a:off x="2046003" y="446033"/>
            <a:ext cx="2557000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ACADEMY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31033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영어독해와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직업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진로에 관한 주제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인터뷰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업무계획서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글로벌 시대에 영어로 의사소통할 수 있는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생활양식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풍습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사고방식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비언어적 의사소통 방식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306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3306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사회 집단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조직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대중문화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대중매체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세계화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정보화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문명의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유럽 세계의 변화</a:t>
                      </a:r>
                      <a:r>
                        <a:rPr lang="en-US" altLang="ko-KR" sz="700" dirty="0">
                          <a:effectLst/>
                        </a:rPr>
                        <a:t>/ 21</a:t>
                      </a:r>
                      <a:r>
                        <a:rPr lang="ko-KR" altLang="en-US" sz="700" dirty="0">
                          <a:effectLst/>
                        </a:rPr>
                        <a:t>세기의 세계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국제관계의 다원화</a:t>
                      </a:r>
                      <a:r>
                        <a:rPr lang="en-US" altLang="ko-KR" sz="700" dirty="0">
                          <a:effectLst/>
                        </a:rPr>
                        <a:t>/17</a:t>
                      </a:r>
                      <a:r>
                        <a:rPr lang="ko-KR" altLang="en-US" sz="700" dirty="0">
                          <a:effectLst/>
                        </a:rPr>
                        <a:t>세기 전후 동아시아 전쟁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민주 국가의 정부 형태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우리나라의 정부 형태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선거와 선거 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세계의 주요 대지형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비용과 편익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경제적 유인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경제 성장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한국 경제의 변화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삶과 죽음의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예술과 대중문화 윤리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지구촌 평화의 윤리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도시 계획과 재개발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한국 및 동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동양 및 한국윤리 사상의 연원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민주주의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자본주의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여행에 필요한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 및 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여행 산업과 지역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범죄의 현황과 유형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격몽요결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금강경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목민심서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노자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장자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공리주의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사람의 몸을 중심으로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노폐물의 배설 과정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생식 세포의 다양성</a:t>
                      </a:r>
                      <a:r>
                        <a:rPr lang="en-US" altLang="ko-KR" sz="700" dirty="0">
                          <a:effectLst/>
                        </a:rPr>
                        <a:t>/ DNA</a:t>
                      </a:r>
                      <a:r>
                        <a:rPr lang="ko-KR" altLang="en-US" sz="700" dirty="0">
                          <a:effectLst/>
                        </a:rPr>
                        <a:t>와 유전자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지질 시대와 대륙 분포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해수의 성질 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별의 </a:t>
                      </a:r>
                      <a:r>
                        <a:rPr lang="ko-KR" altLang="en-US" sz="700" dirty="0" err="1">
                          <a:effectLst/>
                        </a:rPr>
                        <a:t>물리량</a:t>
                      </a:r>
                      <a:r>
                        <a:rPr lang="ko-KR" altLang="en-US" sz="700" dirty="0">
                          <a:effectLst/>
                        </a:rPr>
                        <a:t>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화학 반응식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금속 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탄소 화합물의 유용성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발열 반응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뉴턴 운동법칙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빛의 이중성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전자기 유도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열효율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탄수화물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유전자 발현과 발생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 분화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 err="1">
                          <a:effectLst/>
                        </a:rPr>
                        <a:t>갈릴레이의</a:t>
                      </a:r>
                      <a:r>
                        <a:rPr lang="ko-KR" altLang="en-US" sz="700" dirty="0">
                          <a:effectLst/>
                        </a:rPr>
                        <a:t> 과학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뉴턴의 고전 역학 혁명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지질학의 성립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건강과 약물 오남용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안전사고와 대처 방안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지진파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지구 내부 구조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해일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쓰나미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천체의 거리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우주의 팽창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태양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암의 발생과 진단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신재생 에너지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액체의 성질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전기 분해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효소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수소 연료 전지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95A9C-7F78-4D71-8D4F-7BB5C798FF8F}"/>
              </a:ext>
            </a:extLst>
          </p:cNvPr>
          <p:cNvSpPr txBox="1"/>
          <p:nvPr/>
        </p:nvSpPr>
        <p:spPr>
          <a:xfrm>
            <a:off x="595182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진취형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41685A-9203-4CC3-B598-2D723888257F}"/>
              </a:ext>
            </a:extLst>
          </p:cNvPr>
          <p:cNvSpPr/>
          <p:nvPr/>
        </p:nvSpPr>
        <p:spPr>
          <a:xfrm>
            <a:off x="414330" y="196516"/>
            <a:ext cx="2785821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79F4A-C776-4113-B42A-C8AE3DA4EAE4}"/>
              </a:ext>
            </a:extLst>
          </p:cNvPr>
          <p:cNvSpPr txBox="1"/>
          <p:nvPr/>
        </p:nvSpPr>
        <p:spPr>
          <a:xfrm>
            <a:off x="1828182" y="429394"/>
            <a:ext cx="1226829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BOSS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152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4767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운동과 비만 관리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운동 손상의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안전한 운동 환경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건강 관리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수련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경기 수행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신체활동과 여가 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경기예절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심폐소생술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스포츠와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스포츠의 도전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체육 진로의 설계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연극놀이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스태프 작업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즉흥 표현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자세와 연주법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국악의 계승과 발전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조형 요소와 원리의 응용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음악적 표현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음악의 가치 인식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미적 대상에 대한 이해를 확장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작가 탐구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방법과 관점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비평 활동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발성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호흡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주법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관람태도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아이디어 시각화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작품 분석과 반영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전시와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저작권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프로그램 개발 환경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프로그래밍 응용 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사랑과 결혼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한옥과 친환경적인 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첨단 건설기술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직무 발명 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발명품 가치 이해와 평가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생산 활동과 마케팅 활동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창업 아이템 선정과 분석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개인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가족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결혼 문화와 행복한 결혼생활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요리와 인류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해양 생태계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해상 운송업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해양 생물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승객과 승무원의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농촌 </a:t>
                      </a:r>
                      <a:r>
                        <a:rPr lang="ko-KR" altLang="en-US" sz="700" dirty="0" err="1">
                          <a:effectLst/>
                        </a:rPr>
                        <a:t>어메니티의</a:t>
                      </a:r>
                      <a:r>
                        <a:rPr lang="ko-KR" altLang="en-US" sz="700" dirty="0">
                          <a:effectLst/>
                        </a:rPr>
                        <a:t>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식물 재배 기술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농업 지원 정책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58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75897"/>
              </p:ext>
            </p:extLst>
          </p:nvPr>
        </p:nvGraphicFramePr>
        <p:xfrm>
          <a:off x="357342" y="938310"/>
          <a:ext cx="6128566" cy="866531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한자의 모양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뜻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소리 내어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품사의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끊어 읽기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한자문화권의 언어와 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한문의 어휘와 독해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심리학과 진로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성격과 자아 정체성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강점과 행복 찾기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자아정체감과 자기효능감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상황에 맞는 진로의사 결정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합리적으로 생각하고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토론하고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정당성과 부당성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귀납적 정당화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복합 </a:t>
                      </a:r>
                      <a:r>
                        <a:rPr lang="ko-KR" altLang="en-US" sz="700" dirty="0" err="1">
                          <a:effectLst/>
                        </a:rPr>
                        <a:t>논중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effectLst/>
                        </a:rPr>
                        <a:t>개인과</a:t>
                      </a:r>
                      <a:r>
                        <a:rPr lang="ko-KR" altLang="en-US" sz="700" dirty="0">
                          <a:effectLst/>
                        </a:rPr>
                        <a:t> 공동체의 건강 및 삶의 질을 향상시키기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암 등 만성 질환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 속의 응급 처치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소득과 예산 수립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저축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투자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보험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부채와 신용 관리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언어와 인간관계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시간과 역사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존엄성과 인권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비판적 사고력 및 문제 </a:t>
                      </a:r>
                      <a:r>
                        <a:rPr lang="ko-KR" altLang="en-US" sz="700" dirty="0" err="1">
                          <a:effectLst/>
                        </a:rPr>
                        <a:t>해결력을</a:t>
                      </a:r>
                      <a:r>
                        <a:rPr lang="ko-KR" altLang="en-US" sz="700" dirty="0">
                          <a:effectLst/>
                        </a:rPr>
                        <a:t> 함양하는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논술과 비판적 사고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논술문의 퇴고와 수정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논술문 작성 과정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 능력 및 태도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교육과 자아실현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평생 학습 사회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학습의 원리와 방법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142483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10383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글로벌 시대에 영어로 의사소통할 수 있는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생활양식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풍습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사고방식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비언어적 의사소통 방식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직업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진로에 관한 주제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인터뷰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업무계획서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041C4-0994-472E-B5A1-F0D38820162A}"/>
              </a:ext>
            </a:extLst>
          </p:cNvPr>
          <p:cNvSpPr txBox="1"/>
          <p:nvPr/>
        </p:nvSpPr>
        <p:spPr>
          <a:xfrm>
            <a:off x="280936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창조형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7BADA-B64F-4AE9-B5A8-96D1B4DEA33F}"/>
              </a:ext>
            </a:extLst>
          </p:cNvPr>
          <p:cNvSpPr txBox="1"/>
          <p:nvPr/>
        </p:nvSpPr>
        <p:spPr>
          <a:xfrm>
            <a:off x="2039623" y="446033"/>
            <a:ext cx="3162542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CREATIVE FREE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942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5990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범죄의 현황과 유형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우주의 팽창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태양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암의 발생과 진단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신재생 에너지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지진파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지구 내부 구조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해일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쓰나미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천체의 거리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힘의 합성과 분해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물체의 평형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정전기 유도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유전 분극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액체의 성질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활성화 에너지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전기 분해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효소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수소 연료 전지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D8CAB1-A0C0-4F9A-8E88-AE9738735EE0}"/>
              </a:ext>
            </a:extLst>
          </p:cNvPr>
          <p:cNvSpPr txBox="1"/>
          <p:nvPr/>
        </p:nvSpPr>
        <p:spPr>
          <a:xfrm>
            <a:off x="595182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창조형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A679A4-34B8-4019-8FAF-8AE31A3672E5}"/>
              </a:ext>
            </a:extLst>
          </p:cNvPr>
          <p:cNvSpPr/>
          <p:nvPr/>
        </p:nvSpPr>
        <p:spPr>
          <a:xfrm>
            <a:off x="414332" y="196516"/>
            <a:ext cx="3620392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57ABF-7D53-401C-B993-16C2802A2644}"/>
              </a:ext>
            </a:extLst>
          </p:cNvPr>
          <p:cNvSpPr txBox="1"/>
          <p:nvPr/>
        </p:nvSpPr>
        <p:spPr>
          <a:xfrm>
            <a:off x="1828183" y="429394"/>
            <a:ext cx="2313326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CREATIVE FREE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487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56081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연극놀이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스태프 작업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즉흥 표현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미적 대상에 대한 이해를 확장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작가 탐구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방법과 관점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저작권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프로그램 개발 환경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프로그래밍 응용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생산 활동과 마케팅 활동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창업 아이템 선정과 분석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해양 생태계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해상 운송업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해양 생물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승객과 승무원의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8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80719"/>
              </p:ext>
            </p:extLst>
          </p:nvPr>
        </p:nvGraphicFramePr>
        <p:xfrm>
          <a:off x="357342" y="938310"/>
          <a:ext cx="6128566" cy="866531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자아정체감과 자기효능감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상황에 맞는 진로의사 결정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소득과 예산 수립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저축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투자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보험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부채와 신용 관리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개인과 공동체의 건강 및 삶의 질을 향상시키기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암 등 만성 질환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생활 속의 응급 처치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언어와 인간관계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시간과 역사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존엄성과 인권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 능력 및 태도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교육과 자아실현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평생 학습 사회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학습의 원리와 방법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동물복지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생태윤리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환경 재난과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합리적으로 생각하고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토론하고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정당성과 부당성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귀납적 정당화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복합 논중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비판적 사고력 및 문제 해결력을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논술과 비판적 사고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논술문의 퇴고와 수정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 작성 과정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25603827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19028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경우의 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순열과 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조건부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확률분포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</a:t>
                      </a:r>
                      <a:r>
                        <a:rPr lang="en-US" altLang="ko-KR" sz="700">
                          <a:effectLst/>
                        </a:rPr>
                        <a:t>Ⅰ·Ⅱ</a:t>
                      </a:r>
                      <a:r>
                        <a:rPr lang="ko-KR" altLang="en-US" sz="700">
                          <a:effectLst/>
                        </a:rPr>
                        <a:t>를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수열의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이차곡선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벡터의 연산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공간좌표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직선과 평면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정사영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과제 탐구 방법과 절차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탐구 결과 정리 및 발표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미래의 계획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주어진 상황에 맞게 의사소통하는 능력을 기르도록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화자의 심정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자기소개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일이나 사건의 원인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결과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상황 및 화자 간의 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보고서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에세이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줄거리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주제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요지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서식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이메일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메모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의견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감정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그림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도표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영미에서 출판된 문학 작품을 통하여 영어 이해 능력과 표현 능력을 심화시키고 영어 독서 능력을 향상시키는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배경과 시대적 상황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감상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상황극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방송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광고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안내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경험</a:t>
                      </a:r>
                      <a:r>
                        <a:rPr lang="en-US" altLang="ko-KR" sz="700">
                          <a:effectLst/>
                        </a:rPr>
                        <a:t>,</a:t>
                      </a:r>
                      <a:r>
                        <a:rPr lang="ko-KR" altLang="en-US" sz="700">
                          <a:effectLst/>
                        </a:rPr>
                        <a:t>계획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문맥 속 낱말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어구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문장의 의미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직업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진로에 관한 주제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인터뷰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업무계획서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글로벌 시대에 영어로 </a:t>
                      </a:r>
                      <a:r>
                        <a:rPr lang="ko-KR" altLang="en-US" sz="700" dirty="0" err="1">
                          <a:effectLst/>
                        </a:rPr>
                        <a:t>의사소통할</a:t>
                      </a:r>
                      <a:r>
                        <a:rPr lang="ko-KR" altLang="en-US" sz="700" dirty="0">
                          <a:effectLst/>
                        </a:rPr>
                        <a:t> 수 있는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생활양식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풍습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사고방식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비언어적 의사소통 방식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39272-715A-4784-A669-F53057836265}"/>
              </a:ext>
            </a:extLst>
          </p:cNvPr>
          <p:cNvSpPr txBox="1"/>
          <p:nvPr/>
        </p:nvSpPr>
        <p:spPr>
          <a:xfrm>
            <a:off x="280936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추리형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90B20-FA09-4BB8-9F59-69FE00FF1A8F}"/>
              </a:ext>
            </a:extLst>
          </p:cNvPr>
          <p:cNvSpPr txBox="1"/>
          <p:nvPr/>
        </p:nvSpPr>
        <p:spPr>
          <a:xfrm>
            <a:off x="2039623" y="446033"/>
            <a:ext cx="3162542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SENSITIVE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88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19116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사회문제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범죄의 현황과 유형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지진파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지구 내부 구조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해일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쓰나미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천체의 거리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우주의 팽창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태양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암의 발생과 진단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신재생 에너지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액체의 성질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전기 분해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효소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수소 연료 전지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504F9-8455-45CE-BA87-AD0D562E18C1}"/>
              </a:ext>
            </a:extLst>
          </p:cNvPr>
          <p:cNvSpPr txBox="1"/>
          <p:nvPr/>
        </p:nvSpPr>
        <p:spPr>
          <a:xfrm>
            <a:off x="582655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추리형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DC13A9-7B5E-4948-B584-95060902DD1B}"/>
              </a:ext>
            </a:extLst>
          </p:cNvPr>
          <p:cNvSpPr/>
          <p:nvPr/>
        </p:nvSpPr>
        <p:spPr>
          <a:xfrm>
            <a:off x="401806" y="196516"/>
            <a:ext cx="3293820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5DA03-0E0E-4D10-959B-CBAAA0C53E26}"/>
              </a:ext>
            </a:extLst>
          </p:cNvPr>
          <p:cNvSpPr txBox="1"/>
          <p:nvPr/>
        </p:nvSpPr>
        <p:spPr>
          <a:xfrm>
            <a:off x="1815657" y="429394"/>
            <a:ext cx="1662257" cy="32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4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SENSITIVE TYPE</a:t>
            </a:r>
            <a:endParaRPr lang="ko-KR" altLang="en-US" sz="1444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045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84186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연극놀이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스태프 작업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즉흥 표현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미적 대상에 대한 이해를 확장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작가 탐구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방법과 관점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저작권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프로그램 개발 환경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프로그래밍 응용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지식재산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일반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생산 활동과 마케팅 활동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창업 아이템 선정과 분석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해양 생태계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해상 운송업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해양 생물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승객과 승무원의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4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055D645-185B-4E6B-9DCD-E8ED48C576FB}"/>
              </a:ext>
            </a:extLst>
          </p:cNvPr>
          <p:cNvSpPr txBox="1"/>
          <p:nvPr/>
        </p:nvSpPr>
        <p:spPr>
          <a:xfrm>
            <a:off x="620234" y="251927"/>
            <a:ext cx="1420174" cy="539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교육형</a:t>
            </a:r>
            <a:endParaRPr lang="ko-KR" altLang="en-US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45A1CD-9155-4F06-947E-F99D4F37F7A7}"/>
              </a:ext>
            </a:extLst>
          </p:cNvPr>
          <p:cNvSpPr/>
          <p:nvPr/>
        </p:nvSpPr>
        <p:spPr>
          <a:xfrm>
            <a:off x="439383" y="196516"/>
            <a:ext cx="3146124" cy="65065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F6C17B-9689-4669-8C0A-EA1D2AF9D671}"/>
              </a:ext>
            </a:extLst>
          </p:cNvPr>
          <p:cNvSpPr txBox="1"/>
          <p:nvPr/>
        </p:nvSpPr>
        <p:spPr>
          <a:xfrm>
            <a:off x="1853235" y="429394"/>
            <a:ext cx="173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ACADEMY TYPE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9FCBA8-E7E3-4DA6-8C41-CD5E8DE1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17125"/>
              </p:ext>
            </p:extLst>
          </p:nvPr>
        </p:nvGraphicFramePr>
        <p:xfrm>
          <a:off x="404423" y="1070216"/>
          <a:ext cx="6128568" cy="816155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3458954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288417476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2267898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7376580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2036705621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0711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45462"/>
                  </a:ext>
                </a:extLst>
              </a:tr>
              <a:tr h="326462">
                <a:tc rowSpan="1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사회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문화 현상에 대한 올바른 이해와 탐구 방법을 습득하는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사회 집단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조직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대중문화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대중매체</a:t>
                      </a:r>
                      <a:r>
                        <a:rPr lang="en-US" altLang="ko-KR" sz="700">
                          <a:effectLst/>
                        </a:rPr>
                        <a:t>/</a:t>
                      </a:r>
                      <a:r>
                        <a:rPr lang="ko-KR" altLang="en-US" sz="700">
                          <a:effectLst/>
                        </a:rPr>
                        <a:t>세계화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정보화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1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인류가 걸어온 삶의 변화를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문명의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유럽 세계의 변화</a:t>
                      </a:r>
                      <a:r>
                        <a:rPr lang="en-US" altLang="ko-KR" sz="700">
                          <a:effectLst/>
                        </a:rPr>
                        <a:t>/ 21</a:t>
                      </a:r>
                      <a:r>
                        <a:rPr lang="ko-KR" altLang="en-US" sz="700">
                          <a:effectLst/>
                        </a:rPr>
                        <a:t>세기의 세계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9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동아시아사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동아시아 지역에서 전개된 인간 활동과 문화유산을 파악하는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국제관계의 다원화</a:t>
                      </a:r>
                      <a:r>
                        <a:rPr lang="en-US" altLang="ko-KR" sz="700">
                          <a:effectLst/>
                        </a:rPr>
                        <a:t>/17</a:t>
                      </a:r>
                      <a:r>
                        <a:rPr lang="ko-KR" altLang="en-US" sz="700">
                          <a:effectLst/>
                        </a:rPr>
                        <a:t>세기 전후 동아시아 전쟁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7634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윤리 문제들을 주도적으로 탐구하고 성찰하는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삶과 죽음의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예술과 대중문화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지구촌 평화의 윤리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5805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정치와법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정치와 법 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민주 국가의 정부 형태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우리나라의 정부 형태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선거와 선거 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1954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윤리와사상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한국 및 동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서양의 윤리사상과 사회사상의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동양 및 한국윤리 사상의 연원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민주주의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자본주의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5057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한국지리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 국토에 대한 올바른 인식과 지리적 안목을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우리나라의 기후 특성 및 주민생활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도시 계획과 재개발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6123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경제적 역할을 수행할 수 있는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비용과 편익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경제적 유인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 성장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한국 경제의 변화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48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세계지리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세계 공존과 번영의 길을 모색할 수 있는 안목을 키우는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세계의 주요 대지형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경제의 세계화에 대응한 경제 블록의 형성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742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사회문제탐구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공동체에서 발생하는 여러 사회문제에 대한 탐구해보는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범죄의 현황과 유형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게임 과몰입의 발생 원인과 해결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60939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고전과윤리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삶의 의미 또는 더 나은 삶에 대해 도덕적으로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격몽요결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금강경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목민심서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노자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장자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공리주의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8741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여행지리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우리나라와 세계의 자연환경 및 인문환경의 변화를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여행에 필요한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기능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 및 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여행 산업과 지역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89419"/>
                  </a:ext>
                </a:extLst>
              </a:tr>
              <a:tr h="326462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사람의 몸을 중심으로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생명 현상에 대해서 이해해보는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노폐물의 배설 과정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생식 세포의 다양성</a:t>
                      </a:r>
                      <a:r>
                        <a:rPr lang="en-US" altLang="ko-KR" sz="700">
                          <a:effectLst/>
                        </a:rPr>
                        <a:t>/ DNA</a:t>
                      </a:r>
                      <a:r>
                        <a:rPr lang="ko-KR" altLang="en-US" sz="700">
                          <a:effectLst/>
                        </a:rPr>
                        <a:t>와 유전자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7200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지구와 우주 및 주변 환경의 변화에 대한 인간의 탐구 노력과 지식의 발달 과정을 배우는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지질 시대와 대륙 분포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해수의 성질 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별의 물리량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8256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 현상 또는 일상의 경험과 관련 있는 상황을 통해 화학 개념과 탐구 방법을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화학 반응식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금속 결합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탄소 화합물의 유용성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발열 반응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8191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첨단 과학기술과 실생활 관련 주제를 중심으로 물리학의 기본 개념들을 이해하고 적용하는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뉴턴 운동법칙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빛의 이중성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전자기 유도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열효율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7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과학사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과학의 본성 및 사회적 특성을 이해하기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갈릴레이의 과학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뉴턴의 고전 역학 혁명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지질학의 성립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099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생활과과학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과학적 원리가 삶의 질 향상에 어떻게 기여하는지를 이해를 돕는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건강과 약물 오남용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안전사고와 대처 방안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3726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생명과학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생명 현상에 대한 심도 있는 내용과 핵심 개념을 이해하도록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탄수화물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유전자 발현과 발생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 분화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5615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융합과학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자연을 총체적으로 바라보고 여러 자연현상들을 연결해주는 기본 원리에 대해 이해하고 적용해보는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우주의 팽창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태양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암의 발생과 진단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신재생 에너지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258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지구과학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활동을 통하여 탐구 능력 및 창의성을 기르게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지진파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지구 내부 구조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해일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쓰나미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천체의 거리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6552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화학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화학 개념과 다양한 탐구 방법을 학습하는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액체의 성질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활성화 에너지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전기 분해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효소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수소 연료 전지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1287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물리학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물리 현상과 관련된 기본적인 문제 해결 능력을 기르기 위한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힘의 합성과 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물체의 평형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정전기 유도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유전 </a:t>
                      </a:r>
                      <a:r>
                        <a:rPr lang="ko-KR" altLang="en-US" sz="700" dirty="0" err="1">
                          <a:effectLst/>
                        </a:rPr>
                        <a:t>분극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50393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74FA67F-0E9C-4C57-9C83-1DB44327D730}"/>
              </a:ext>
            </a:extLst>
          </p:cNvPr>
          <p:cNvSpPr txBox="1"/>
          <p:nvPr/>
        </p:nvSpPr>
        <p:spPr>
          <a:xfrm>
            <a:off x="394919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64D4EB-8EEF-475A-A755-59C16D854BB2}"/>
              </a:ext>
            </a:extLst>
          </p:cNvPr>
          <p:cNvCxnSpPr>
            <a:cxnSpLocks/>
          </p:cNvCxnSpPr>
          <p:nvPr/>
        </p:nvCxnSpPr>
        <p:spPr>
          <a:xfrm>
            <a:off x="390869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20E06-C88E-48BE-B0F2-6DD78D965A97}"/>
              </a:ext>
            </a:extLst>
          </p:cNvPr>
          <p:cNvCxnSpPr>
            <a:cxnSpLocks/>
          </p:cNvCxnSpPr>
          <p:nvPr/>
        </p:nvCxnSpPr>
        <p:spPr>
          <a:xfrm>
            <a:off x="417805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53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2210"/>
              </p:ext>
            </p:extLst>
          </p:nvPr>
        </p:nvGraphicFramePr>
        <p:xfrm>
          <a:off x="357342" y="938310"/>
          <a:ext cx="6128566" cy="8601601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합리적으로 생각하고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토론하고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정당성과 부당성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귀납적 정당화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복합 논중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비판적 사고력 및 문제 해결력을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논술과 비판적 사고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논술문의 퇴고와 수정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 작성 과정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언어와 인간관계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시간과 역사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존엄성과 인권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 능력 및 태도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교육과 자아실현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평생 학습 사회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학습의 원리와 방법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자아정체감과 자기효능감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상황에 맞는 진로의사 결정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종교에 관한 인지적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정의적 능력뿐 아니라 자발적인 실천 능력을 발휘할 수 있도록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종교 자유와 통념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종교와 문화의 다양성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종교인의 삶과 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소득과 예산 수립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저축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투자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보험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부채와 신용 관리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개인과 공동체의 건강 및 삶의 질을 향상시키기 위한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비만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암 등 만성 질환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생활 속의 응급 처치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938305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488338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83900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065BEA-78FB-4007-8F79-88E70ED6F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20716"/>
              </p:ext>
            </p:extLst>
          </p:nvPr>
        </p:nvGraphicFramePr>
        <p:xfrm>
          <a:off x="364716" y="1070220"/>
          <a:ext cx="6128568" cy="7230830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2990750920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88947960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734363227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565143892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956721279"/>
                    </a:ext>
                  </a:extLst>
                </a:gridCol>
              </a:tblGrid>
              <a:tr h="326462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69285"/>
                  </a:ext>
                </a:extLst>
              </a:tr>
              <a:tr h="326462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0210"/>
                  </a:ext>
                </a:extLst>
              </a:tr>
              <a:tr h="32646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운동과건강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운동의 지속적인 참여를 통해 건강 생활 유지를 위한 운동의 중요성을 이해하여 바른 생활 습관을 형성하는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운동과 비만 관리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운동 손상의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안전한 운동 환경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11075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건강 관리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수련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경기 수행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신체 표현 능력을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신체활동과 여가 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경기예절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심폐소생술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341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스포츠생활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 속에서 실천되는 스포츠의 역할과 가치를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스포츠와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 안전사고의 예방과 대처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스포츠의 도전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48909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체육탐구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체육에 대한 자신의 진로를 결정하는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현대 사회에서의 체육의 기능과 역할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체육 진로의 설계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7809"/>
                  </a:ext>
                </a:extLst>
              </a:tr>
              <a:tr h="326462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예술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음악의 역할과 가치에 대한 안목을 키움으로써 음악을 삶 속에서 즐길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자세와 연주법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국악의 계승과 발전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9847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미술 활동을 통해 자기를 계발하고 미술 문화를 폭넓게 향유하며 발전시키는 데 중점을 두는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비평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조형 요소와 원리의 응용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09448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연극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몸과 말을 이용하여 상황에 적합한 표현 방법을 익히며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연극 제작 과정에 참여해보는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연극놀이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스태프 작업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즉흥 표현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050458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미술감상과비평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미적 대상에 대한 이해를 확장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심화함으로써 문화적 감수성과 소양을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작가 탐구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방법과 관점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8797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음악감상과비평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타인의 표현을 이해하고 공감하는 음악적 감수성과 음악에 대한 안목을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음악적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음악의 가치 인식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2386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미술창작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창조적이고 문화적인 삶을 살아갈 수 있는 능력과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아이디어 시각화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작품 분석과 반영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전시와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904204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음악연주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연주 활동을 통하여 조화로운 소리를 경험함으로써 창의적 표현과 음악적 소통 역량을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발성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호흡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주법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관람태도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83361"/>
                  </a:ext>
                </a:extLst>
              </a:tr>
              <a:tr h="326462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기술</a:t>
                      </a:r>
                      <a:r>
                        <a:rPr lang="en-US" altLang="ko-KR" sz="800" b="1" dirty="0">
                          <a:effectLst/>
                        </a:rPr>
                        <a:t>/</a:t>
                      </a:r>
                      <a:r>
                        <a:rPr lang="ko-KR" altLang="en-US" sz="800" b="1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기술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가정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생활의 문제 해결에 활용할 수 있는 역량과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사랑과 결혼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한옥과 친환경적인 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첨단 건설기술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6251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정보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정보문화소양을 갖추며 컴퓨팅 사고력 및 네트워크 컴퓨팅 기반 환경에서의 협력적 문제 해결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저작권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프로그램 개발 환경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프로그래밍 응용 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58987"/>
                  </a:ext>
                </a:extLst>
              </a:tr>
              <a:tr h="487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가정과학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개인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가족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사회 공동체가 행복하고 건강한 삶을 영위할 수 있도록 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결혼 문화와 행복한 결혼생활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요리와 인류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41313"/>
                  </a:ext>
                </a:extLst>
              </a:tr>
              <a:tr h="379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지식재산일반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지식 기반 사회에서 요구하는 지식 재산을 보호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활용하는 역량과 태도를 기르는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직무 발명 제도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발명품 가치 이해와 평가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4228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창의경영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기업가정신과 리더십을 함양하여 미래지향적인 경영 환경 변화에 적절히 대처할 수 있는 능력과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생산 활동과 마케팅 활동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창업 아이템 선정과 분석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45561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해양문화와기술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해양에 관한 기초 지식을 습득하고 그에 대한 이해를 바탕으로 해양 과학 기술 및 실무를 통한 문제해결능력을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해양 생태계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해상 운송업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해양 생물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승객과 승무원의 안전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986672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농업생명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과학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미래사회의 변화에 적응할 수 있는 문제해결능력과 농업 발전에 기여하려는 적극적인 태도를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농촌 어메니티의 활용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식물 재배 기술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농업 지원 정책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29040"/>
                  </a:ext>
                </a:extLst>
              </a:tr>
              <a:tr h="32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공학일반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9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공학 소양 및 창의력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문제해결능력과 정보처리능력을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재료 공학의 세계</a:t>
                      </a:r>
                      <a:r>
                        <a:rPr lang="en-US" altLang="ko-KR" sz="700" dirty="0">
                          <a:effectLst/>
                        </a:rPr>
                        <a:t>/ IT </a:t>
                      </a:r>
                      <a:r>
                        <a:rPr lang="ko-KR" altLang="en-US" sz="700" dirty="0">
                          <a:effectLst/>
                        </a:rPr>
                        <a:t>기반 융합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건설 공학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생명 공학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2262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DAAC4B04-0FF8-467C-95C0-0E37DFCF47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3" y="239570"/>
            <a:ext cx="487918" cy="48791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AC9190-43F8-4DBE-AEE4-A1453353E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01" y="239573"/>
            <a:ext cx="544700" cy="4879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26C27D-41D7-4545-9E77-732D14DEE278}"/>
              </a:ext>
            </a:extLst>
          </p:cNvPr>
          <p:cNvSpPr txBox="1"/>
          <p:nvPr/>
        </p:nvSpPr>
        <p:spPr>
          <a:xfrm>
            <a:off x="5239692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1EDC66-4BDC-4081-A319-40832D0E49FF}"/>
              </a:ext>
            </a:extLst>
          </p:cNvPr>
          <p:cNvSpPr txBox="1"/>
          <p:nvPr/>
        </p:nvSpPr>
        <p:spPr>
          <a:xfrm>
            <a:off x="2649818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C9CDAA-C3CF-4ADF-A850-02A8D3E6F127}"/>
              </a:ext>
            </a:extLst>
          </p:cNvPr>
          <p:cNvCxnSpPr>
            <a:cxnSpLocks/>
          </p:cNvCxnSpPr>
          <p:nvPr/>
        </p:nvCxnSpPr>
        <p:spPr>
          <a:xfrm>
            <a:off x="376355" y="1051040"/>
            <a:ext cx="611905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60C0A2-ED94-42F3-92C8-A6682FB5A7C6}"/>
              </a:ext>
            </a:extLst>
          </p:cNvPr>
          <p:cNvCxnSpPr>
            <a:cxnSpLocks/>
          </p:cNvCxnSpPr>
          <p:nvPr/>
        </p:nvCxnSpPr>
        <p:spPr>
          <a:xfrm>
            <a:off x="403291" y="9627663"/>
            <a:ext cx="61285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FBBA4EF-E5E9-4D32-ADD0-04F10B7F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08943"/>
              </p:ext>
            </p:extLst>
          </p:nvPr>
        </p:nvGraphicFramePr>
        <p:xfrm>
          <a:off x="357342" y="1051044"/>
          <a:ext cx="6128566" cy="8601601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1649341473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153357623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150494465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2513882676"/>
                    </a:ext>
                  </a:extLst>
                </a:gridCol>
                <a:gridCol w="4103894">
                  <a:extLst>
                    <a:ext uri="{9D8B030D-6E8A-4147-A177-3AD203B41FA5}">
                      <a16:colId xmlns:a16="http://schemas.microsoft.com/office/drawing/2014/main" val="4088259121"/>
                    </a:ext>
                  </a:extLst>
                </a:gridCol>
              </a:tblGrid>
              <a:tr h="259078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15889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 err="1">
                          <a:effectLst/>
                        </a:rPr>
                        <a:t>교과군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24886"/>
                  </a:ext>
                </a:extLst>
              </a:tr>
              <a:tr h="259078">
                <a:tc rowSpan="16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제</a:t>
                      </a:r>
                      <a:r>
                        <a:rPr lang="en-US" altLang="ko-KR" sz="800" b="1" dirty="0">
                          <a:effectLst/>
                        </a:rPr>
                        <a:t>2</a:t>
                      </a:r>
                      <a:r>
                        <a:rPr lang="ko-KR" altLang="en-US" sz="800" b="1" dirty="0">
                          <a:effectLst/>
                        </a:rPr>
                        <a:t>외국어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제</a:t>
                      </a:r>
                      <a:r>
                        <a:rPr lang="en-US" altLang="ko-KR" sz="700" dirty="0">
                          <a:effectLst/>
                        </a:rPr>
                        <a:t>2</a:t>
                      </a:r>
                      <a:r>
                        <a:rPr lang="ko-KR" altLang="en-US" sz="700" dirty="0">
                          <a:effectLst/>
                        </a:rPr>
                        <a:t>외국어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외국어 의사소통 </a:t>
                      </a:r>
                      <a:r>
                        <a:rPr lang="ko-KR" altLang="en-US" sz="700" dirty="0" err="1">
                          <a:effectLst/>
                        </a:rPr>
                        <a:t>능력뿐만</a:t>
                      </a:r>
                      <a:r>
                        <a:rPr lang="ko-KR" altLang="en-US" sz="700" dirty="0">
                          <a:effectLst/>
                        </a:rPr>
                        <a:t> 아니라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건전한 세계 시민 의식과 정보 검색 및 활용 능력을 계발할 수 있고 다양한 사고와 문화를 경험함으로써 자신의 언어와 문화도 되돌아볼 수 있는 기회를 가질 수 있는 과목</a:t>
                      </a:r>
                      <a:r>
                        <a:rPr lang="en-US" altLang="ko-KR" sz="700" dirty="0">
                          <a:effectLst/>
                        </a:rPr>
                        <a:t>.</a:t>
                      </a:r>
                      <a:r>
                        <a:rPr lang="ko-KR" altLang="en-US" sz="700" dirty="0">
                          <a:effectLst/>
                        </a:rPr>
                        <a:t>문화의 상대성에 대한 올바른 인식과 타문화에 대해 관용적인 자세를 기를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각 언어 발음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일상생활의 기초적인 의사소통에 필요한 기본 어휘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생활문화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지역사정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113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6645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616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487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91529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181445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7390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74046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제</a:t>
                      </a:r>
                      <a:r>
                        <a:rPr lang="en-US" altLang="ko-KR" sz="700">
                          <a:effectLst/>
                        </a:rPr>
                        <a:t>2</a:t>
                      </a:r>
                      <a:r>
                        <a:rPr lang="ko-KR" altLang="en-US" sz="700">
                          <a:effectLst/>
                        </a:rPr>
                        <a:t>외국어</a:t>
                      </a:r>
                      <a:r>
                        <a:rPr lang="en-US" altLang="ko-KR" sz="70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독일어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언어와 관련해서 습득한 기초적인 의사소통 능력을 확장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 err="1">
                          <a:effectLst/>
                        </a:rPr>
                        <a:t>심화시키는</a:t>
                      </a:r>
                      <a:r>
                        <a:rPr lang="ko-KR" altLang="en-US" sz="700" dirty="0">
                          <a:effectLst/>
                        </a:rPr>
                        <a:t> 과목</a:t>
                      </a:r>
                      <a:r>
                        <a:rPr lang="en-US" altLang="ko-KR" sz="700" dirty="0">
                          <a:effectLst/>
                        </a:rPr>
                        <a:t>. </a:t>
                      </a:r>
                      <a:r>
                        <a:rPr lang="ko-KR" altLang="en-US" sz="700" dirty="0">
                          <a:effectLst/>
                        </a:rPr>
                        <a:t>해당 언어권 세계에 대한 이해의 폭을 넓히고 나아가 전 세계 해당 언어 사용자들과 소통하고 교류함으로써 세계 시민으로 성장하는 데 필요한 기본 역량을 </a:t>
                      </a:r>
                      <a:r>
                        <a:rPr lang="ko-KR" altLang="en-US" sz="700" dirty="0" err="1">
                          <a:effectLst/>
                        </a:rPr>
                        <a:t>심화시킬</a:t>
                      </a:r>
                      <a:r>
                        <a:rPr lang="ko-KR" altLang="en-US" sz="700" dirty="0">
                          <a:effectLst/>
                        </a:rPr>
                        <a:t> 수 있는 과목</a:t>
                      </a:r>
                      <a:r>
                        <a:rPr lang="en-US" altLang="ko-KR" sz="700" dirty="0">
                          <a:effectLst/>
                        </a:rPr>
                        <a:t>. (</a:t>
                      </a:r>
                      <a:r>
                        <a:rPr lang="ko-KR" altLang="en-US" sz="700" dirty="0">
                          <a:effectLst/>
                        </a:rPr>
                        <a:t>속담과 격언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여가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취미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기념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축제일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인물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문화유산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41027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스페인어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1178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중국어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825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일본어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2131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프랑스어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67308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러시아어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556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아랍어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48374"/>
                  </a:ext>
                </a:extLst>
              </a:tr>
              <a:tr h="259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베트남어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</a:endParaRPr>
                    </a:p>
                  </a:txBody>
                  <a:tcPr marL="3121" marR="3121" marT="1561" marB="15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8255"/>
                  </a:ext>
                </a:extLst>
              </a:tr>
              <a:tr h="2595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한문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한문에 대한 기초적인 지식을 익혀 한문 독해와 언어생활에 활용하는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한자의 모양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음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뜻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소리 내어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품사의 활용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87399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한문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한문 자료를 이해하고 향유할 수 있는 능력을 기르기 위한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끊어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한자문화권의 언어와 문화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한문의 어휘와 독해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0128"/>
                  </a:ext>
                </a:extLst>
              </a:tr>
              <a:tr h="259544"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교양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자아 정체감 및 타인과 나의 관계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그리고 삶의 적응 과정을 이해하는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심리학과 진로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성격과 자아 정체성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강점과 행복 찾기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4281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교육학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교육의 다양한 모습들을 이해하고 교육학적 지식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사고 능력 및 태도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가치를 갖추게 하는 것을 목표로 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교육과 자아실현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평생 학습 사회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학습의 원리와 방법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2982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진로와직업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자신의 진로를 탐색해 합리적으로 결정하고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결정한 진로를 계획적으로 준비할 수 있는 능력을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자아정체감과 자기효능감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상황에 맞는 진로의사 결정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65657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철학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삶과 교과의 문제들을 철학적으로 파악하고 탐구하는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언어와 인간관계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시간과 역사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존엄성과 인권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4783"/>
                  </a:ext>
                </a:extLst>
              </a:tr>
              <a:tr h="506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논술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합리적 설득과 학문적 탐구에 필요한 의사소통 능력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비판적 사고력 및 문제 해결력을 함양하는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논술과 비판적 사고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논술문의 퇴고와 수정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논술문 작성 과정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13258"/>
                  </a:ext>
                </a:extLst>
              </a:tr>
              <a:tr h="387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논리학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합리적으로 생각하고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토론하고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의사 결정을 할 수 있도록 도와주는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정당성과 부당성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귀납적 정당화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논술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복합 </a:t>
                      </a:r>
                      <a:r>
                        <a:rPr lang="ko-KR" altLang="en-US" sz="700" dirty="0" err="1">
                          <a:effectLst/>
                        </a:rPr>
                        <a:t>논중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r>
                        <a:rPr lang="ko-KR" altLang="en-US" sz="700" dirty="0">
                          <a:effectLst/>
                        </a:rPr>
                        <a:t>심리학적 접근 방법을 토대로 인지와 사고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성격과 발달적 측면에서의 자신에 대한 이해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자아 </a:t>
                      </a:r>
                      <a:r>
                        <a:rPr lang="ko-KR" altLang="en-US" sz="700" dirty="0" err="1">
                          <a:effectLst/>
                        </a:rPr>
                        <a:t>정체감</a:t>
                      </a:r>
                      <a:r>
                        <a:rPr lang="ko-KR" altLang="en-US" sz="700" dirty="0">
                          <a:effectLst/>
                        </a:rPr>
                        <a:t> 및 타인과 나의 관계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그리고 삶의 적응 과정을 이해하는 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48397"/>
                  </a:ext>
                </a:extLst>
              </a:tr>
              <a:tr h="515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종교학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종교에 관한 인지적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정의적 </a:t>
                      </a:r>
                      <a:r>
                        <a:rPr lang="ko-KR" altLang="en-US" sz="700" dirty="0" err="1">
                          <a:effectLst/>
                        </a:rPr>
                        <a:t>능력뿐</a:t>
                      </a:r>
                      <a:r>
                        <a:rPr lang="ko-KR" altLang="en-US" sz="700" dirty="0">
                          <a:effectLst/>
                        </a:rPr>
                        <a:t> 아니라 자발적인 실천 능력을 발휘할 수 있도록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종교 자유와 통념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종교와 문화의 다양성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종교인의 삶과 태도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9201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보건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 err="1">
                          <a:effectLst/>
                        </a:rPr>
                        <a:t>개인과</a:t>
                      </a:r>
                      <a:r>
                        <a:rPr lang="ko-KR" altLang="en-US" sz="700" dirty="0">
                          <a:effectLst/>
                        </a:rPr>
                        <a:t> 공동체의 건강 및 삶의 질을 향상시키기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비만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암 등 만성 질환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생활 속의 응급 처치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0165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실용경제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경제 문제를 합리적으로 해결할 수 있는 능력을 함양하고 경제생활에 능동적으로 참여하는 민주 시민을 양성하는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소득과 예산 수립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저축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투자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보험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연금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부채와 신용 관리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09470"/>
                  </a:ext>
                </a:extLst>
              </a:tr>
              <a:tr h="25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환경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학생들이 지속가능한 사회의 체계와 삶의 양식을 이해하고 실천하도록 돕기 위한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동물복지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생태윤리</a:t>
                      </a:r>
                      <a:r>
                        <a:rPr lang="en-US" altLang="ko-KR" sz="700" dirty="0">
                          <a:effectLst/>
                        </a:rPr>
                        <a:t>/</a:t>
                      </a:r>
                      <a:r>
                        <a:rPr lang="ko-KR" altLang="en-US" sz="700" dirty="0">
                          <a:effectLst/>
                        </a:rPr>
                        <a:t>환경 재난과 안전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7974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3C91D-EEF5-4044-8DE7-EAA3B70C3514}"/>
              </a:ext>
            </a:extLst>
          </p:cNvPr>
          <p:cNvCxnSpPr>
            <a:cxnSpLocks/>
          </p:cNvCxnSpPr>
          <p:nvPr/>
        </p:nvCxnSpPr>
        <p:spPr>
          <a:xfrm>
            <a:off x="357339" y="1051039"/>
            <a:ext cx="61285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376356" y="9627663"/>
            <a:ext cx="610955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AB5B2602-89F1-4D79-A703-D7E9C5A11E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1" y="601072"/>
            <a:ext cx="1584476" cy="44996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4F18F35-6077-4D70-8DEF-9EC7CFB79B09}"/>
              </a:ext>
            </a:extLst>
          </p:cNvPr>
          <p:cNvSpPr txBox="1"/>
          <p:nvPr/>
        </p:nvSpPr>
        <p:spPr>
          <a:xfrm>
            <a:off x="357341" y="9666430"/>
            <a:ext cx="6050903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본 저작물은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한국진로적성센터의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연구저작물로서 저작권법에 의거하여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무단전재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복제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도용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유포가 법으로 금지됩니다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22" dirty="0"/>
          </a:p>
        </p:txBody>
      </p:sp>
    </p:spTree>
    <p:extLst>
      <p:ext uri="{BB962C8B-B14F-4D97-AF65-F5344CB8AC3E}">
        <p14:creationId xmlns:p14="http://schemas.microsoft.com/office/powerpoint/2010/main" val="67869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07179-03B7-46CF-A928-570DE70FFCA2}"/>
              </a:ext>
            </a:extLst>
          </p:cNvPr>
          <p:cNvSpPr/>
          <p:nvPr/>
        </p:nvSpPr>
        <p:spPr>
          <a:xfrm>
            <a:off x="409669" y="1039965"/>
            <a:ext cx="6128571" cy="336389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5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성향적합교과목분석</a:t>
            </a:r>
            <a:endParaRPr lang="ko-KR" altLang="en-US" sz="165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F15F-5D4C-4E84-AA1F-96A639FCD6DB}"/>
              </a:ext>
            </a:extLst>
          </p:cNvPr>
          <p:cNvSpPr txBox="1"/>
          <p:nvPr/>
        </p:nvSpPr>
        <p:spPr>
          <a:xfrm>
            <a:off x="287314" y="153438"/>
            <a:ext cx="1837447" cy="750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127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규범형</a:t>
            </a:r>
            <a:endParaRPr lang="ko-KR" altLang="en-US" sz="4127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39861-A8E2-4F08-800F-EC2206308E31}"/>
              </a:ext>
            </a:extLst>
          </p:cNvPr>
          <p:cNvSpPr txBox="1"/>
          <p:nvPr/>
        </p:nvSpPr>
        <p:spPr>
          <a:xfrm>
            <a:off x="2046003" y="446033"/>
            <a:ext cx="2557000" cy="42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62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STANDARD TYPE</a:t>
            </a:r>
            <a:endParaRPr lang="ko-KR" altLang="en-US" sz="2062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FA1D6-DF5F-4B1C-A090-6378BE274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89692"/>
              </p:ext>
            </p:extLst>
          </p:nvPr>
        </p:nvGraphicFramePr>
        <p:xfrm>
          <a:off x="409670" y="1614662"/>
          <a:ext cx="6128568" cy="7840649"/>
        </p:xfrm>
        <a:graphic>
          <a:graphicData uri="http://schemas.openxmlformats.org/drawingml/2006/table">
            <a:tbl>
              <a:tblPr/>
              <a:tblGrid>
                <a:gridCol w="506168">
                  <a:extLst>
                    <a:ext uri="{9D8B030D-6E8A-4147-A177-3AD203B41FA5}">
                      <a16:colId xmlns:a16="http://schemas.microsoft.com/office/drawing/2014/main" val="93811775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492045122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071591201"/>
                    </a:ext>
                  </a:extLst>
                </a:gridCol>
                <a:gridCol w="506168">
                  <a:extLst>
                    <a:ext uri="{9D8B030D-6E8A-4147-A177-3AD203B41FA5}">
                      <a16:colId xmlns:a16="http://schemas.microsoft.com/office/drawing/2014/main" val="3683338847"/>
                    </a:ext>
                  </a:extLst>
                </a:gridCol>
                <a:gridCol w="4103896">
                  <a:extLst>
                    <a:ext uri="{9D8B030D-6E8A-4147-A177-3AD203B41FA5}">
                      <a16:colId xmlns:a16="http://schemas.microsoft.com/office/drawing/2014/main" val="3731316622"/>
                    </a:ext>
                  </a:extLst>
                </a:gridCol>
              </a:tblGrid>
              <a:tr h="164989">
                <a:tc gridSpan="5"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  <a:latin typeface="Lato"/>
                        </a:rPr>
                        <a:t>적성적합 교과목순위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37433"/>
                  </a:ext>
                </a:extLst>
              </a:tr>
              <a:tr h="325851"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 err="1">
                          <a:effectLst/>
                        </a:rPr>
                        <a:t>교과군</a:t>
                      </a:r>
                      <a:endParaRPr lang="ko-KR" altLang="en-US" sz="700" b="1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700" b="1" dirty="0">
                          <a:effectLst/>
                        </a:rPr>
                        <a:t>선택과목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전체</a:t>
                      </a:r>
                      <a:br>
                        <a:rPr lang="ko-KR" altLang="en-US" sz="800" b="1" dirty="0">
                          <a:effectLst/>
                        </a:rPr>
                      </a:br>
                      <a:r>
                        <a:rPr lang="ko-KR" altLang="en-US" sz="800" b="1" dirty="0">
                          <a:effectLst/>
                        </a:rPr>
                        <a:t>순위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800" b="1" dirty="0">
                          <a:effectLst/>
                        </a:rPr>
                        <a:t>과목 설명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10496"/>
                  </a:ext>
                </a:extLst>
              </a:tr>
              <a:tr h="325851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문학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문학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작품의 재구성과 창작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한국 문학과 외국 문학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자아성찰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63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독서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읽기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사실적 읽기와 추론적 읽기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매체의 특성을 고려한 글 읽기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92000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언어와매체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문법 영역과 매체 관련 내용을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음운의 체계와 변동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자료의 수용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국어생활 성찰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357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화법과작문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8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국어의 듣기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말하기 영역과 쓰기 영역을 심화</a:t>
                      </a:r>
                      <a:r>
                        <a:rPr lang="en-US" altLang="ko-KR" sz="700">
                          <a:effectLst/>
                        </a:rPr>
                        <a:t>·</a:t>
                      </a:r>
                      <a:r>
                        <a:rPr lang="ko-KR" altLang="en-US" sz="700">
                          <a:effectLst/>
                        </a:rPr>
                        <a:t>확장한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토론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면접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연설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비평 글쓰기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설득문 쓰기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069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고전읽기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다양한 고전을 읽으며 보다 수준 높은 교양을 갖추는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고전을 통한 자아와 세계의 이해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고전 읽기와 통합적 국어 활동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202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일상생활 및 직업 생활에서 업무수행 능력을 기르는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합리적 의사 결정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언어 예절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공감적 소통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주장과 근거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91852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심화국어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심화된 학문 탐구 능력을 향상시키기 위한 진로 선택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창의적 언어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매체 이용과 표현의 윤리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의사소통 문화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43241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확률과통계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경우의 수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순열과 조합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조건부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확률분포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4046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지수함수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로그함수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삼각함수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등차수열과 등비수열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7650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학습한 후</a:t>
                      </a:r>
                      <a:r>
                        <a:rPr lang="en-US" altLang="ko-KR" sz="700">
                          <a:effectLst/>
                        </a:rPr>
                        <a:t>, </a:t>
                      </a:r>
                      <a:r>
                        <a:rPr lang="ko-KR" altLang="en-US" sz="700">
                          <a:effectLst/>
                        </a:rPr>
                        <a:t>더 높은 수준의 수학을 학습하는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함수의 극한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미분계수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도함수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부정적분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정적분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72546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미적분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수학</a:t>
                      </a:r>
                      <a:r>
                        <a:rPr lang="en-US" altLang="ko-KR" sz="700" dirty="0" err="1">
                          <a:effectLst/>
                        </a:rPr>
                        <a:t>Ⅰ·Ⅱ</a:t>
                      </a:r>
                      <a:r>
                        <a:rPr lang="ko-KR" altLang="en-US" sz="700" dirty="0">
                          <a:effectLst/>
                        </a:rPr>
                        <a:t>를 학습한 후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더 높은 수준의 수학을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수열의 극한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도함수의 활용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정적분의 활용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8154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경제수학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경제 및 금융의 기본 개념을 이해하는 과목 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경제지표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환율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연금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984456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실용수학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>
                          <a:effectLst/>
                        </a:rPr>
                        <a:t>수학을 활용하여 실생활 문제 해결 방법을 알게 되는 과목</a:t>
                      </a:r>
                      <a:r>
                        <a:rPr lang="en-US" altLang="ko-KR" sz="700">
                          <a:effectLst/>
                        </a:rPr>
                        <a:t>(</a:t>
                      </a:r>
                      <a:r>
                        <a:rPr lang="ko-KR" altLang="en-US" sz="700">
                          <a:effectLst/>
                        </a:rPr>
                        <a:t>도형과 규칙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도형의 표현</a:t>
                      </a:r>
                      <a:r>
                        <a:rPr lang="en-US" altLang="ko-KR" sz="700">
                          <a:effectLst/>
                        </a:rPr>
                        <a:t>/ </a:t>
                      </a:r>
                      <a:r>
                        <a:rPr lang="ko-KR" altLang="en-US" sz="700">
                          <a:effectLst/>
                        </a:rPr>
                        <a:t>자료의 정리와 해석</a:t>
                      </a:r>
                      <a:r>
                        <a:rPr lang="en-US" altLang="ko-KR" sz="70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8560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수학과제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탐구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5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자신의 관심과 흥미에 맞는 수학과제를 선정하여 탐구하는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과제 탐구 방법과 절차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탐구 결과 정리 및 발표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064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기하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기하적 관점에서 심화된 수학 지식을 이해하고 기능을 습득하는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이차곡선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벡터의 연산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공간좌표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직선과 평면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 err="1">
                          <a:effectLst/>
                        </a:rPr>
                        <a:t>정사영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83179"/>
                  </a:ext>
                </a:extLst>
              </a:tr>
              <a:tr h="325851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effectLst/>
                        </a:rPr>
                        <a:t>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일반선택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영어회화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주어진 상황에 맞게 </a:t>
                      </a:r>
                      <a:r>
                        <a:rPr lang="ko-KR" altLang="en-US" sz="700" dirty="0" err="1">
                          <a:effectLst/>
                        </a:rPr>
                        <a:t>의사소통하는</a:t>
                      </a:r>
                      <a:r>
                        <a:rPr lang="ko-KR" altLang="en-US" sz="700" dirty="0">
                          <a:effectLst/>
                        </a:rPr>
                        <a:t> 능력을 기르도록 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화자의 심정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태도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일이나 사건의 원인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결과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058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Ⅰ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 능력을 더욱 향상시키고 영어 이해 능력과 표현 능력의 기초를 다지게 하는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줄거리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주제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요지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서식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메모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의견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감정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그림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도표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3391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effectLst/>
                        </a:rPr>
                        <a:t>영어독해와작문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6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읽기 능력과 쓰기 능력을 향상시키는 과목 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미래의 계획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12229"/>
                  </a:ext>
                </a:extLst>
              </a:tr>
              <a:tr h="253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</a:t>
                      </a:r>
                      <a:r>
                        <a:rPr lang="en-US" altLang="ko-KR" sz="700" dirty="0">
                          <a:effectLst/>
                        </a:rPr>
                        <a:t>Ⅱ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7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영어 이해 능력과 표현 능력을 연마하는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상황 및 화자 간의 관계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보고서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에세이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76641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</a:rPr>
                        <a:t>진로선택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진로영어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취업 및 일반적인 직무 수행에 필요한 기초 능력 계발을 위하여 영어를 학습하는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직업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진로에 관한 주제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인터뷰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자기소개서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업무계획서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이메일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5930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실용영어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실생활에 필요한 의사소통능력을 향상시키고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진로 분야와 관련된 영어 이해 능력과 표현 능력의 기초를 다지는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방송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광고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안내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경험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계획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문맥 속 낱말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어구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문장의 의미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7815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effectLst/>
                        </a:rPr>
                        <a:t>영어권문화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글로벌 시대에 영어로 </a:t>
                      </a:r>
                      <a:r>
                        <a:rPr lang="ko-KR" altLang="en-US" sz="700" dirty="0" err="1">
                          <a:effectLst/>
                        </a:rPr>
                        <a:t>의사소통할</a:t>
                      </a:r>
                      <a:r>
                        <a:rPr lang="ko-KR" altLang="en-US" sz="700" dirty="0">
                          <a:effectLst/>
                        </a:rPr>
                        <a:t> 수 있는 능력을 기르는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생활양식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풍습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사고방식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언어적</a:t>
                      </a:r>
                      <a:r>
                        <a:rPr lang="en-US" altLang="ko-KR" sz="700" dirty="0">
                          <a:effectLst/>
                        </a:rPr>
                        <a:t>·</a:t>
                      </a:r>
                      <a:r>
                        <a:rPr lang="ko-KR" altLang="en-US" sz="700" dirty="0">
                          <a:effectLst/>
                        </a:rPr>
                        <a:t>비언어적 의사소통 방식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9974"/>
                  </a:ext>
                </a:extLst>
              </a:tr>
              <a:tr h="32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effectLst/>
                        </a:rPr>
                        <a:t>영미문학</a:t>
                      </a:r>
                      <a:endParaRPr lang="en-US" altLang="ko-KR" sz="700">
                        <a:effectLst/>
                      </a:endParaRPr>
                    </a:p>
                    <a:p>
                      <a:pPr algn="ctr"/>
                      <a:r>
                        <a:rPr lang="ko-KR" altLang="en-US" sz="700">
                          <a:effectLst/>
                        </a:rPr>
                        <a:t>읽기</a:t>
                      </a:r>
                      <a:endParaRPr lang="ko-KR" altLang="en-US" sz="700" dirty="0">
                        <a:effectLst/>
                      </a:endParaRP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effectLst/>
                        </a:rPr>
                        <a:t>4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effectLst/>
                        </a:rPr>
                        <a:t>영미에서 출판된 문학 작품을 통하여 영어 이해 능력과 표현 능력을 </a:t>
                      </a:r>
                      <a:r>
                        <a:rPr lang="ko-KR" altLang="en-US" sz="700" dirty="0" err="1">
                          <a:effectLst/>
                        </a:rPr>
                        <a:t>심화시키고</a:t>
                      </a:r>
                      <a:r>
                        <a:rPr lang="ko-KR" altLang="en-US" sz="700" dirty="0">
                          <a:effectLst/>
                        </a:rPr>
                        <a:t> 영어 독서 능력을 향상시키는 과목</a:t>
                      </a:r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>
                          <a:effectLst/>
                        </a:rPr>
                        <a:t>작품의 배경과 시대적 상황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감상</a:t>
                      </a:r>
                      <a:r>
                        <a:rPr lang="en-US" altLang="ko-KR" sz="700" dirty="0">
                          <a:effectLst/>
                        </a:rPr>
                        <a:t>,</a:t>
                      </a:r>
                      <a:r>
                        <a:rPr lang="ko-KR" altLang="en-US" sz="700" dirty="0">
                          <a:effectLst/>
                        </a:rPr>
                        <a:t>비평</a:t>
                      </a:r>
                      <a:r>
                        <a:rPr lang="en-US" altLang="ko-KR" sz="700" dirty="0">
                          <a:effectLst/>
                        </a:rPr>
                        <a:t>/ </a:t>
                      </a:r>
                      <a:r>
                        <a:rPr lang="ko-KR" altLang="en-US" sz="700" dirty="0">
                          <a:effectLst/>
                        </a:rPr>
                        <a:t>상황극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</a:p>
                  </a:txBody>
                  <a:tcPr marL="3220" marR="3220" marT="1611" marB="1611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572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94DB2C-CC04-4572-A2EC-AC7AD021FD44}"/>
              </a:ext>
            </a:extLst>
          </p:cNvPr>
          <p:cNvCxnSpPr>
            <a:cxnSpLocks/>
          </p:cNvCxnSpPr>
          <p:nvPr/>
        </p:nvCxnSpPr>
        <p:spPr>
          <a:xfrm>
            <a:off x="409669" y="9627663"/>
            <a:ext cx="617867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A1E9D4C1-C3E9-4D79-A658-08A152E0A6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57" y="239570"/>
            <a:ext cx="487918" cy="48791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B3D69C9-5CDB-4B32-A30E-57C3FBBB6B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55" y="239573"/>
            <a:ext cx="544700" cy="4879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36A95F-3274-427F-899E-24FC2682CB05}"/>
              </a:ext>
            </a:extLst>
          </p:cNvPr>
          <p:cNvSpPr txBox="1"/>
          <p:nvPr/>
        </p:nvSpPr>
        <p:spPr>
          <a:xfrm>
            <a:off x="5284646" y="727490"/>
            <a:ext cx="1409154" cy="22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6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www.aptitude-x.com</a:t>
            </a:r>
            <a:endParaRPr lang="ko-KR" altLang="en-US" sz="826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270850-E6F5-405F-B421-27A1C6861D5C}"/>
              </a:ext>
            </a:extLst>
          </p:cNvPr>
          <p:cNvSpPr txBox="1"/>
          <p:nvPr/>
        </p:nvSpPr>
        <p:spPr>
          <a:xfrm>
            <a:off x="2694772" y="9666430"/>
            <a:ext cx="3799002" cy="2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Copyright 2004. </a:t>
            </a:r>
            <a:r>
              <a:rPr lang="ko-KR" altLang="en-US" sz="722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한국진로적성센터</a:t>
            </a:r>
            <a:r>
              <a:rPr lang="ko-KR" altLang="en-US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722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All rights reserved. ☎ 02. 523. 7523</a:t>
            </a:r>
            <a:endParaRPr lang="ko-KR" altLang="en-US" sz="722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3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35375</Words>
  <Application>Microsoft Office PowerPoint</Application>
  <PresentationFormat>A4 용지(210x297mm)</PresentationFormat>
  <Paragraphs>5043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맑은 고딕</vt:lpstr>
      <vt:lpstr>에스코어 드림 2 ExtraLight</vt:lpstr>
      <vt:lpstr>에스코어 드림 3 Light</vt:lpstr>
      <vt:lpstr>에스코어 드림 5 Medium</vt:lpstr>
      <vt:lpstr>에스코어 드림 8 Heavy</vt:lpstr>
      <vt:lpstr>Arial</vt:lpstr>
      <vt:lpstr>Calibri</vt:lpstr>
      <vt:lpstr>Calibri Light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onean2021@gmailc.om</cp:lastModifiedBy>
  <cp:revision>298</cp:revision>
  <cp:lastPrinted>2022-04-15T05:20:38Z</cp:lastPrinted>
  <dcterms:created xsi:type="dcterms:W3CDTF">2020-10-30T07:18:43Z</dcterms:created>
  <dcterms:modified xsi:type="dcterms:W3CDTF">2022-05-28T06:08:41Z</dcterms:modified>
</cp:coreProperties>
</file>