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20" r:id="rId1"/>
  </p:sldMasterIdLst>
  <p:notesMasterIdLst>
    <p:notesMasterId r:id="rId16"/>
  </p:notesMasterIdLst>
  <p:sldIdLst>
    <p:sldId id="256" r:id="rId2"/>
    <p:sldId id="258" r:id="rId3"/>
    <p:sldId id="266" r:id="rId4"/>
    <p:sldId id="740" r:id="rId5"/>
    <p:sldId id="742" r:id="rId6"/>
    <p:sldId id="743" r:id="rId7"/>
    <p:sldId id="744" r:id="rId8"/>
    <p:sldId id="285" r:id="rId9"/>
    <p:sldId id="741" r:id="rId10"/>
    <p:sldId id="706" r:id="rId11"/>
    <p:sldId id="745" r:id="rId12"/>
    <p:sldId id="734" r:id="rId13"/>
    <p:sldId id="735" r:id="rId14"/>
    <p:sldId id="712" r:id="rId15"/>
  </p:sldIdLst>
  <p:sldSz cx="12192000" cy="6858000"/>
  <p:notesSz cx="6858000" cy="9144000"/>
  <p:defaultTextStyle>
    <a:defPPr>
      <a:defRPr lang="aa-E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wunmi Popoola" initials="OP" lastIdx="1" clrIdx="0">
    <p:extLst>
      <p:ext uri="{19B8F6BF-5375-455C-9EA6-DF929625EA0E}">
        <p15:presenceInfo xmlns:p15="http://schemas.microsoft.com/office/powerpoint/2012/main" userId="S::olawunmi.popoola@gtbank.com::0ec798cf-21a8-47d0-9e9a-d839c2b1b9f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0AB8EB-3BF7-AA49-9D66-507F84C68144}" type="doc">
      <dgm:prSet loTypeId="urn:microsoft.com/office/officeart/2005/8/layout/hierarchy1" loCatId="hierarchy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DC1A21AE-E5EA-0844-9CF7-41B8000AFA75}">
      <dgm:prSet/>
      <dgm:spPr/>
      <dgm:t>
        <a:bodyPr/>
        <a:lstStyle/>
        <a:p>
          <a:r>
            <a:rPr lang="en-US" dirty="0"/>
            <a:t>Data Description</a:t>
          </a:r>
          <a:endParaRPr lang="aa-ET" dirty="0"/>
        </a:p>
      </dgm:t>
    </dgm:pt>
    <dgm:pt modelId="{DCC77EE3-C998-B047-889E-18AB91D6D40A}" type="parTrans" cxnId="{22BD4B92-1064-EA4A-BC31-6069E70F1B3B}">
      <dgm:prSet/>
      <dgm:spPr/>
      <dgm:t>
        <a:bodyPr/>
        <a:lstStyle/>
        <a:p>
          <a:endParaRPr lang="en-GB"/>
        </a:p>
      </dgm:t>
    </dgm:pt>
    <dgm:pt modelId="{4C7B03F8-2E1A-D744-BE64-5F6B5CA19042}" type="sibTrans" cxnId="{22BD4B92-1064-EA4A-BC31-6069E70F1B3B}">
      <dgm:prSet/>
      <dgm:spPr/>
      <dgm:t>
        <a:bodyPr/>
        <a:lstStyle/>
        <a:p>
          <a:endParaRPr lang="en-GB"/>
        </a:p>
      </dgm:t>
    </dgm:pt>
    <dgm:pt modelId="{0F9B2678-2A3C-504D-B48E-61B4A628FF9F}">
      <dgm:prSet/>
      <dgm:spPr/>
      <dgm:t>
        <a:bodyPr/>
        <a:lstStyle/>
        <a:p>
          <a:r>
            <a:rPr lang="en-US" dirty="0"/>
            <a:t>EDA steps and Visualizations</a:t>
          </a:r>
          <a:endParaRPr lang="aa-ET" dirty="0"/>
        </a:p>
      </dgm:t>
    </dgm:pt>
    <dgm:pt modelId="{4CD51031-5591-D349-BAE1-E474873AE195}" type="parTrans" cxnId="{91E83A82-7FAE-B241-BA91-C608AC4C411A}">
      <dgm:prSet/>
      <dgm:spPr/>
      <dgm:t>
        <a:bodyPr/>
        <a:lstStyle/>
        <a:p>
          <a:endParaRPr lang="en-GB"/>
        </a:p>
      </dgm:t>
    </dgm:pt>
    <dgm:pt modelId="{E23B7375-8AE2-1545-AF41-9644CD85E5C1}" type="sibTrans" cxnId="{91E83A82-7FAE-B241-BA91-C608AC4C411A}">
      <dgm:prSet/>
      <dgm:spPr/>
      <dgm:t>
        <a:bodyPr/>
        <a:lstStyle/>
        <a:p>
          <a:endParaRPr lang="en-GB"/>
        </a:p>
      </dgm:t>
    </dgm:pt>
    <dgm:pt modelId="{5E6B364B-A1CA-1641-A6FF-9C043A6B0ADF}">
      <dgm:prSet/>
      <dgm:spPr/>
      <dgm:t>
        <a:bodyPr/>
        <a:lstStyle/>
        <a:p>
          <a:r>
            <a:rPr lang="en-US" dirty="0"/>
            <a:t>Steps and Assumptions</a:t>
          </a:r>
          <a:endParaRPr lang="aa-ET" dirty="0"/>
        </a:p>
      </dgm:t>
    </dgm:pt>
    <dgm:pt modelId="{CE4BC86F-13EA-D24B-8A85-11DF7FBB4578}" type="parTrans" cxnId="{0800F23C-A405-4D4F-BC61-DA6CA97A1969}">
      <dgm:prSet/>
      <dgm:spPr/>
      <dgm:t>
        <a:bodyPr/>
        <a:lstStyle/>
        <a:p>
          <a:endParaRPr lang="en-GB"/>
        </a:p>
      </dgm:t>
    </dgm:pt>
    <dgm:pt modelId="{633CD499-C9D6-FC43-B653-71ECB46B258F}" type="sibTrans" cxnId="{0800F23C-A405-4D4F-BC61-DA6CA97A1969}">
      <dgm:prSet/>
      <dgm:spPr/>
      <dgm:t>
        <a:bodyPr/>
        <a:lstStyle/>
        <a:p>
          <a:endParaRPr lang="en-GB"/>
        </a:p>
      </dgm:t>
    </dgm:pt>
    <dgm:pt modelId="{2E54C5DF-C64E-4DFE-B85B-488A6D94FC3C}">
      <dgm:prSet/>
      <dgm:spPr/>
      <dgm:t>
        <a:bodyPr/>
        <a:lstStyle/>
        <a:p>
          <a:r>
            <a:rPr lang="en-US" dirty="0"/>
            <a:t>Analysis and Conclusion</a:t>
          </a:r>
          <a:endParaRPr lang="aa-ET" dirty="0"/>
        </a:p>
      </dgm:t>
    </dgm:pt>
    <dgm:pt modelId="{4D3A19A7-221E-4962-890E-FC35FD889F03}" type="parTrans" cxnId="{2991F712-E9F4-4B17-83EA-67B20ED351ED}">
      <dgm:prSet/>
      <dgm:spPr/>
      <dgm:t>
        <a:bodyPr/>
        <a:lstStyle/>
        <a:p>
          <a:endParaRPr lang="en-US"/>
        </a:p>
      </dgm:t>
    </dgm:pt>
    <dgm:pt modelId="{89DA0010-9385-47BF-8927-68DFCB92A2B9}" type="sibTrans" cxnId="{2991F712-E9F4-4B17-83EA-67B20ED351ED}">
      <dgm:prSet/>
      <dgm:spPr/>
      <dgm:t>
        <a:bodyPr/>
        <a:lstStyle/>
        <a:p>
          <a:endParaRPr lang="en-US"/>
        </a:p>
      </dgm:t>
    </dgm:pt>
    <dgm:pt modelId="{70BA8A02-6E2C-4B91-82F3-63070B26984B}" type="pres">
      <dgm:prSet presAssocID="{140AB8EB-3BF7-AA49-9D66-507F84C6814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72AF60-AFBC-4F8D-A203-152624172178}" type="pres">
      <dgm:prSet presAssocID="{DC1A21AE-E5EA-0844-9CF7-41B8000AFA75}" presName="hierRoot1" presStyleCnt="0"/>
      <dgm:spPr/>
    </dgm:pt>
    <dgm:pt modelId="{43FB26E4-2ABA-48ED-B6F4-AE6C63160C34}" type="pres">
      <dgm:prSet presAssocID="{DC1A21AE-E5EA-0844-9CF7-41B8000AFA75}" presName="composite" presStyleCnt="0"/>
      <dgm:spPr/>
    </dgm:pt>
    <dgm:pt modelId="{9FA039C6-6A3A-4BCE-A734-8D1752074010}" type="pres">
      <dgm:prSet presAssocID="{DC1A21AE-E5EA-0844-9CF7-41B8000AFA75}" presName="background" presStyleLbl="node0" presStyleIdx="0" presStyleCnt="4"/>
      <dgm:spPr/>
    </dgm:pt>
    <dgm:pt modelId="{DC571EA3-1D41-4965-AD81-55C912CA46D9}" type="pres">
      <dgm:prSet presAssocID="{DC1A21AE-E5EA-0844-9CF7-41B8000AFA75}" presName="text" presStyleLbl="fgAcc0" presStyleIdx="0" presStyleCnt="4">
        <dgm:presLayoutVars>
          <dgm:chPref val="3"/>
        </dgm:presLayoutVars>
      </dgm:prSet>
      <dgm:spPr/>
    </dgm:pt>
    <dgm:pt modelId="{DAB96361-C84F-44EE-99A8-C296B787ACE0}" type="pres">
      <dgm:prSet presAssocID="{DC1A21AE-E5EA-0844-9CF7-41B8000AFA75}" presName="hierChild2" presStyleCnt="0"/>
      <dgm:spPr/>
    </dgm:pt>
    <dgm:pt modelId="{968B5586-B23E-4894-8897-EEE3E7DA2ADB}" type="pres">
      <dgm:prSet presAssocID="{0F9B2678-2A3C-504D-B48E-61B4A628FF9F}" presName="hierRoot1" presStyleCnt="0"/>
      <dgm:spPr/>
    </dgm:pt>
    <dgm:pt modelId="{97D39847-8CC5-4B63-85EA-E6D45BDBA8DD}" type="pres">
      <dgm:prSet presAssocID="{0F9B2678-2A3C-504D-B48E-61B4A628FF9F}" presName="composite" presStyleCnt="0"/>
      <dgm:spPr/>
    </dgm:pt>
    <dgm:pt modelId="{89CF84B7-6EE1-4435-A28B-4B0AA4C4C2E0}" type="pres">
      <dgm:prSet presAssocID="{0F9B2678-2A3C-504D-B48E-61B4A628FF9F}" presName="background" presStyleLbl="node0" presStyleIdx="1" presStyleCnt="4"/>
      <dgm:spPr/>
    </dgm:pt>
    <dgm:pt modelId="{D0F8407A-7420-4874-865E-9DBD106E7237}" type="pres">
      <dgm:prSet presAssocID="{0F9B2678-2A3C-504D-B48E-61B4A628FF9F}" presName="text" presStyleLbl="fgAcc0" presStyleIdx="1" presStyleCnt="4">
        <dgm:presLayoutVars>
          <dgm:chPref val="3"/>
        </dgm:presLayoutVars>
      </dgm:prSet>
      <dgm:spPr/>
    </dgm:pt>
    <dgm:pt modelId="{F99185BD-F8C7-4AF4-B161-432BF832AF4A}" type="pres">
      <dgm:prSet presAssocID="{0F9B2678-2A3C-504D-B48E-61B4A628FF9F}" presName="hierChild2" presStyleCnt="0"/>
      <dgm:spPr/>
    </dgm:pt>
    <dgm:pt modelId="{EB2B416C-FA1C-4C57-98C0-D4EE2C283832}" type="pres">
      <dgm:prSet presAssocID="{5E6B364B-A1CA-1641-A6FF-9C043A6B0ADF}" presName="hierRoot1" presStyleCnt="0"/>
      <dgm:spPr/>
    </dgm:pt>
    <dgm:pt modelId="{0E0B68AC-F38C-463E-ACA7-C785D1B80D07}" type="pres">
      <dgm:prSet presAssocID="{5E6B364B-A1CA-1641-A6FF-9C043A6B0ADF}" presName="composite" presStyleCnt="0"/>
      <dgm:spPr/>
    </dgm:pt>
    <dgm:pt modelId="{84B51912-4432-4157-9CCF-06DAEB485945}" type="pres">
      <dgm:prSet presAssocID="{5E6B364B-A1CA-1641-A6FF-9C043A6B0ADF}" presName="background" presStyleLbl="node0" presStyleIdx="2" presStyleCnt="4"/>
      <dgm:spPr/>
    </dgm:pt>
    <dgm:pt modelId="{DA9F3042-8C3F-4FB6-B805-F3467DDCE300}" type="pres">
      <dgm:prSet presAssocID="{5E6B364B-A1CA-1641-A6FF-9C043A6B0ADF}" presName="text" presStyleLbl="fgAcc0" presStyleIdx="2" presStyleCnt="4">
        <dgm:presLayoutVars>
          <dgm:chPref val="3"/>
        </dgm:presLayoutVars>
      </dgm:prSet>
      <dgm:spPr/>
    </dgm:pt>
    <dgm:pt modelId="{77FB8A58-96EB-4AC0-9262-701DF94A8276}" type="pres">
      <dgm:prSet presAssocID="{5E6B364B-A1CA-1641-A6FF-9C043A6B0ADF}" presName="hierChild2" presStyleCnt="0"/>
      <dgm:spPr/>
    </dgm:pt>
    <dgm:pt modelId="{7EC5ED1C-4232-49C5-803C-3506FF72A898}" type="pres">
      <dgm:prSet presAssocID="{2E54C5DF-C64E-4DFE-B85B-488A6D94FC3C}" presName="hierRoot1" presStyleCnt="0"/>
      <dgm:spPr/>
    </dgm:pt>
    <dgm:pt modelId="{FF33CEA8-36ED-4511-B300-72BD4A2DD7E2}" type="pres">
      <dgm:prSet presAssocID="{2E54C5DF-C64E-4DFE-B85B-488A6D94FC3C}" presName="composite" presStyleCnt="0"/>
      <dgm:spPr/>
    </dgm:pt>
    <dgm:pt modelId="{8C6F44EA-6CC8-4186-8AD5-90CF3B56EA86}" type="pres">
      <dgm:prSet presAssocID="{2E54C5DF-C64E-4DFE-B85B-488A6D94FC3C}" presName="background" presStyleLbl="node0" presStyleIdx="3" presStyleCnt="4"/>
      <dgm:spPr/>
    </dgm:pt>
    <dgm:pt modelId="{10F37269-BF14-49AC-B66C-D987D85FCFB9}" type="pres">
      <dgm:prSet presAssocID="{2E54C5DF-C64E-4DFE-B85B-488A6D94FC3C}" presName="text" presStyleLbl="fgAcc0" presStyleIdx="3" presStyleCnt="4">
        <dgm:presLayoutVars>
          <dgm:chPref val="3"/>
        </dgm:presLayoutVars>
      </dgm:prSet>
      <dgm:spPr/>
    </dgm:pt>
    <dgm:pt modelId="{48B4A48B-975F-48DA-A29F-F7F98DBE2CD0}" type="pres">
      <dgm:prSet presAssocID="{2E54C5DF-C64E-4DFE-B85B-488A6D94FC3C}" presName="hierChild2" presStyleCnt="0"/>
      <dgm:spPr/>
    </dgm:pt>
  </dgm:ptLst>
  <dgm:cxnLst>
    <dgm:cxn modelId="{2991F712-E9F4-4B17-83EA-67B20ED351ED}" srcId="{140AB8EB-3BF7-AA49-9D66-507F84C68144}" destId="{2E54C5DF-C64E-4DFE-B85B-488A6D94FC3C}" srcOrd="3" destOrd="0" parTransId="{4D3A19A7-221E-4962-890E-FC35FD889F03}" sibTransId="{89DA0010-9385-47BF-8927-68DFCB92A2B9}"/>
    <dgm:cxn modelId="{2817DC29-1DFD-46A2-A013-2973E469A745}" type="presOf" srcId="{5E6B364B-A1CA-1641-A6FF-9C043A6B0ADF}" destId="{DA9F3042-8C3F-4FB6-B805-F3467DDCE300}" srcOrd="0" destOrd="0" presId="urn:microsoft.com/office/officeart/2005/8/layout/hierarchy1"/>
    <dgm:cxn modelId="{0800F23C-A405-4D4F-BC61-DA6CA97A1969}" srcId="{140AB8EB-3BF7-AA49-9D66-507F84C68144}" destId="{5E6B364B-A1CA-1641-A6FF-9C043A6B0ADF}" srcOrd="2" destOrd="0" parTransId="{CE4BC86F-13EA-D24B-8A85-11DF7FBB4578}" sibTransId="{633CD499-C9D6-FC43-B653-71ECB46B258F}"/>
    <dgm:cxn modelId="{19C91241-DBE3-4B5C-8D75-C49DB850C431}" type="presOf" srcId="{DC1A21AE-E5EA-0844-9CF7-41B8000AFA75}" destId="{DC571EA3-1D41-4965-AD81-55C912CA46D9}" srcOrd="0" destOrd="0" presId="urn:microsoft.com/office/officeart/2005/8/layout/hierarchy1"/>
    <dgm:cxn modelId="{9388A243-540B-4EAE-A911-CDF52D2150A7}" type="presOf" srcId="{0F9B2678-2A3C-504D-B48E-61B4A628FF9F}" destId="{D0F8407A-7420-4874-865E-9DBD106E7237}" srcOrd="0" destOrd="0" presId="urn:microsoft.com/office/officeart/2005/8/layout/hierarchy1"/>
    <dgm:cxn modelId="{04D9C445-708D-4BFF-B652-2DF9315399B6}" type="presOf" srcId="{2E54C5DF-C64E-4DFE-B85B-488A6D94FC3C}" destId="{10F37269-BF14-49AC-B66C-D987D85FCFB9}" srcOrd="0" destOrd="0" presId="urn:microsoft.com/office/officeart/2005/8/layout/hierarchy1"/>
    <dgm:cxn modelId="{91E83A82-7FAE-B241-BA91-C608AC4C411A}" srcId="{140AB8EB-3BF7-AA49-9D66-507F84C68144}" destId="{0F9B2678-2A3C-504D-B48E-61B4A628FF9F}" srcOrd="1" destOrd="0" parTransId="{4CD51031-5591-D349-BAE1-E474873AE195}" sibTransId="{E23B7375-8AE2-1545-AF41-9644CD85E5C1}"/>
    <dgm:cxn modelId="{F52D2192-245F-4565-9BC9-112DEA636132}" type="presOf" srcId="{140AB8EB-3BF7-AA49-9D66-507F84C68144}" destId="{70BA8A02-6E2C-4B91-82F3-63070B26984B}" srcOrd="0" destOrd="0" presId="urn:microsoft.com/office/officeart/2005/8/layout/hierarchy1"/>
    <dgm:cxn modelId="{22BD4B92-1064-EA4A-BC31-6069E70F1B3B}" srcId="{140AB8EB-3BF7-AA49-9D66-507F84C68144}" destId="{DC1A21AE-E5EA-0844-9CF7-41B8000AFA75}" srcOrd="0" destOrd="0" parTransId="{DCC77EE3-C998-B047-889E-18AB91D6D40A}" sibTransId="{4C7B03F8-2E1A-D744-BE64-5F6B5CA19042}"/>
    <dgm:cxn modelId="{59A489BF-FB74-4095-ADF2-FCC3BE148CB7}" type="presParOf" srcId="{70BA8A02-6E2C-4B91-82F3-63070B26984B}" destId="{1E72AF60-AFBC-4F8D-A203-152624172178}" srcOrd="0" destOrd="0" presId="urn:microsoft.com/office/officeart/2005/8/layout/hierarchy1"/>
    <dgm:cxn modelId="{78BE2B81-ACE3-4671-BD45-16F2370E525C}" type="presParOf" srcId="{1E72AF60-AFBC-4F8D-A203-152624172178}" destId="{43FB26E4-2ABA-48ED-B6F4-AE6C63160C34}" srcOrd="0" destOrd="0" presId="urn:microsoft.com/office/officeart/2005/8/layout/hierarchy1"/>
    <dgm:cxn modelId="{B3E34AA3-AEEA-4D0D-A932-AD51878D67D0}" type="presParOf" srcId="{43FB26E4-2ABA-48ED-B6F4-AE6C63160C34}" destId="{9FA039C6-6A3A-4BCE-A734-8D1752074010}" srcOrd="0" destOrd="0" presId="urn:microsoft.com/office/officeart/2005/8/layout/hierarchy1"/>
    <dgm:cxn modelId="{BE22257E-4000-4478-918A-E376E1581499}" type="presParOf" srcId="{43FB26E4-2ABA-48ED-B6F4-AE6C63160C34}" destId="{DC571EA3-1D41-4965-AD81-55C912CA46D9}" srcOrd="1" destOrd="0" presId="urn:microsoft.com/office/officeart/2005/8/layout/hierarchy1"/>
    <dgm:cxn modelId="{A61FB208-0B4E-43F1-9BB3-1E44737C2837}" type="presParOf" srcId="{1E72AF60-AFBC-4F8D-A203-152624172178}" destId="{DAB96361-C84F-44EE-99A8-C296B787ACE0}" srcOrd="1" destOrd="0" presId="urn:microsoft.com/office/officeart/2005/8/layout/hierarchy1"/>
    <dgm:cxn modelId="{0B0DB78B-77D4-49CC-A876-FD70FEB32037}" type="presParOf" srcId="{70BA8A02-6E2C-4B91-82F3-63070B26984B}" destId="{968B5586-B23E-4894-8897-EEE3E7DA2ADB}" srcOrd="1" destOrd="0" presId="urn:microsoft.com/office/officeart/2005/8/layout/hierarchy1"/>
    <dgm:cxn modelId="{CBBED8EB-1F21-408E-A071-7FFE5AF0E57A}" type="presParOf" srcId="{968B5586-B23E-4894-8897-EEE3E7DA2ADB}" destId="{97D39847-8CC5-4B63-85EA-E6D45BDBA8DD}" srcOrd="0" destOrd="0" presId="urn:microsoft.com/office/officeart/2005/8/layout/hierarchy1"/>
    <dgm:cxn modelId="{41F97386-33CF-4B33-B147-0017A98DB676}" type="presParOf" srcId="{97D39847-8CC5-4B63-85EA-E6D45BDBA8DD}" destId="{89CF84B7-6EE1-4435-A28B-4B0AA4C4C2E0}" srcOrd="0" destOrd="0" presId="urn:microsoft.com/office/officeart/2005/8/layout/hierarchy1"/>
    <dgm:cxn modelId="{FA509174-FA31-4DDB-B939-3D4508813143}" type="presParOf" srcId="{97D39847-8CC5-4B63-85EA-E6D45BDBA8DD}" destId="{D0F8407A-7420-4874-865E-9DBD106E7237}" srcOrd="1" destOrd="0" presId="urn:microsoft.com/office/officeart/2005/8/layout/hierarchy1"/>
    <dgm:cxn modelId="{8CD05200-5D1E-4179-843D-CB3508203C1F}" type="presParOf" srcId="{968B5586-B23E-4894-8897-EEE3E7DA2ADB}" destId="{F99185BD-F8C7-4AF4-B161-432BF832AF4A}" srcOrd="1" destOrd="0" presId="urn:microsoft.com/office/officeart/2005/8/layout/hierarchy1"/>
    <dgm:cxn modelId="{9778B24B-A665-4363-895A-CF65997BD975}" type="presParOf" srcId="{70BA8A02-6E2C-4B91-82F3-63070B26984B}" destId="{EB2B416C-FA1C-4C57-98C0-D4EE2C283832}" srcOrd="2" destOrd="0" presId="urn:microsoft.com/office/officeart/2005/8/layout/hierarchy1"/>
    <dgm:cxn modelId="{DA7C0581-2237-4CFF-B532-ECDC20BA3931}" type="presParOf" srcId="{EB2B416C-FA1C-4C57-98C0-D4EE2C283832}" destId="{0E0B68AC-F38C-463E-ACA7-C785D1B80D07}" srcOrd="0" destOrd="0" presId="urn:microsoft.com/office/officeart/2005/8/layout/hierarchy1"/>
    <dgm:cxn modelId="{937DCF73-936A-4383-A93E-1C2E5A438DFC}" type="presParOf" srcId="{0E0B68AC-F38C-463E-ACA7-C785D1B80D07}" destId="{84B51912-4432-4157-9CCF-06DAEB485945}" srcOrd="0" destOrd="0" presId="urn:microsoft.com/office/officeart/2005/8/layout/hierarchy1"/>
    <dgm:cxn modelId="{E2B95B2F-4B8A-49B5-8118-A801D4895B2D}" type="presParOf" srcId="{0E0B68AC-F38C-463E-ACA7-C785D1B80D07}" destId="{DA9F3042-8C3F-4FB6-B805-F3467DDCE300}" srcOrd="1" destOrd="0" presId="urn:microsoft.com/office/officeart/2005/8/layout/hierarchy1"/>
    <dgm:cxn modelId="{A2A82CFF-9F7B-4337-AF08-5E5DB64C12EF}" type="presParOf" srcId="{EB2B416C-FA1C-4C57-98C0-D4EE2C283832}" destId="{77FB8A58-96EB-4AC0-9262-701DF94A8276}" srcOrd="1" destOrd="0" presId="urn:microsoft.com/office/officeart/2005/8/layout/hierarchy1"/>
    <dgm:cxn modelId="{7AB427D9-BD32-45E3-83FD-5280FD05BD47}" type="presParOf" srcId="{70BA8A02-6E2C-4B91-82F3-63070B26984B}" destId="{7EC5ED1C-4232-49C5-803C-3506FF72A898}" srcOrd="3" destOrd="0" presId="urn:microsoft.com/office/officeart/2005/8/layout/hierarchy1"/>
    <dgm:cxn modelId="{410EF65B-E2DC-4D85-97F0-0EF9EECE9031}" type="presParOf" srcId="{7EC5ED1C-4232-49C5-803C-3506FF72A898}" destId="{FF33CEA8-36ED-4511-B300-72BD4A2DD7E2}" srcOrd="0" destOrd="0" presId="urn:microsoft.com/office/officeart/2005/8/layout/hierarchy1"/>
    <dgm:cxn modelId="{5A4924A1-FDA5-4D36-BF5A-F523737ED79A}" type="presParOf" srcId="{FF33CEA8-36ED-4511-B300-72BD4A2DD7E2}" destId="{8C6F44EA-6CC8-4186-8AD5-90CF3B56EA86}" srcOrd="0" destOrd="0" presId="urn:microsoft.com/office/officeart/2005/8/layout/hierarchy1"/>
    <dgm:cxn modelId="{D92208FA-E31C-4C17-ABD0-867F4D68308B}" type="presParOf" srcId="{FF33CEA8-36ED-4511-B300-72BD4A2DD7E2}" destId="{10F37269-BF14-49AC-B66C-D987D85FCFB9}" srcOrd="1" destOrd="0" presId="urn:microsoft.com/office/officeart/2005/8/layout/hierarchy1"/>
    <dgm:cxn modelId="{866C1343-CD6F-4B4F-87D0-FA23E8AA40B9}" type="presParOf" srcId="{7EC5ED1C-4232-49C5-803C-3506FF72A898}" destId="{48B4A48B-975F-48DA-A29F-F7F98DBE2CD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039C6-6A3A-4BCE-A734-8D1752074010}">
      <dsp:nvSpPr>
        <dsp:cNvPr id="0" name=""/>
        <dsp:cNvSpPr/>
      </dsp:nvSpPr>
      <dsp:spPr>
        <a:xfrm>
          <a:off x="2946" y="1101376"/>
          <a:ext cx="2104012" cy="13360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C571EA3-1D41-4965-AD81-55C912CA46D9}">
      <dsp:nvSpPr>
        <dsp:cNvPr id="0" name=""/>
        <dsp:cNvSpPr/>
      </dsp:nvSpPr>
      <dsp:spPr>
        <a:xfrm>
          <a:off x="236726" y="1323466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Description</a:t>
          </a:r>
          <a:endParaRPr lang="aa-ET" sz="2200" kern="1200" dirty="0"/>
        </a:p>
      </dsp:txBody>
      <dsp:txXfrm>
        <a:off x="275858" y="1362598"/>
        <a:ext cx="2025748" cy="1257784"/>
      </dsp:txXfrm>
    </dsp:sp>
    <dsp:sp modelId="{89CF84B7-6EE1-4435-A28B-4B0AA4C4C2E0}">
      <dsp:nvSpPr>
        <dsp:cNvPr id="0" name=""/>
        <dsp:cNvSpPr/>
      </dsp:nvSpPr>
      <dsp:spPr>
        <a:xfrm>
          <a:off x="2574518" y="1101376"/>
          <a:ext cx="2104012" cy="13360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0F8407A-7420-4874-865E-9DBD106E7237}">
      <dsp:nvSpPr>
        <dsp:cNvPr id="0" name=""/>
        <dsp:cNvSpPr/>
      </dsp:nvSpPr>
      <dsp:spPr>
        <a:xfrm>
          <a:off x="2808297" y="1323466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EDA steps and Visualizations</a:t>
          </a:r>
          <a:endParaRPr lang="aa-ET" sz="2200" kern="1200" dirty="0"/>
        </a:p>
      </dsp:txBody>
      <dsp:txXfrm>
        <a:off x="2847429" y="1362598"/>
        <a:ext cx="2025748" cy="1257784"/>
      </dsp:txXfrm>
    </dsp:sp>
    <dsp:sp modelId="{84B51912-4432-4157-9CCF-06DAEB485945}">
      <dsp:nvSpPr>
        <dsp:cNvPr id="0" name=""/>
        <dsp:cNvSpPr/>
      </dsp:nvSpPr>
      <dsp:spPr>
        <a:xfrm>
          <a:off x="5146089" y="1101376"/>
          <a:ext cx="2104012" cy="13360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A9F3042-8C3F-4FB6-B805-F3467DDCE300}">
      <dsp:nvSpPr>
        <dsp:cNvPr id="0" name=""/>
        <dsp:cNvSpPr/>
      </dsp:nvSpPr>
      <dsp:spPr>
        <a:xfrm>
          <a:off x="5379868" y="1323466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Steps and Assumptions</a:t>
          </a:r>
          <a:endParaRPr lang="aa-ET" sz="2200" kern="1200" dirty="0"/>
        </a:p>
      </dsp:txBody>
      <dsp:txXfrm>
        <a:off x="5419000" y="1362598"/>
        <a:ext cx="2025748" cy="1257784"/>
      </dsp:txXfrm>
    </dsp:sp>
    <dsp:sp modelId="{8C6F44EA-6CC8-4186-8AD5-90CF3B56EA86}">
      <dsp:nvSpPr>
        <dsp:cNvPr id="0" name=""/>
        <dsp:cNvSpPr/>
      </dsp:nvSpPr>
      <dsp:spPr>
        <a:xfrm>
          <a:off x="7717661" y="1101376"/>
          <a:ext cx="2104012" cy="13360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0F37269-BF14-49AC-B66C-D987D85FCFB9}">
      <dsp:nvSpPr>
        <dsp:cNvPr id="0" name=""/>
        <dsp:cNvSpPr/>
      </dsp:nvSpPr>
      <dsp:spPr>
        <a:xfrm>
          <a:off x="7951440" y="1323466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Analysis and Conclusion</a:t>
          </a:r>
          <a:endParaRPr lang="aa-ET" sz="2200" kern="1200" dirty="0"/>
        </a:p>
      </dsp:txBody>
      <dsp:txXfrm>
        <a:off x="7990572" y="1362598"/>
        <a:ext cx="2025748" cy="1257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92CCD-5AAA-6649-BCB7-E24E1A888DF3}" type="datetimeFigureOut">
              <a:rPr lang="aa-ET" smtClean="0"/>
              <a:t>10/12/2022</a:t>
            </a:fld>
            <a:endParaRPr lang="aa-E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a-E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D969B-4195-BE43-B0C6-A99873CC37D1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046002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1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577368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13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283018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2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547906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3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823505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4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511404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5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744957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6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516679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7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597075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9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005330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11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685328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1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6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0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9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0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10/12/2022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6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10/12/2022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1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10/12/2022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8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8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4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9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50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0" r:id="rId2"/>
    <p:sldLayoutId id="2147484111" r:id="rId3"/>
    <p:sldLayoutId id="2147484112" r:id="rId4"/>
    <p:sldLayoutId id="2147484113" r:id="rId5"/>
    <p:sldLayoutId id="2147484119" r:id="rId6"/>
    <p:sldLayoutId id="2147484114" r:id="rId7"/>
    <p:sldLayoutId id="2147484115" r:id="rId8"/>
    <p:sldLayoutId id="2147484116" r:id="rId9"/>
    <p:sldLayoutId id="2147484118" r:id="rId10"/>
    <p:sldLayoutId id="214748411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agleonline.com/keep-the-end-in-mind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artner.com/smarterwithgartner/eight-building-blocks-for-the-digital-workplac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zzingdata.com/descriptive-statistics-first-step-towards-statistical-analysi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8" name="Picture 1">
            <a:extLst>
              <a:ext uri="{FF2B5EF4-FFF2-40B4-BE49-F238E27FC236}">
                <a16:creationId xmlns:a16="http://schemas.microsoft.com/office/drawing/2014/main" id="{B768AD87-1DF2-4E81-AE8C-9FC3E0549F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7601" b="9328"/>
          <a:stretch/>
        </p:blipFill>
        <p:spPr>
          <a:xfrm>
            <a:off x="-16706" y="-15389"/>
            <a:ext cx="12188826" cy="6857990"/>
          </a:xfrm>
          <a:prstGeom prst="rect">
            <a:avLst/>
          </a:prstGeom>
        </p:spPr>
      </p:pic>
      <p:sp>
        <p:nvSpPr>
          <p:cNvPr id="6" name="AutoShape 6" descr="Image preview">
            <a:extLst>
              <a:ext uri="{FF2B5EF4-FFF2-40B4-BE49-F238E27FC236}">
                <a16:creationId xmlns:a16="http://schemas.microsoft.com/office/drawing/2014/main" id="{59C442CC-CA61-4845-8E96-289557BEC2E2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4864963" y="1871611"/>
            <a:ext cx="6996825" cy="35661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US" altLang="en-US" sz="6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Retention Case Study</a:t>
            </a:r>
            <a:b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86177-0F1C-2449-9D00-3D221707E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6441" y="4601577"/>
            <a:ext cx="5704249" cy="1143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b="1" dirty="0"/>
              <a:t>October 6 - 13, 2022</a:t>
            </a:r>
          </a:p>
          <a:p>
            <a:pPr>
              <a:lnSpc>
                <a:spcPct val="110000"/>
              </a:lnSpc>
            </a:pPr>
            <a:endParaRPr lang="aa-ET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5FBD20C-DCED-4E97-9C65-AA32D674C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5536"/>
            <a:ext cx="4653435" cy="454692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25037" y="4474741"/>
            <a:ext cx="55581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AutoShape 2" descr="Image preview">
            <a:extLst>
              <a:ext uri="{FF2B5EF4-FFF2-40B4-BE49-F238E27FC236}">
                <a16:creationId xmlns:a16="http://schemas.microsoft.com/office/drawing/2014/main" id="{508F595B-72C6-E742-A9B1-BAF563DB53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a-ET"/>
          </a:p>
        </p:txBody>
      </p:sp>
      <p:sp>
        <p:nvSpPr>
          <p:cNvPr id="9" name="AutoShape 12" descr="Image preview">
            <a:extLst>
              <a:ext uri="{FF2B5EF4-FFF2-40B4-BE49-F238E27FC236}">
                <a16:creationId xmlns:a16="http://schemas.microsoft.com/office/drawing/2014/main" id="{17BDE483-2264-7249-B530-BA513C4E1E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a-E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3B7ED-2F6F-569A-0A25-2674077EA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46" y="1182508"/>
            <a:ext cx="4653435" cy="45199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4BB76C-A655-3002-1665-4688DAA6EC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1161" y="-15389"/>
            <a:ext cx="1674490" cy="117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57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6AF2F3-5B0D-4CA5-ABAF-C1FCA2ED3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1" r="24054" b="-1"/>
          <a:stretch/>
        </p:blipFill>
        <p:spPr bwMode="auto">
          <a:xfrm>
            <a:off x="51006" y="10"/>
            <a:ext cx="1218882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7A7620-4FBA-D54C-BC49-6C457B7851B6}"/>
              </a:ext>
            </a:extLst>
          </p:cNvPr>
          <p:cNvSpPr txBox="1"/>
          <p:nvPr/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91440" indent="-91440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80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PROCESS STEPS &amp; ASSUMPTIONS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0201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AFF134-D1B9-4506-B4CF-26163C00DDEC}"/>
              </a:ext>
            </a:extLst>
          </p:cNvPr>
          <p:cNvSpPr/>
          <p:nvPr/>
        </p:nvSpPr>
        <p:spPr>
          <a:xfrm>
            <a:off x="6514044" y="2113808"/>
            <a:ext cx="4981270" cy="2731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A30560-C07D-479F-8BA0-D05A3294EB81}"/>
              </a:ext>
            </a:extLst>
          </p:cNvPr>
          <p:cNvSpPr/>
          <p:nvPr/>
        </p:nvSpPr>
        <p:spPr>
          <a:xfrm>
            <a:off x="991170" y="-339507"/>
            <a:ext cx="10981609" cy="574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r>
              <a:rPr lang="en-US" sz="2400" kern="0" dirty="0">
                <a:latin typeface="Plantagenet Cherokee" panose="02020602070100000000" pitchFamily="18" charset="0"/>
                <a:rtl val="0"/>
              </a:rPr>
              <a:t>I started by viewing the data and checking for null values</a:t>
            </a:r>
            <a:r>
              <a:rPr lang="en-US" altLang="en-US" sz="2400" kern="0" dirty="0">
                <a:latin typeface="Plantagenet Cherokee" panose="02020602070100000000" pitchFamily="18" charset="0"/>
                <a:rtl val="0"/>
              </a:rPr>
              <a:t>;</a:t>
            </a: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r>
              <a:rPr lang="en-US" sz="2400" kern="0" dirty="0">
                <a:latin typeface="Plantagenet Cherokee" panose="02020602070100000000" pitchFamily="18" charset="0"/>
                <a:rtl val="0"/>
              </a:rPr>
              <a:t>I checked what kind of datatypes the dataset were made up of</a:t>
            </a: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r>
              <a:rPr lang="en-US" sz="2400" kern="0" dirty="0">
                <a:latin typeface="Plantagenet Cherokee" panose="02020602070100000000" pitchFamily="18" charset="0"/>
                <a:rtl val="0"/>
              </a:rPr>
              <a:t>I determined the target variable or labels.</a:t>
            </a: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r>
              <a:rPr lang="en-US" sz="2400" kern="0" dirty="0">
                <a:latin typeface="Plantagenet Cherokee" panose="02020602070100000000" pitchFamily="18" charset="0"/>
                <a:rtl val="0"/>
              </a:rPr>
              <a:t>I choose only 47 features and finally used 29 features for the analysis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B3D078B-DDFE-4582-8A68-53D678761668}"/>
              </a:ext>
            </a:extLst>
          </p:cNvPr>
          <p:cNvSpPr/>
          <p:nvPr/>
        </p:nvSpPr>
        <p:spPr>
          <a:xfrm>
            <a:off x="473323" y="4853858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1CA4ECB-13F2-4F08-BA82-83D25BADCAF1}"/>
              </a:ext>
            </a:extLst>
          </p:cNvPr>
          <p:cNvSpPr/>
          <p:nvPr/>
        </p:nvSpPr>
        <p:spPr>
          <a:xfrm>
            <a:off x="490669" y="2003712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A2C7F06A-A2A8-4ED0-B7CD-C388FFF02989}"/>
              </a:ext>
            </a:extLst>
          </p:cNvPr>
          <p:cNvSpPr/>
          <p:nvPr/>
        </p:nvSpPr>
        <p:spPr>
          <a:xfrm>
            <a:off x="473323" y="626953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EDB45B8D-244D-63CC-D42C-0C4412661F14}"/>
              </a:ext>
            </a:extLst>
          </p:cNvPr>
          <p:cNvSpPr/>
          <p:nvPr/>
        </p:nvSpPr>
        <p:spPr>
          <a:xfrm>
            <a:off x="511565" y="3497074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17129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93124E25-20DA-404A-86F6-49AD2CBAC5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9945" b="238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7A7620-4FBA-D54C-BC49-6C457B7851B6}"/>
              </a:ext>
            </a:extLst>
          </p:cNvPr>
          <p:cNvSpPr txBox="1"/>
          <p:nvPr/>
        </p:nvSpPr>
        <p:spPr>
          <a:xfrm>
            <a:off x="1030170" y="698172"/>
            <a:ext cx="6927391" cy="1132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91440" indent="-91440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7200" b="1" spc="-5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+mj-cs"/>
              </a:rPr>
              <a:t>Conclusion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8351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AFF134-D1B9-4506-B4CF-26163C00DDEC}"/>
              </a:ext>
            </a:extLst>
          </p:cNvPr>
          <p:cNvSpPr/>
          <p:nvPr/>
        </p:nvSpPr>
        <p:spPr>
          <a:xfrm>
            <a:off x="6514044" y="2113808"/>
            <a:ext cx="4981270" cy="2731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5DD56528-9D17-426E-AEE4-8262CEE9D994}"/>
              </a:ext>
            </a:extLst>
          </p:cNvPr>
          <p:cNvSpPr/>
          <p:nvPr/>
        </p:nvSpPr>
        <p:spPr>
          <a:xfrm>
            <a:off x="709763" y="937002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FE625E-7032-4950-8C73-240D77303291}"/>
              </a:ext>
            </a:extLst>
          </p:cNvPr>
          <p:cNvSpPr/>
          <p:nvPr/>
        </p:nvSpPr>
        <p:spPr>
          <a:xfrm>
            <a:off x="1193532" y="2033521"/>
            <a:ext cx="112793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Plantagenet Cherokee" panose="02020602070100000000" pitchFamily="18" charset="0"/>
              </a:rPr>
              <a:t>Most customers preferred amazon on all indices in terms of customer experience and system performance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D1F4E3FD-ED4C-4057-B3A7-294FB685E63F}"/>
              </a:ext>
            </a:extLst>
          </p:cNvPr>
          <p:cNvSpPr/>
          <p:nvPr/>
        </p:nvSpPr>
        <p:spPr>
          <a:xfrm>
            <a:off x="732792" y="2099224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072A0E-02EF-4EE0-A7D4-C92772DC2C84}"/>
              </a:ext>
            </a:extLst>
          </p:cNvPr>
          <p:cNvSpPr/>
          <p:nvPr/>
        </p:nvSpPr>
        <p:spPr>
          <a:xfrm>
            <a:off x="768051" y="3333074"/>
            <a:ext cx="11385659" cy="765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400" dirty="0">
                <a:latin typeface="Plantagenet Cherokee" panose="02020602070100000000" pitchFamily="18" charset="0"/>
              </a:rPr>
              <a:t>About 29 variables contributed to customer retention on ecommerce sites. The 29 variables were stated above</a:t>
            </a:r>
            <a:endParaRPr lang="en-US" altLang="en-US" sz="2400" dirty="0">
              <a:latin typeface="Plantagenet Cherokee" panose="02020602070100000000" pitchFamily="18" charset="0"/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D0CA37DB-3934-4938-A0DC-0AD730E83E1F}"/>
              </a:ext>
            </a:extLst>
          </p:cNvPr>
          <p:cNvSpPr/>
          <p:nvPr/>
        </p:nvSpPr>
        <p:spPr>
          <a:xfrm>
            <a:off x="771037" y="3307425"/>
            <a:ext cx="457200" cy="431752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9B673D-487C-4629-A596-983CE5A47D4B}"/>
              </a:ext>
            </a:extLst>
          </p:cNvPr>
          <p:cNvSpPr/>
          <p:nvPr/>
        </p:nvSpPr>
        <p:spPr>
          <a:xfrm>
            <a:off x="1193532" y="903442"/>
            <a:ext cx="112828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Plantagenet Cherokee" panose="02020602070100000000" pitchFamily="18" charset="0"/>
              </a:rPr>
              <a:t>From analysis I discovered that more females shopped online compared to the male counterpart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8FE73B-83EF-654E-1488-B4950D9B4974}"/>
              </a:ext>
            </a:extLst>
          </p:cNvPr>
          <p:cNvSpPr/>
          <p:nvPr/>
        </p:nvSpPr>
        <p:spPr>
          <a:xfrm>
            <a:off x="768051" y="4403845"/>
            <a:ext cx="11385659" cy="433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400" dirty="0">
                <a:latin typeface="Plantagenet Cherokee" panose="02020602070100000000" pitchFamily="18" charset="0"/>
              </a:rPr>
              <a:t>Most of the customers used mobile devices for their online purchases</a:t>
            </a:r>
            <a:endParaRPr lang="en-US" altLang="en-US" sz="2400" dirty="0">
              <a:latin typeface="Plantagenet Cherokee" panose="02020602070100000000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38D952-8669-BE83-B0B7-D894D46745B9}"/>
              </a:ext>
            </a:extLst>
          </p:cNvPr>
          <p:cNvSpPr/>
          <p:nvPr/>
        </p:nvSpPr>
        <p:spPr>
          <a:xfrm>
            <a:off x="732792" y="5395154"/>
            <a:ext cx="11385659" cy="433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400" dirty="0">
                <a:latin typeface="Plantagenet Cherokee" panose="02020602070100000000" pitchFamily="18" charset="0"/>
              </a:rPr>
              <a:t>Delhi had majority of the customers based on the visualization I did</a:t>
            </a:r>
            <a:endParaRPr lang="en-US" altLang="en-US" sz="2400" dirty="0">
              <a:latin typeface="Plantagenet Cherokee" panose="02020602070100000000" pitchFamily="18" charset="0"/>
            </a:endParaRP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2E3D7A5A-C76F-4BC1-6FA6-986A775168BA}"/>
              </a:ext>
            </a:extLst>
          </p:cNvPr>
          <p:cNvSpPr/>
          <p:nvPr/>
        </p:nvSpPr>
        <p:spPr>
          <a:xfrm>
            <a:off x="771037" y="4351476"/>
            <a:ext cx="457200" cy="431752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5E895574-37E2-DF26-0862-F91D747D10B2}"/>
              </a:ext>
            </a:extLst>
          </p:cNvPr>
          <p:cNvSpPr/>
          <p:nvPr/>
        </p:nvSpPr>
        <p:spPr>
          <a:xfrm>
            <a:off x="776375" y="5349167"/>
            <a:ext cx="457200" cy="431752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57865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0FB4F-5FF1-4E4C-B10C-4BE4AE333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aa-ET" sz="7200" dirty="0">
                <a:solidFill>
                  <a:schemeClr val="bg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0583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ctangle 9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6" name="Straight Connector 9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7" name="Rectangle 99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utoShape 6" descr="Image preview">
            <a:extLst>
              <a:ext uri="{FF2B5EF4-FFF2-40B4-BE49-F238E27FC236}">
                <a16:creationId xmlns:a16="http://schemas.microsoft.com/office/drawing/2014/main" id="{59C442CC-CA61-4845-8E96-289557BEC2E2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1097280" y="286603"/>
            <a:ext cx="10058400" cy="203990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 fontScale="90000"/>
          </a:bodyPr>
          <a:lstStyle/>
          <a:p>
            <a:br>
              <a:rPr lang="en-US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br>
              <a:rPr lang="en-US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Outline</a:t>
            </a:r>
            <a:br>
              <a:rPr lang="en-US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8" name="Straight Connector 101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AutoShape 2" descr="Image preview">
            <a:extLst>
              <a:ext uri="{FF2B5EF4-FFF2-40B4-BE49-F238E27FC236}">
                <a16:creationId xmlns:a16="http://schemas.microsoft.com/office/drawing/2014/main" id="{508F595B-72C6-E742-A9B1-BAF563DB53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a-ET"/>
          </a:p>
        </p:txBody>
      </p:sp>
      <p:sp>
        <p:nvSpPr>
          <p:cNvPr id="7" name="AutoShape 8" descr="Image preview">
            <a:extLst>
              <a:ext uri="{FF2B5EF4-FFF2-40B4-BE49-F238E27FC236}">
                <a16:creationId xmlns:a16="http://schemas.microsoft.com/office/drawing/2014/main" id="{A0437354-6F40-B740-999A-A008AA2E87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822751"/>
            <a:ext cx="2911050" cy="291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a-ET"/>
          </a:p>
        </p:txBody>
      </p:sp>
      <p:sp>
        <p:nvSpPr>
          <p:cNvPr id="9" name="AutoShape 12" descr="Image preview">
            <a:extLst>
              <a:ext uri="{FF2B5EF4-FFF2-40B4-BE49-F238E27FC236}">
                <a16:creationId xmlns:a16="http://schemas.microsoft.com/office/drawing/2014/main" id="{17BDE483-2264-7249-B530-BA513C4E1E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a-ET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93B89B8-551D-8047-961C-3E31653F06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3503242"/>
              </p:ext>
            </p:extLst>
          </p:nvPr>
        </p:nvGraphicFramePr>
        <p:xfrm>
          <a:off x="1147812" y="1396154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306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indoor, cluttered&#10;&#10;Description automatically generated">
            <a:extLst>
              <a:ext uri="{FF2B5EF4-FFF2-40B4-BE49-F238E27FC236}">
                <a16:creationId xmlns:a16="http://schemas.microsoft.com/office/drawing/2014/main" id="{416C5E79-0F35-D547-8F25-9D5A5C9BCD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4153" b="51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AutoShape 6" descr="Image preview">
            <a:extLst>
              <a:ext uri="{FF2B5EF4-FFF2-40B4-BE49-F238E27FC236}">
                <a16:creationId xmlns:a16="http://schemas.microsoft.com/office/drawing/2014/main" id="{59C442CC-CA61-4845-8E96-289557BEC2E2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1097280" y="758952"/>
            <a:ext cx="10058400" cy="3566160"/>
          </a:xfrm>
          <a:prstGeom prst="rect">
            <a:avLst/>
          </a:prstGeom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b="1" dirty="0">
                <a:solidFill>
                  <a:srgbClr val="FFFFFF"/>
                </a:solidFill>
                <a:latin typeface="+mn-lt"/>
                <a:cs typeface="Arial" panose="020B0604020202020204" pitchFamily="34" charset="0"/>
              </a:rPr>
              <a:t>Data Description</a:t>
            </a:r>
            <a:b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aa-ET" dirty="0">
              <a:solidFill>
                <a:srgbClr val="FFFFFF"/>
              </a:solidFill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0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AutoShape 2" descr="Image preview">
            <a:extLst>
              <a:ext uri="{FF2B5EF4-FFF2-40B4-BE49-F238E27FC236}">
                <a16:creationId xmlns:a16="http://schemas.microsoft.com/office/drawing/2014/main" id="{508F595B-72C6-E742-A9B1-BAF563DB53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a-ET"/>
          </a:p>
        </p:txBody>
      </p:sp>
      <p:sp>
        <p:nvSpPr>
          <p:cNvPr id="9" name="AutoShape 12" descr="Image preview">
            <a:extLst>
              <a:ext uri="{FF2B5EF4-FFF2-40B4-BE49-F238E27FC236}">
                <a16:creationId xmlns:a16="http://schemas.microsoft.com/office/drawing/2014/main" id="{17BDE483-2264-7249-B530-BA513C4E1E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700691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AFF134-D1B9-4506-B4CF-26163C00DDEC}"/>
              </a:ext>
            </a:extLst>
          </p:cNvPr>
          <p:cNvSpPr/>
          <p:nvPr/>
        </p:nvSpPr>
        <p:spPr>
          <a:xfrm>
            <a:off x="6514044" y="2113808"/>
            <a:ext cx="4981270" cy="2731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A30560-C07D-479F-8BA0-D05A3294EB81}"/>
              </a:ext>
            </a:extLst>
          </p:cNvPr>
          <p:cNvSpPr/>
          <p:nvPr/>
        </p:nvSpPr>
        <p:spPr>
          <a:xfrm>
            <a:off x="860570" y="0"/>
            <a:ext cx="10981609" cy="6711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r>
              <a:rPr lang="en-US" sz="2400" dirty="0"/>
              <a:t>Overall narrative summary of data: There are total </a:t>
            </a:r>
            <a:r>
              <a:rPr lang="en-US" sz="2400" b="1" dirty="0"/>
              <a:t> 269</a:t>
            </a:r>
            <a:r>
              <a:rPr lang="en-US" sz="2400" dirty="0"/>
              <a:t> observation in our customer retention dataset.</a:t>
            </a:r>
          </a:p>
          <a:p>
            <a:endParaRPr lang="en-US" sz="2400" dirty="0"/>
          </a:p>
          <a:p>
            <a:r>
              <a:rPr lang="en-US" sz="2400" dirty="0"/>
              <a:t>There are total </a:t>
            </a:r>
            <a:r>
              <a:rPr lang="en-US" sz="2400" b="1" dirty="0"/>
              <a:t> of 72 </a:t>
            </a:r>
            <a:r>
              <a:rPr lang="en-US" sz="2400" dirty="0"/>
              <a:t>variables in our dataset.</a:t>
            </a:r>
          </a:p>
          <a:p>
            <a:endParaRPr lang="en-US" sz="2400" dirty="0"/>
          </a:p>
          <a:p>
            <a:r>
              <a:rPr lang="en-US" sz="2400" dirty="0"/>
              <a:t>We are going to be choosing 29 variables form the 72 variables. These variables are the features used</a:t>
            </a:r>
          </a:p>
          <a:p>
            <a:endParaRPr lang="en-US" sz="2400" dirty="0"/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r>
              <a:rPr lang="en-US" sz="2400" dirty="0"/>
              <a:t>The content on the website must be easy to read and understand</a:t>
            </a: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r>
              <a:rPr lang="en-US" sz="2400" dirty="0"/>
              <a:t>Information on similar product to the one highlighted is important for product comparison</a:t>
            </a: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r>
              <a:rPr lang="en-US" sz="2400" dirty="0"/>
              <a:t>Complete information on listed seller and product being offered is important for purchase decision</a:t>
            </a:r>
            <a:r>
              <a:rPr lang="en-US" altLang="en-US" sz="2400" kern="0" dirty="0">
                <a:latin typeface="Plantagenet Cherokee" panose="02020602070100000000" pitchFamily="18" charset="0"/>
                <a:rtl val="0"/>
              </a:rPr>
              <a:t>.</a:t>
            </a: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r>
              <a:rPr lang="en-US" sz="2400" dirty="0"/>
              <a:t>All relevant information on listed products must be stated clearly', '22 Ease of navigation in website</a:t>
            </a: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r>
              <a:rPr lang="en-US" sz="2400" dirty="0"/>
              <a:t>Loading and processing speed</a:t>
            </a: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r>
              <a:rPr lang="en-US" sz="2400" dirty="0"/>
              <a:t>User friendly Interface of the website</a:t>
            </a: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B3D078B-DDFE-4582-8A68-53D678761668}"/>
              </a:ext>
            </a:extLst>
          </p:cNvPr>
          <p:cNvSpPr/>
          <p:nvPr/>
        </p:nvSpPr>
        <p:spPr>
          <a:xfrm>
            <a:off x="349821" y="1440180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1CA4ECB-13F2-4F08-BA82-83D25BADCAF1}"/>
              </a:ext>
            </a:extLst>
          </p:cNvPr>
          <p:cNvSpPr/>
          <p:nvPr/>
        </p:nvSpPr>
        <p:spPr>
          <a:xfrm>
            <a:off x="349821" y="340666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D52630F9-3123-4C8D-183F-310845DBF4BB}"/>
              </a:ext>
            </a:extLst>
          </p:cNvPr>
          <p:cNvSpPr/>
          <p:nvPr/>
        </p:nvSpPr>
        <p:spPr>
          <a:xfrm>
            <a:off x="376596" y="2158323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3065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AFF134-D1B9-4506-B4CF-26163C00DDEC}"/>
              </a:ext>
            </a:extLst>
          </p:cNvPr>
          <p:cNvSpPr/>
          <p:nvPr/>
        </p:nvSpPr>
        <p:spPr>
          <a:xfrm>
            <a:off x="6514044" y="2113808"/>
            <a:ext cx="4981270" cy="2731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A30560-C07D-479F-8BA0-D05A3294EB81}"/>
              </a:ext>
            </a:extLst>
          </p:cNvPr>
          <p:cNvSpPr/>
          <p:nvPr/>
        </p:nvSpPr>
        <p:spPr>
          <a:xfrm>
            <a:off x="860570" y="0"/>
            <a:ext cx="10981609" cy="5788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dirty="0"/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r>
              <a:rPr lang="en-US" sz="2400" dirty="0"/>
              <a:t>The content on the website must be easy to read and understand</a:t>
            </a: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r>
              <a:rPr lang="en-US" sz="2400" dirty="0"/>
              <a:t>Information on similar product to the one highlighted is important for product comparison</a:t>
            </a: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r>
              <a:rPr lang="en-US" sz="2400" dirty="0"/>
              <a:t>Complete information on listed seller and product being offered is important for purchase decision</a:t>
            </a:r>
            <a:r>
              <a:rPr lang="en-US" altLang="en-US" sz="2400" kern="0" dirty="0">
                <a:latin typeface="Plantagenet Cherokee" panose="02020602070100000000" pitchFamily="18" charset="0"/>
                <a:rtl val="0"/>
              </a:rPr>
              <a:t>.</a:t>
            </a: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r>
              <a:rPr lang="en-US" sz="2400" dirty="0"/>
              <a:t>All relevant information on listed products must be stated clearly', '22 Ease of navigation in website</a:t>
            </a: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r>
              <a:rPr lang="en-US" sz="2400" dirty="0"/>
              <a:t>Loading and processing speed</a:t>
            </a: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r>
              <a:rPr lang="en-US" sz="2400" dirty="0"/>
              <a:t>User friendly Interface of the website</a:t>
            </a: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r>
              <a:rPr lang="en-US" sz="2400" dirty="0"/>
              <a:t>Convenient Payment methods’, </a:t>
            </a: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r>
              <a:rPr lang="en-US" sz="2400" dirty="0"/>
              <a:t>Trust that the online retail store will fulfill its part of the transaction at the stipulated time’, </a:t>
            </a: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r>
              <a:rPr lang="en-US" sz="2400" dirty="0"/>
              <a:t>Empathy (readiness to assist with queries) towards the customers’,</a:t>
            </a: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r>
              <a:rPr lang="en-US" sz="2400" dirty="0"/>
              <a:t>Being able to guarantee the privacy of the customer’,</a:t>
            </a: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677015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AFF134-D1B9-4506-B4CF-26163C00DDEC}"/>
              </a:ext>
            </a:extLst>
          </p:cNvPr>
          <p:cNvSpPr/>
          <p:nvPr/>
        </p:nvSpPr>
        <p:spPr>
          <a:xfrm>
            <a:off x="6514044" y="2113808"/>
            <a:ext cx="4981270" cy="2731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A30560-C07D-479F-8BA0-D05A3294EB81}"/>
              </a:ext>
            </a:extLst>
          </p:cNvPr>
          <p:cNvSpPr/>
          <p:nvPr/>
        </p:nvSpPr>
        <p:spPr>
          <a:xfrm>
            <a:off x="860570" y="0"/>
            <a:ext cx="10981609" cy="6748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r>
              <a:rPr lang="en-US" sz="2400" dirty="0"/>
              <a:t>Responsiveness, availability of several communication channels (email, online rep, twitter, phone etc.</a:t>
            </a: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r>
              <a:rPr lang="en-US" sz="2400" dirty="0"/>
              <a:t>Online shopping gives monetary benefit and discounts’</a:t>
            </a: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r>
              <a:rPr lang="en-US" sz="2400" dirty="0"/>
              <a:t>Enjoyment is derived from shopping online’</a:t>
            </a: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r>
              <a:rPr lang="en-US" sz="2400" dirty="0"/>
              <a:t>Shopping online is convenient and flexible’</a:t>
            </a: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r>
              <a:rPr lang="en-US" sz="2400" dirty="0"/>
              <a:t>Return and replacement policy of the e-tailer is important for purchase decision’</a:t>
            </a: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r>
              <a:rPr lang="en-US" sz="2400" dirty="0"/>
              <a:t>Gaining access to loyalty programs is a benefit of shopping online’</a:t>
            </a: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r>
              <a:rPr lang="en-US" sz="2400" dirty="0"/>
              <a:t>Displaying quality Information on the website improves satisfaction of customers</a:t>
            </a: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r>
              <a:rPr lang="en-US" sz="2400" dirty="0"/>
              <a:t>'User derive satisfaction while shopping on a good quality website or application</a:t>
            </a: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r>
              <a:rPr lang="en-US" sz="2400" dirty="0"/>
              <a:t>Net Benefit derived from shopping online can lead to users satisfaction</a:t>
            </a: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r>
              <a:rPr lang="en-US" sz="2400" dirty="0"/>
              <a:t>User satisfaction cannot exist without trust</a:t>
            </a: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r>
              <a:rPr lang="en-US" sz="2400" dirty="0"/>
              <a:t>Offering a wide variety of listed product in several category</a:t>
            </a: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r>
              <a:rPr lang="en-US" sz="2400" dirty="0"/>
              <a:t>Provision of complete and relevant product information</a:t>
            </a: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r>
              <a:rPr lang="en-US" sz="2400" dirty="0"/>
              <a:t>Monetary savings', '42 The Convenience of patronizing the online retailer</a:t>
            </a: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132529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AFF134-D1B9-4506-B4CF-26163C00DDEC}"/>
              </a:ext>
            </a:extLst>
          </p:cNvPr>
          <p:cNvSpPr/>
          <p:nvPr/>
        </p:nvSpPr>
        <p:spPr>
          <a:xfrm>
            <a:off x="6514044" y="2113808"/>
            <a:ext cx="4981270" cy="2731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A30560-C07D-479F-8BA0-D05A3294EB81}"/>
              </a:ext>
            </a:extLst>
          </p:cNvPr>
          <p:cNvSpPr/>
          <p:nvPr/>
        </p:nvSpPr>
        <p:spPr>
          <a:xfrm>
            <a:off x="860570" y="0"/>
            <a:ext cx="10981609" cy="4754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r>
              <a:rPr lang="en-US" sz="2400" dirty="0"/>
              <a:t>Shopping on the website gives you the sense of adventure.</a:t>
            </a: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r>
              <a:rPr lang="en-US" sz="2400" dirty="0"/>
              <a:t>Shopping on your preferred e-tailer enhances your social status’</a:t>
            </a: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r>
              <a:rPr lang="en-US" sz="2400" dirty="0"/>
              <a:t>You feel gratification shopping on your favorite e-tailer’, </a:t>
            </a: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r>
              <a:rPr lang="en-US" sz="2400" dirty="0"/>
              <a:t>Shopping on the website helps you fulfill certain roles’,</a:t>
            </a: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r>
              <a:rPr lang="en-US" sz="2400" dirty="0"/>
              <a:t>Getting value for money spent</a:t>
            </a: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sz="2400" dirty="0"/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sz="2400" dirty="0"/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r>
              <a:rPr lang="en-US" sz="2400" dirty="0"/>
              <a:t>From the dataset, there are no null values so the dataset is clean.</a:t>
            </a: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sz="2400" dirty="0"/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r>
              <a:rPr lang="en-US" sz="2400" dirty="0"/>
              <a:t>All the features are categorical  in nature</a:t>
            </a: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sz="2400" dirty="0"/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r>
              <a:rPr lang="en-US" sz="2400" dirty="0"/>
              <a:t>The target variable Is  also categorical in nature</a:t>
            </a: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BCBC7F3-E512-CF69-7E34-605FBAA9011F}"/>
              </a:ext>
            </a:extLst>
          </p:cNvPr>
          <p:cNvSpPr/>
          <p:nvPr/>
        </p:nvSpPr>
        <p:spPr>
          <a:xfrm>
            <a:off x="282148" y="2622228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49C5E42D-AD5B-AEAD-D2FE-84E01F816C45}"/>
              </a:ext>
            </a:extLst>
          </p:cNvPr>
          <p:cNvSpPr/>
          <p:nvPr/>
        </p:nvSpPr>
        <p:spPr>
          <a:xfrm>
            <a:off x="276458" y="3200400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F14C2684-4829-4991-E03F-BCA0419302B3}"/>
              </a:ext>
            </a:extLst>
          </p:cNvPr>
          <p:cNvSpPr/>
          <p:nvPr/>
        </p:nvSpPr>
        <p:spPr>
          <a:xfrm>
            <a:off x="276458" y="3858827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16769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051E86F-6D3E-3244-ABDA-EBD1B1A720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650" r="468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2B159-E1E3-D643-BD37-1BEFFB518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068" y="564216"/>
            <a:ext cx="10058400" cy="3760891"/>
          </a:xfrm>
        </p:spPr>
        <p:txBody>
          <a:bodyPr>
            <a:normAutofit/>
          </a:bodyPr>
          <a:lstStyle/>
          <a:p>
            <a:pPr algn="ctr"/>
            <a:r>
              <a:rPr lang="en-GB" sz="8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EDA STEPS </a:t>
            </a:r>
          </a:p>
          <a:p>
            <a:pPr algn="ctr"/>
            <a:r>
              <a:rPr lang="en-GB" sz="8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&amp; VISUALIZATION</a:t>
            </a:r>
            <a:endParaRPr lang="aa-ET" sz="8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8939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AFF134-D1B9-4506-B4CF-26163C00DDEC}"/>
              </a:ext>
            </a:extLst>
          </p:cNvPr>
          <p:cNvSpPr/>
          <p:nvPr/>
        </p:nvSpPr>
        <p:spPr>
          <a:xfrm>
            <a:off x="6514044" y="2113808"/>
            <a:ext cx="4981270" cy="2731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A30560-C07D-479F-8BA0-D05A3294EB81}"/>
              </a:ext>
            </a:extLst>
          </p:cNvPr>
          <p:cNvSpPr/>
          <p:nvPr/>
        </p:nvSpPr>
        <p:spPr>
          <a:xfrm>
            <a:off x="991170" y="-339507"/>
            <a:ext cx="10981609" cy="6075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r>
              <a:rPr lang="en-US" sz="2400" kern="0" dirty="0">
                <a:latin typeface="Plantagenet Cherokee" panose="02020602070100000000" pitchFamily="18" charset="0"/>
                <a:rtl val="0"/>
              </a:rPr>
              <a:t>I employed both univariate, bivariate and multivariate analysis</a:t>
            </a:r>
            <a:r>
              <a:rPr lang="en-US" altLang="en-US" sz="2400" kern="0" dirty="0">
                <a:latin typeface="Plantagenet Cherokee" panose="02020602070100000000" pitchFamily="18" charset="0"/>
                <a:rtl val="0"/>
              </a:rPr>
              <a:t>;</a:t>
            </a: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r>
              <a:rPr lang="en-US" sz="2400" kern="0" dirty="0">
                <a:latin typeface="Plantagenet Cherokee" panose="02020602070100000000" pitchFamily="18" charset="0"/>
                <a:rtl val="0"/>
              </a:rPr>
              <a:t>Plotted </a:t>
            </a:r>
            <a:r>
              <a:rPr lang="en-US" sz="2400" kern="0" dirty="0" err="1">
                <a:latin typeface="Plantagenet Cherokee" panose="02020602070100000000" pitchFamily="18" charset="0"/>
                <a:rtl val="0"/>
              </a:rPr>
              <a:t>countplots</a:t>
            </a:r>
            <a:r>
              <a:rPr lang="en-US" sz="2400" kern="0" dirty="0">
                <a:latin typeface="Plantagenet Cherokee" panose="02020602070100000000" pitchFamily="18" charset="0"/>
                <a:rtl val="0"/>
              </a:rPr>
              <a:t>, heatmaps, scatter plot and bar plots</a:t>
            </a: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r>
              <a:rPr lang="en-US" sz="2400" kern="0" dirty="0">
                <a:latin typeface="Plantagenet Cherokee" panose="02020602070100000000" pitchFamily="18" charset="0"/>
                <a:rtl val="0"/>
              </a:rPr>
              <a:t>Used only 47 features in the analysis because of the curse of dimensionality</a:t>
            </a: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r>
              <a:rPr lang="en-US" sz="2400" kern="0" dirty="0">
                <a:latin typeface="Plantagenet Cherokee" panose="02020602070100000000" pitchFamily="18" charset="0"/>
                <a:rtl val="0"/>
              </a:rPr>
              <a:t>I dropped columns from 48 to 72 because they were not important in the analysis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B3D078B-DDFE-4582-8A68-53D678761668}"/>
              </a:ext>
            </a:extLst>
          </p:cNvPr>
          <p:cNvSpPr/>
          <p:nvPr/>
        </p:nvSpPr>
        <p:spPr>
          <a:xfrm>
            <a:off x="473323" y="4853858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1CA4ECB-13F2-4F08-BA82-83D25BADCAF1}"/>
              </a:ext>
            </a:extLst>
          </p:cNvPr>
          <p:cNvSpPr/>
          <p:nvPr/>
        </p:nvSpPr>
        <p:spPr>
          <a:xfrm>
            <a:off x="490669" y="2003712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A2C7F06A-A2A8-4ED0-B7CD-C388FFF02989}"/>
              </a:ext>
            </a:extLst>
          </p:cNvPr>
          <p:cNvSpPr/>
          <p:nvPr/>
        </p:nvSpPr>
        <p:spPr>
          <a:xfrm>
            <a:off x="473323" y="626953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EDB45B8D-244D-63CC-D42C-0C4412661F14}"/>
              </a:ext>
            </a:extLst>
          </p:cNvPr>
          <p:cNvSpPr/>
          <p:nvPr/>
        </p:nvSpPr>
        <p:spPr>
          <a:xfrm>
            <a:off x="490669" y="3380472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335329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4654</TotalTime>
  <Words>663</Words>
  <Application>Microsoft Office PowerPoint</Application>
  <PresentationFormat>Widescreen</PresentationFormat>
  <Paragraphs>131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Plantagenet Cherokee</vt:lpstr>
      <vt:lpstr>Univers</vt:lpstr>
      <vt:lpstr>Univers Condensed</vt:lpstr>
      <vt:lpstr>Wingdings</vt:lpstr>
      <vt:lpstr>RetrospectVTI</vt:lpstr>
      <vt:lpstr>Customer Retention Case Study </vt:lpstr>
      <vt:lpstr>  Outline </vt:lpstr>
      <vt:lpstr>Data Description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Clearing Unit</dc:title>
  <dc:creator>Promise Azom</dc:creator>
  <cp:lastModifiedBy>Promise Azom</cp:lastModifiedBy>
  <cp:revision>278</cp:revision>
  <dcterms:created xsi:type="dcterms:W3CDTF">2022-01-13T15:26:18Z</dcterms:created>
  <dcterms:modified xsi:type="dcterms:W3CDTF">2022-10-14T02:06:52Z</dcterms:modified>
</cp:coreProperties>
</file>