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0" r:id="rId1"/>
  </p:sldMasterIdLst>
  <p:notesMasterIdLst>
    <p:notesMasterId r:id="rId20"/>
  </p:notesMasterIdLst>
  <p:sldIdLst>
    <p:sldId id="256" r:id="rId2"/>
    <p:sldId id="258" r:id="rId3"/>
    <p:sldId id="266" r:id="rId4"/>
    <p:sldId id="740" r:id="rId5"/>
    <p:sldId id="742" r:id="rId6"/>
    <p:sldId id="748" r:id="rId7"/>
    <p:sldId id="747" r:id="rId8"/>
    <p:sldId id="746" r:id="rId9"/>
    <p:sldId id="285" r:id="rId10"/>
    <p:sldId id="741" r:id="rId11"/>
    <p:sldId id="706" r:id="rId12"/>
    <p:sldId id="745" r:id="rId13"/>
    <p:sldId id="749" r:id="rId14"/>
    <p:sldId id="750" r:id="rId15"/>
    <p:sldId id="751" r:id="rId16"/>
    <p:sldId id="734" r:id="rId17"/>
    <p:sldId id="735" r:id="rId18"/>
    <p:sldId id="712" r:id="rId19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wunmi Popoola" initials="OP" lastIdx="1" clrIdx="0">
    <p:extLst>
      <p:ext uri="{19B8F6BF-5375-455C-9EA6-DF929625EA0E}">
        <p15:presenceInfo xmlns:p15="http://schemas.microsoft.com/office/powerpoint/2012/main" userId="S::olawunmi.popoola@gtbank.com::0ec798cf-21a8-47d0-9e9a-d839c2b1b9f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0AB8EB-3BF7-AA49-9D66-507F84C68144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DC1A21AE-E5EA-0844-9CF7-41B8000AFA75}">
      <dgm:prSet/>
      <dgm:spPr/>
      <dgm:t>
        <a:bodyPr/>
        <a:lstStyle/>
        <a:p>
          <a:r>
            <a:rPr lang="en-US" dirty="0"/>
            <a:t>Data Description</a:t>
          </a:r>
          <a:endParaRPr lang="aa-ET" dirty="0"/>
        </a:p>
      </dgm:t>
    </dgm:pt>
    <dgm:pt modelId="{DCC77EE3-C998-B047-889E-18AB91D6D40A}" type="parTrans" cxnId="{22BD4B92-1064-EA4A-BC31-6069E70F1B3B}">
      <dgm:prSet/>
      <dgm:spPr/>
      <dgm:t>
        <a:bodyPr/>
        <a:lstStyle/>
        <a:p>
          <a:endParaRPr lang="en-GB"/>
        </a:p>
      </dgm:t>
    </dgm:pt>
    <dgm:pt modelId="{4C7B03F8-2E1A-D744-BE64-5F6B5CA19042}" type="sibTrans" cxnId="{22BD4B92-1064-EA4A-BC31-6069E70F1B3B}">
      <dgm:prSet/>
      <dgm:spPr/>
      <dgm:t>
        <a:bodyPr/>
        <a:lstStyle/>
        <a:p>
          <a:endParaRPr lang="en-GB"/>
        </a:p>
      </dgm:t>
    </dgm:pt>
    <dgm:pt modelId="{0F9B2678-2A3C-504D-B48E-61B4A628FF9F}">
      <dgm:prSet/>
      <dgm:spPr/>
      <dgm:t>
        <a:bodyPr/>
        <a:lstStyle/>
        <a:p>
          <a:r>
            <a:rPr lang="en-US" dirty="0"/>
            <a:t>EDA steps and Visualizations</a:t>
          </a:r>
          <a:endParaRPr lang="aa-ET" dirty="0"/>
        </a:p>
      </dgm:t>
    </dgm:pt>
    <dgm:pt modelId="{4CD51031-5591-D349-BAE1-E474873AE195}" type="parTrans" cxnId="{91E83A82-7FAE-B241-BA91-C608AC4C411A}">
      <dgm:prSet/>
      <dgm:spPr/>
      <dgm:t>
        <a:bodyPr/>
        <a:lstStyle/>
        <a:p>
          <a:endParaRPr lang="en-GB"/>
        </a:p>
      </dgm:t>
    </dgm:pt>
    <dgm:pt modelId="{E23B7375-8AE2-1545-AF41-9644CD85E5C1}" type="sibTrans" cxnId="{91E83A82-7FAE-B241-BA91-C608AC4C411A}">
      <dgm:prSet/>
      <dgm:spPr/>
      <dgm:t>
        <a:bodyPr/>
        <a:lstStyle/>
        <a:p>
          <a:endParaRPr lang="en-GB"/>
        </a:p>
      </dgm:t>
    </dgm:pt>
    <dgm:pt modelId="{5E6B364B-A1CA-1641-A6FF-9C043A6B0ADF}">
      <dgm:prSet/>
      <dgm:spPr/>
      <dgm:t>
        <a:bodyPr/>
        <a:lstStyle/>
        <a:p>
          <a:r>
            <a:rPr lang="en-US" dirty="0"/>
            <a:t>Steps and Assumptions</a:t>
          </a:r>
          <a:endParaRPr lang="aa-ET" dirty="0"/>
        </a:p>
      </dgm:t>
    </dgm:pt>
    <dgm:pt modelId="{CE4BC86F-13EA-D24B-8A85-11DF7FBB4578}" type="parTrans" cxnId="{0800F23C-A405-4D4F-BC61-DA6CA97A1969}">
      <dgm:prSet/>
      <dgm:spPr/>
      <dgm:t>
        <a:bodyPr/>
        <a:lstStyle/>
        <a:p>
          <a:endParaRPr lang="en-GB"/>
        </a:p>
      </dgm:t>
    </dgm:pt>
    <dgm:pt modelId="{633CD499-C9D6-FC43-B653-71ECB46B258F}" type="sibTrans" cxnId="{0800F23C-A405-4D4F-BC61-DA6CA97A1969}">
      <dgm:prSet/>
      <dgm:spPr/>
      <dgm:t>
        <a:bodyPr/>
        <a:lstStyle/>
        <a:p>
          <a:endParaRPr lang="en-GB"/>
        </a:p>
      </dgm:t>
    </dgm:pt>
    <dgm:pt modelId="{DB6684EB-DE72-4C9D-9781-AD7CD8CC6194}">
      <dgm:prSet/>
      <dgm:spPr/>
      <dgm:t>
        <a:bodyPr/>
        <a:lstStyle/>
        <a:p>
          <a:r>
            <a:rPr lang="en-US" dirty="0"/>
            <a:t>Model Dashboard</a:t>
          </a:r>
          <a:endParaRPr lang="aa-ET" dirty="0"/>
        </a:p>
      </dgm:t>
    </dgm:pt>
    <dgm:pt modelId="{3B9B9A4C-9367-41D1-9BCD-F12D9D759047}" type="parTrans" cxnId="{9EDB520D-2C95-47BD-8D1B-B876B13A3A9C}">
      <dgm:prSet/>
      <dgm:spPr/>
      <dgm:t>
        <a:bodyPr/>
        <a:lstStyle/>
        <a:p>
          <a:endParaRPr lang="en-US"/>
        </a:p>
      </dgm:t>
    </dgm:pt>
    <dgm:pt modelId="{3E86410E-FAC7-4656-83C6-EEB2BAEAE688}" type="sibTrans" cxnId="{9EDB520D-2C95-47BD-8D1B-B876B13A3A9C}">
      <dgm:prSet/>
      <dgm:spPr/>
      <dgm:t>
        <a:bodyPr/>
        <a:lstStyle/>
        <a:p>
          <a:endParaRPr lang="en-US"/>
        </a:p>
      </dgm:t>
    </dgm:pt>
    <dgm:pt modelId="{0F06834E-9E95-4A66-8FCF-64036E7A9752}">
      <dgm:prSet/>
      <dgm:spPr/>
      <dgm:t>
        <a:bodyPr/>
        <a:lstStyle/>
        <a:p>
          <a:r>
            <a:rPr lang="en-US" dirty="0"/>
            <a:t>Finalized Model &amp; Conclusion</a:t>
          </a:r>
          <a:endParaRPr lang="aa-ET" dirty="0"/>
        </a:p>
      </dgm:t>
    </dgm:pt>
    <dgm:pt modelId="{FD09832E-4E1F-4531-9C67-87494F85B26F}" type="parTrans" cxnId="{42F7AA7D-A6C0-460A-AC0C-636DB8F7F79A}">
      <dgm:prSet/>
      <dgm:spPr/>
      <dgm:t>
        <a:bodyPr/>
        <a:lstStyle/>
        <a:p>
          <a:endParaRPr lang="en-US"/>
        </a:p>
      </dgm:t>
    </dgm:pt>
    <dgm:pt modelId="{37112ADE-46C8-4394-B921-C652759B7D76}" type="sibTrans" cxnId="{42F7AA7D-A6C0-460A-AC0C-636DB8F7F79A}">
      <dgm:prSet/>
      <dgm:spPr/>
      <dgm:t>
        <a:bodyPr/>
        <a:lstStyle/>
        <a:p>
          <a:endParaRPr lang="en-US"/>
        </a:p>
      </dgm:t>
    </dgm:pt>
    <dgm:pt modelId="{70BA8A02-6E2C-4B91-82F3-63070B26984B}" type="pres">
      <dgm:prSet presAssocID="{140AB8EB-3BF7-AA49-9D66-507F84C6814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72AF60-AFBC-4F8D-A203-152624172178}" type="pres">
      <dgm:prSet presAssocID="{DC1A21AE-E5EA-0844-9CF7-41B8000AFA75}" presName="hierRoot1" presStyleCnt="0"/>
      <dgm:spPr/>
    </dgm:pt>
    <dgm:pt modelId="{43FB26E4-2ABA-48ED-B6F4-AE6C63160C34}" type="pres">
      <dgm:prSet presAssocID="{DC1A21AE-E5EA-0844-9CF7-41B8000AFA75}" presName="composite" presStyleCnt="0"/>
      <dgm:spPr/>
    </dgm:pt>
    <dgm:pt modelId="{9FA039C6-6A3A-4BCE-A734-8D1752074010}" type="pres">
      <dgm:prSet presAssocID="{DC1A21AE-E5EA-0844-9CF7-41B8000AFA75}" presName="background" presStyleLbl="node0" presStyleIdx="0" presStyleCnt="5"/>
      <dgm:spPr/>
    </dgm:pt>
    <dgm:pt modelId="{DC571EA3-1D41-4965-AD81-55C912CA46D9}" type="pres">
      <dgm:prSet presAssocID="{DC1A21AE-E5EA-0844-9CF7-41B8000AFA75}" presName="text" presStyleLbl="fgAcc0" presStyleIdx="0" presStyleCnt="5">
        <dgm:presLayoutVars>
          <dgm:chPref val="3"/>
        </dgm:presLayoutVars>
      </dgm:prSet>
      <dgm:spPr/>
    </dgm:pt>
    <dgm:pt modelId="{DAB96361-C84F-44EE-99A8-C296B787ACE0}" type="pres">
      <dgm:prSet presAssocID="{DC1A21AE-E5EA-0844-9CF7-41B8000AFA75}" presName="hierChild2" presStyleCnt="0"/>
      <dgm:spPr/>
    </dgm:pt>
    <dgm:pt modelId="{968B5586-B23E-4894-8897-EEE3E7DA2ADB}" type="pres">
      <dgm:prSet presAssocID="{0F9B2678-2A3C-504D-B48E-61B4A628FF9F}" presName="hierRoot1" presStyleCnt="0"/>
      <dgm:spPr/>
    </dgm:pt>
    <dgm:pt modelId="{97D39847-8CC5-4B63-85EA-E6D45BDBA8DD}" type="pres">
      <dgm:prSet presAssocID="{0F9B2678-2A3C-504D-B48E-61B4A628FF9F}" presName="composite" presStyleCnt="0"/>
      <dgm:spPr/>
    </dgm:pt>
    <dgm:pt modelId="{89CF84B7-6EE1-4435-A28B-4B0AA4C4C2E0}" type="pres">
      <dgm:prSet presAssocID="{0F9B2678-2A3C-504D-B48E-61B4A628FF9F}" presName="background" presStyleLbl="node0" presStyleIdx="1" presStyleCnt="5"/>
      <dgm:spPr/>
    </dgm:pt>
    <dgm:pt modelId="{D0F8407A-7420-4874-865E-9DBD106E7237}" type="pres">
      <dgm:prSet presAssocID="{0F9B2678-2A3C-504D-B48E-61B4A628FF9F}" presName="text" presStyleLbl="fgAcc0" presStyleIdx="1" presStyleCnt="5">
        <dgm:presLayoutVars>
          <dgm:chPref val="3"/>
        </dgm:presLayoutVars>
      </dgm:prSet>
      <dgm:spPr/>
    </dgm:pt>
    <dgm:pt modelId="{F99185BD-F8C7-4AF4-B161-432BF832AF4A}" type="pres">
      <dgm:prSet presAssocID="{0F9B2678-2A3C-504D-B48E-61B4A628FF9F}" presName="hierChild2" presStyleCnt="0"/>
      <dgm:spPr/>
    </dgm:pt>
    <dgm:pt modelId="{EB2B416C-FA1C-4C57-98C0-D4EE2C283832}" type="pres">
      <dgm:prSet presAssocID="{5E6B364B-A1CA-1641-A6FF-9C043A6B0ADF}" presName="hierRoot1" presStyleCnt="0"/>
      <dgm:spPr/>
    </dgm:pt>
    <dgm:pt modelId="{0E0B68AC-F38C-463E-ACA7-C785D1B80D07}" type="pres">
      <dgm:prSet presAssocID="{5E6B364B-A1CA-1641-A6FF-9C043A6B0ADF}" presName="composite" presStyleCnt="0"/>
      <dgm:spPr/>
    </dgm:pt>
    <dgm:pt modelId="{84B51912-4432-4157-9CCF-06DAEB485945}" type="pres">
      <dgm:prSet presAssocID="{5E6B364B-A1CA-1641-A6FF-9C043A6B0ADF}" presName="background" presStyleLbl="node0" presStyleIdx="2" presStyleCnt="5"/>
      <dgm:spPr/>
    </dgm:pt>
    <dgm:pt modelId="{DA9F3042-8C3F-4FB6-B805-F3467DDCE300}" type="pres">
      <dgm:prSet presAssocID="{5E6B364B-A1CA-1641-A6FF-9C043A6B0ADF}" presName="text" presStyleLbl="fgAcc0" presStyleIdx="2" presStyleCnt="5">
        <dgm:presLayoutVars>
          <dgm:chPref val="3"/>
        </dgm:presLayoutVars>
      </dgm:prSet>
      <dgm:spPr/>
    </dgm:pt>
    <dgm:pt modelId="{77FB8A58-96EB-4AC0-9262-701DF94A8276}" type="pres">
      <dgm:prSet presAssocID="{5E6B364B-A1CA-1641-A6FF-9C043A6B0ADF}" presName="hierChild2" presStyleCnt="0"/>
      <dgm:spPr/>
    </dgm:pt>
    <dgm:pt modelId="{9F9EEBEC-13D0-4096-B907-1303A0179DA6}" type="pres">
      <dgm:prSet presAssocID="{DB6684EB-DE72-4C9D-9781-AD7CD8CC6194}" presName="hierRoot1" presStyleCnt="0"/>
      <dgm:spPr/>
    </dgm:pt>
    <dgm:pt modelId="{48379E97-2809-4338-80A2-F276D987C4B8}" type="pres">
      <dgm:prSet presAssocID="{DB6684EB-DE72-4C9D-9781-AD7CD8CC6194}" presName="composite" presStyleCnt="0"/>
      <dgm:spPr/>
    </dgm:pt>
    <dgm:pt modelId="{6285E3D6-0D73-4861-A47F-F381B676F97F}" type="pres">
      <dgm:prSet presAssocID="{DB6684EB-DE72-4C9D-9781-AD7CD8CC6194}" presName="background" presStyleLbl="node0" presStyleIdx="3" presStyleCnt="5"/>
      <dgm:spPr/>
    </dgm:pt>
    <dgm:pt modelId="{149DFFF0-AB4C-4C63-8D20-CE04E02453C4}" type="pres">
      <dgm:prSet presAssocID="{DB6684EB-DE72-4C9D-9781-AD7CD8CC6194}" presName="text" presStyleLbl="fgAcc0" presStyleIdx="3" presStyleCnt="5">
        <dgm:presLayoutVars>
          <dgm:chPref val="3"/>
        </dgm:presLayoutVars>
      </dgm:prSet>
      <dgm:spPr/>
    </dgm:pt>
    <dgm:pt modelId="{93EADE5A-F026-4ABB-9505-2CA573C54766}" type="pres">
      <dgm:prSet presAssocID="{DB6684EB-DE72-4C9D-9781-AD7CD8CC6194}" presName="hierChild2" presStyleCnt="0"/>
      <dgm:spPr/>
    </dgm:pt>
    <dgm:pt modelId="{0F195BA9-D4CC-47A5-8EF6-E9FF90CAF438}" type="pres">
      <dgm:prSet presAssocID="{0F06834E-9E95-4A66-8FCF-64036E7A9752}" presName="hierRoot1" presStyleCnt="0"/>
      <dgm:spPr/>
    </dgm:pt>
    <dgm:pt modelId="{8834A4A2-4FB7-442B-A162-AE1F4EB8F06C}" type="pres">
      <dgm:prSet presAssocID="{0F06834E-9E95-4A66-8FCF-64036E7A9752}" presName="composite" presStyleCnt="0"/>
      <dgm:spPr/>
    </dgm:pt>
    <dgm:pt modelId="{67FDF0FC-C11B-4BA1-9C51-6E86C43EFCD5}" type="pres">
      <dgm:prSet presAssocID="{0F06834E-9E95-4A66-8FCF-64036E7A9752}" presName="background" presStyleLbl="node0" presStyleIdx="4" presStyleCnt="5"/>
      <dgm:spPr/>
    </dgm:pt>
    <dgm:pt modelId="{E3B8CF87-F0CF-4044-913A-5EF59D5A058A}" type="pres">
      <dgm:prSet presAssocID="{0F06834E-9E95-4A66-8FCF-64036E7A9752}" presName="text" presStyleLbl="fgAcc0" presStyleIdx="4" presStyleCnt="5">
        <dgm:presLayoutVars>
          <dgm:chPref val="3"/>
        </dgm:presLayoutVars>
      </dgm:prSet>
      <dgm:spPr/>
    </dgm:pt>
    <dgm:pt modelId="{11A927DB-9C58-4031-9219-6AC6D2BC7C81}" type="pres">
      <dgm:prSet presAssocID="{0F06834E-9E95-4A66-8FCF-64036E7A9752}" presName="hierChild2" presStyleCnt="0"/>
      <dgm:spPr/>
    </dgm:pt>
  </dgm:ptLst>
  <dgm:cxnLst>
    <dgm:cxn modelId="{9EDB520D-2C95-47BD-8D1B-B876B13A3A9C}" srcId="{140AB8EB-3BF7-AA49-9D66-507F84C68144}" destId="{DB6684EB-DE72-4C9D-9781-AD7CD8CC6194}" srcOrd="3" destOrd="0" parTransId="{3B9B9A4C-9367-41D1-9BCD-F12D9D759047}" sibTransId="{3E86410E-FAC7-4656-83C6-EEB2BAEAE688}"/>
    <dgm:cxn modelId="{7F4B8115-F1DE-4112-B389-06364F809BCE}" type="presOf" srcId="{DB6684EB-DE72-4C9D-9781-AD7CD8CC6194}" destId="{149DFFF0-AB4C-4C63-8D20-CE04E02453C4}" srcOrd="0" destOrd="0" presId="urn:microsoft.com/office/officeart/2005/8/layout/hierarchy1"/>
    <dgm:cxn modelId="{2817DC29-1DFD-46A2-A013-2973E469A745}" type="presOf" srcId="{5E6B364B-A1CA-1641-A6FF-9C043A6B0ADF}" destId="{DA9F3042-8C3F-4FB6-B805-F3467DDCE300}" srcOrd="0" destOrd="0" presId="urn:microsoft.com/office/officeart/2005/8/layout/hierarchy1"/>
    <dgm:cxn modelId="{0800F23C-A405-4D4F-BC61-DA6CA97A1969}" srcId="{140AB8EB-3BF7-AA49-9D66-507F84C68144}" destId="{5E6B364B-A1CA-1641-A6FF-9C043A6B0ADF}" srcOrd="2" destOrd="0" parTransId="{CE4BC86F-13EA-D24B-8A85-11DF7FBB4578}" sibTransId="{633CD499-C9D6-FC43-B653-71ECB46B258F}"/>
    <dgm:cxn modelId="{19C91241-DBE3-4B5C-8D75-C49DB850C431}" type="presOf" srcId="{DC1A21AE-E5EA-0844-9CF7-41B8000AFA75}" destId="{DC571EA3-1D41-4965-AD81-55C912CA46D9}" srcOrd="0" destOrd="0" presId="urn:microsoft.com/office/officeart/2005/8/layout/hierarchy1"/>
    <dgm:cxn modelId="{9388A243-540B-4EAE-A911-CDF52D2150A7}" type="presOf" srcId="{0F9B2678-2A3C-504D-B48E-61B4A628FF9F}" destId="{D0F8407A-7420-4874-865E-9DBD106E7237}" srcOrd="0" destOrd="0" presId="urn:microsoft.com/office/officeart/2005/8/layout/hierarchy1"/>
    <dgm:cxn modelId="{42F7AA7D-A6C0-460A-AC0C-636DB8F7F79A}" srcId="{140AB8EB-3BF7-AA49-9D66-507F84C68144}" destId="{0F06834E-9E95-4A66-8FCF-64036E7A9752}" srcOrd="4" destOrd="0" parTransId="{FD09832E-4E1F-4531-9C67-87494F85B26F}" sibTransId="{37112ADE-46C8-4394-B921-C652759B7D76}"/>
    <dgm:cxn modelId="{91E83A82-7FAE-B241-BA91-C608AC4C411A}" srcId="{140AB8EB-3BF7-AA49-9D66-507F84C68144}" destId="{0F9B2678-2A3C-504D-B48E-61B4A628FF9F}" srcOrd="1" destOrd="0" parTransId="{4CD51031-5591-D349-BAE1-E474873AE195}" sibTransId="{E23B7375-8AE2-1545-AF41-9644CD85E5C1}"/>
    <dgm:cxn modelId="{F52D2192-245F-4565-9BC9-112DEA636132}" type="presOf" srcId="{140AB8EB-3BF7-AA49-9D66-507F84C68144}" destId="{70BA8A02-6E2C-4B91-82F3-63070B26984B}" srcOrd="0" destOrd="0" presId="urn:microsoft.com/office/officeart/2005/8/layout/hierarchy1"/>
    <dgm:cxn modelId="{22BD4B92-1064-EA4A-BC31-6069E70F1B3B}" srcId="{140AB8EB-3BF7-AA49-9D66-507F84C68144}" destId="{DC1A21AE-E5EA-0844-9CF7-41B8000AFA75}" srcOrd="0" destOrd="0" parTransId="{DCC77EE3-C998-B047-889E-18AB91D6D40A}" sibTransId="{4C7B03F8-2E1A-D744-BE64-5F6B5CA19042}"/>
    <dgm:cxn modelId="{3C924A97-4679-4DAD-A9DF-3CE7FB752DF2}" type="presOf" srcId="{0F06834E-9E95-4A66-8FCF-64036E7A9752}" destId="{E3B8CF87-F0CF-4044-913A-5EF59D5A058A}" srcOrd="0" destOrd="0" presId="urn:microsoft.com/office/officeart/2005/8/layout/hierarchy1"/>
    <dgm:cxn modelId="{59A489BF-FB74-4095-ADF2-FCC3BE148CB7}" type="presParOf" srcId="{70BA8A02-6E2C-4B91-82F3-63070B26984B}" destId="{1E72AF60-AFBC-4F8D-A203-152624172178}" srcOrd="0" destOrd="0" presId="urn:microsoft.com/office/officeart/2005/8/layout/hierarchy1"/>
    <dgm:cxn modelId="{78BE2B81-ACE3-4671-BD45-16F2370E525C}" type="presParOf" srcId="{1E72AF60-AFBC-4F8D-A203-152624172178}" destId="{43FB26E4-2ABA-48ED-B6F4-AE6C63160C34}" srcOrd="0" destOrd="0" presId="urn:microsoft.com/office/officeart/2005/8/layout/hierarchy1"/>
    <dgm:cxn modelId="{B3E34AA3-AEEA-4D0D-A932-AD51878D67D0}" type="presParOf" srcId="{43FB26E4-2ABA-48ED-B6F4-AE6C63160C34}" destId="{9FA039C6-6A3A-4BCE-A734-8D1752074010}" srcOrd="0" destOrd="0" presId="urn:microsoft.com/office/officeart/2005/8/layout/hierarchy1"/>
    <dgm:cxn modelId="{BE22257E-4000-4478-918A-E376E1581499}" type="presParOf" srcId="{43FB26E4-2ABA-48ED-B6F4-AE6C63160C34}" destId="{DC571EA3-1D41-4965-AD81-55C912CA46D9}" srcOrd="1" destOrd="0" presId="urn:microsoft.com/office/officeart/2005/8/layout/hierarchy1"/>
    <dgm:cxn modelId="{A61FB208-0B4E-43F1-9BB3-1E44737C2837}" type="presParOf" srcId="{1E72AF60-AFBC-4F8D-A203-152624172178}" destId="{DAB96361-C84F-44EE-99A8-C296B787ACE0}" srcOrd="1" destOrd="0" presId="urn:microsoft.com/office/officeart/2005/8/layout/hierarchy1"/>
    <dgm:cxn modelId="{0B0DB78B-77D4-49CC-A876-FD70FEB32037}" type="presParOf" srcId="{70BA8A02-6E2C-4B91-82F3-63070B26984B}" destId="{968B5586-B23E-4894-8897-EEE3E7DA2ADB}" srcOrd="1" destOrd="0" presId="urn:microsoft.com/office/officeart/2005/8/layout/hierarchy1"/>
    <dgm:cxn modelId="{CBBED8EB-1F21-408E-A071-7FFE5AF0E57A}" type="presParOf" srcId="{968B5586-B23E-4894-8897-EEE3E7DA2ADB}" destId="{97D39847-8CC5-4B63-85EA-E6D45BDBA8DD}" srcOrd="0" destOrd="0" presId="urn:microsoft.com/office/officeart/2005/8/layout/hierarchy1"/>
    <dgm:cxn modelId="{41F97386-33CF-4B33-B147-0017A98DB676}" type="presParOf" srcId="{97D39847-8CC5-4B63-85EA-E6D45BDBA8DD}" destId="{89CF84B7-6EE1-4435-A28B-4B0AA4C4C2E0}" srcOrd="0" destOrd="0" presId="urn:microsoft.com/office/officeart/2005/8/layout/hierarchy1"/>
    <dgm:cxn modelId="{FA509174-FA31-4DDB-B939-3D4508813143}" type="presParOf" srcId="{97D39847-8CC5-4B63-85EA-E6D45BDBA8DD}" destId="{D0F8407A-7420-4874-865E-9DBD106E7237}" srcOrd="1" destOrd="0" presId="urn:microsoft.com/office/officeart/2005/8/layout/hierarchy1"/>
    <dgm:cxn modelId="{8CD05200-5D1E-4179-843D-CB3508203C1F}" type="presParOf" srcId="{968B5586-B23E-4894-8897-EEE3E7DA2ADB}" destId="{F99185BD-F8C7-4AF4-B161-432BF832AF4A}" srcOrd="1" destOrd="0" presId="urn:microsoft.com/office/officeart/2005/8/layout/hierarchy1"/>
    <dgm:cxn modelId="{9778B24B-A665-4363-895A-CF65997BD975}" type="presParOf" srcId="{70BA8A02-6E2C-4B91-82F3-63070B26984B}" destId="{EB2B416C-FA1C-4C57-98C0-D4EE2C283832}" srcOrd="2" destOrd="0" presId="urn:microsoft.com/office/officeart/2005/8/layout/hierarchy1"/>
    <dgm:cxn modelId="{DA7C0581-2237-4CFF-B532-ECDC20BA3931}" type="presParOf" srcId="{EB2B416C-FA1C-4C57-98C0-D4EE2C283832}" destId="{0E0B68AC-F38C-463E-ACA7-C785D1B80D07}" srcOrd="0" destOrd="0" presId="urn:microsoft.com/office/officeart/2005/8/layout/hierarchy1"/>
    <dgm:cxn modelId="{937DCF73-936A-4383-A93E-1C2E5A438DFC}" type="presParOf" srcId="{0E0B68AC-F38C-463E-ACA7-C785D1B80D07}" destId="{84B51912-4432-4157-9CCF-06DAEB485945}" srcOrd="0" destOrd="0" presId="urn:microsoft.com/office/officeart/2005/8/layout/hierarchy1"/>
    <dgm:cxn modelId="{E2B95B2F-4B8A-49B5-8118-A801D4895B2D}" type="presParOf" srcId="{0E0B68AC-F38C-463E-ACA7-C785D1B80D07}" destId="{DA9F3042-8C3F-4FB6-B805-F3467DDCE300}" srcOrd="1" destOrd="0" presId="urn:microsoft.com/office/officeart/2005/8/layout/hierarchy1"/>
    <dgm:cxn modelId="{A2A82CFF-9F7B-4337-AF08-5E5DB64C12EF}" type="presParOf" srcId="{EB2B416C-FA1C-4C57-98C0-D4EE2C283832}" destId="{77FB8A58-96EB-4AC0-9262-701DF94A8276}" srcOrd="1" destOrd="0" presId="urn:microsoft.com/office/officeart/2005/8/layout/hierarchy1"/>
    <dgm:cxn modelId="{C0E6D1DD-C009-450C-AB1E-91D222CF3553}" type="presParOf" srcId="{70BA8A02-6E2C-4B91-82F3-63070B26984B}" destId="{9F9EEBEC-13D0-4096-B907-1303A0179DA6}" srcOrd="3" destOrd="0" presId="urn:microsoft.com/office/officeart/2005/8/layout/hierarchy1"/>
    <dgm:cxn modelId="{98DFEB2E-43E7-4957-8DC4-A7BF1A5B8542}" type="presParOf" srcId="{9F9EEBEC-13D0-4096-B907-1303A0179DA6}" destId="{48379E97-2809-4338-80A2-F276D987C4B8}" srcOrd="0" destOrd="0" presId="urn:microsoft.com/office/officeart/2005/8/layout/hierarchy1"/>
    <dgm:cxn modelId="{42D2247E-B950-4F53-8A75-555BF89CED51}" type="presParOf" srcId="{48379E97-2809-4338-80A2-F276D987C4B8}" destId="{6285E3D6-0D73-4861-A47F-F381B676F97F}" srcOrd="0" destOrd="0" presId="urn:microsoft.com/office/officeart/2005/8/layout/hierarchy1"/>
    <dgm:cxn modelId="{7A917DF3-1E18-4C3F-A87D-965B7D31D954}" type="presParOf" srcId="{48379E97-2809-4338-80A2-F276D987C4B8}" destId="{149DFFF0-AB4C-4C63-8D20-CE04E02453C4}" srcOrd="1" destOrd="0" presId="urn:microsoft.com/office/officeart/2005/8/layout/hierarchy1"/>
    <dgm:cxn modelId="{9881A205-5403-408E-9AEC-CF45AF63260D}" type="presParOf" srcId="{9F9EEBEC-13D0-4096-B907-1303A0179DA6}" destId="{93EADE5A-F026-4ABB-9505-2CA573C54766}" srcOrd="1" destOrd="0" presId="urn:microsoft.com/office/officeart/2005/8/layout/hierarchy1"/>
    <dgm:cxn modelId="{66A3681A-67CB-48FB-B958-6BEE865CD0C3}" type="presParOf" srcId="{70BA8A02-6E2C-4B91-82F3-63070B26984B}" destId="{0F195BA9-D4CC-47A5-8EF6-E9FF90CAF438}" srcOrd="4" destOrd="0" presId="urn:microsoft.com/office/officeart/2005/8/layout/hierarchy1"/>
    <dgm:cxn modelId="{C80C6101-6102-4DBD-B3AE-93459724A417}" type="presParOf" srcId="{0F195BA9-D4CC-47A5-8EF6-E9FF90CAF438}" destId="{8834A4A2-4FB7-442B-A162-AE1F4EB8F06C}" srcOrd="0" destOrd="0" presId="urn:microsoft.com/office/officeart/2005/8/layout/hierarchy1"/>
    <dgm:cxn modelId="{5E9D7A02-F434-4896-AB0D-4A1AA7D15823}" type="presParOf" srcId="{8834A4A2-4FB7-442B-A162-AE1F4EB8F06C}" destId="{67FDF0FC-C11B-4BA1-9C51-6E86C43EFCD5}" srcOrd="0" destOrd="0" presId="urn:microsoft.com/office/officeart/2005/8/layout/hierarchy1"/>
    <dgm:cxn modelId="{6039EBDC-9E24-4906-A4E9-F4370AB315B3}" type="presParOf" srcId="{8834A4A2-4FB7-442B-A162-AE1F4EB8F06C}" destId="{E3B8CF87-F0CF-4044-913A-5EF59D5A058A}" srcOrd="1" destOrd="0" presId="urn:microsoft.com/office/officeart/2005/8/layout/hierarchy1"/>
    <dgm:cxn modelId="{5D9FB7D4-A012-44D1-921E-3BD0FD9B2503}" type="presParOf" srcId="{0F195BA9-D4CC-47A5-8EF6-E9FF90CAF438}" destId="{11A927DB-9C58-4031-9219-6AC6D2BC7C8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039C6-6A3A-4BCE-A734-8D1752074010}">
      <dsp:nvSpPr>
        <dsp:cNvPr id="0" name=""/>
        <dsp:cNvSpPr/>
      </dsp:nvSpPr>
      <dsp:spPr>
        <a:xfrm>
          <a:off x="3437" y="1260136"/>
          <a:ext cx="1675254" cy="1063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C571EA3-1D41-4965-AD81-55C912CA46D9}">
      <dsp:nvSpPr>
        <dsp:cNvPr id="0" name=""/>
        <dsp:cNvSpPr/>
      </dsp:nvSpPr>
      <dsp:spPr>
        <a:xfrm>
          <a:off x="189577" y="1436968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Description</a:t>
          </a:r>
          <a:endParaRPr lang="aa-ET" sz="1700" kern="1200" dirty="0"/>
        </a:p>
      </dsp:txBody>
      <dsp:txXfrm>
        <a:off x="220734" y="1468125"/>
        <a:ext cx="1612940" cy="1001472"/>
      </dsp:txXfrm>
    </dsp:sp>
    <dsp:sp modelId="{89CF84B7-6EE1-4435-A28B-4B0AA4C4C2E0}">
      <dsp:nvSpPr>
        <dsp:cNvPr id="0" name=""/>
        <dsp:cNvSpPr/>
      </dsp:nvSpPr>
      <dsp:spPr>
        <a:xfrm>
          <a:off x="2050970" y="1260136"/>
          <a:ext cx="1675254" cy="1063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F8407A-7420-4874-865E-9DBD106E7237}">
      <dsp:nvSpPr>
        <dsp:cNvPr id="0" name=""/>
        <dsp:cNvSpPr/>
      </dsp:nvSpPr>
      <dsp:spPr>
        <a:xfrm>
          <a:off x="2237109" y="1436968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EDA steps and Visualizations</a:t>
          </a:r>
          <a:endParaRPr lang="aa-ET" sz="1700" kern="1200" dirty="0"/>
        </a:p>
      </dsp:txBody>
      <dsp:txXfrm>
        <a:off x="2268266" y="1468125"/>
        <a:ext cx="1612940" cy="1001472"/>
      </dsp:txXfrm>
    </dsp:sp>
    <dsp:sp modelId="{84B51912-4432-4157-9CCF-06DAEB485945}">
      <dsp:nvSpPr>
        <dsp:cNvPr id="0" name=""/>
        <dsp:cNvSpPr/>
      </dsp:nvSpPr>
      <dsp:spPr>
        <a:xfrm>
          <a:off x="4098503" y="1260136"/>
          <a:ext cx="1675254" cy="1063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A9F3042-8C3F-4FB6-B805-F3467DDCE300}">
      <dsp:nvSpPr>
        <dsp:cNvPr id="0" name=""/>
        <dsp:cNvSpPr/>
      </dsp:nvSpPr>
      <dsp:spPr>
        <a:xfrm>
          <a:off x="4284642" y="1436968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Steps and Assumptions</a:t>
          </a:r>
          <a:endParaRPr lang="aa-ET" sz="1700" kern="1200" dirty="0"/>
        </a:p>
      </dsp:txBody>
      <dsp:txXfrm>
        <a:off x="4315799" y="1468125"/>
        <a:ext cx="1612940" cy="1001472"/>
      </dsp:txXfrm>
    </dsp:sp>
    <dsp:sp modelId="{6285E3D6-0D73-4861-A47F-F381B676F97F}">
      <dsp:nvSpPr>
        <dsp:cNvPr id="0" name=""/>
        <dsp:cNvSpPr/>
      </dsp:nvSpPr>
      <dsp:spPr>
        <a:xfrm>
          <a:off x="6146036" y="1260136"/>
          <a:ext cx="1675254" cy="1063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9DFFF0-AB4C-4C63-8D20-CE04E02453C4}">
      <dsp:nvSpPr>
        <dsp:cNvPr id="0" name=""/>
        <dsp:cNvSpPr/>
      </dsp:nvSpPr>
      <dsp:spPr>
        <a:xfrm>
          <a:off x="6332175" y="1436968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Dashboard</a:t>
          </a:r>
          <a:endParaRPr lang="aa-ET" sz="1700" kern="1200" dirty="0"/>
        </a:p>
      </dsp:txBody>
      <dsp:txXfrm>
        <a:off x="6363332" y="1468125"/>
        <a:ext cx="1612940" cy="1001472"/>
      </dsp:txXfrm>
    </dsp:sp>
    <dsp:sp modelId="{67FDF0FC-C11B-4BA1-9C51-6E86C43EFCD5}">
      <dsp:nvSpPr>
        <dsp:cNvPr id="0" name=""/>
        <dsp:cNvSpPr/>
      </dsp:nvSpPr>
      <dsp:spPr>
        <a:xfrm>
          <a:off x="8193568" y="1260136"/>
          <a:ext cx="1675254" cy="10637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B8CF87-F0CF-4044-913A-5EF59D5A058A}">
      <dsp:nvSpPr>
        <dsp:cNvPr id="0" name=""/>
        <dsp:cNvSpPr/>
      </dsp:nvSpPr>
      <dsp:spPr>
        <a:xfrm>
          <a:off x="8379708" y="1436968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Finalized Model &amp; Conclusion</a:t>
          </a:r>
          <a:endParaRPr lang="aa-ET" sz="1700" kern="1200" dirty="0"/>
        </a:p>
      </dsp:txBody>
      <dsp:txXfrm>
        <a:off x="8410865" y="1468125"/>
        <a:ext cx="1612940" cy="1001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92CCD-5AAA-6649-BCB7-E24E1A888DF3}" type="datetimeFigureOut">
              <a:rPr lang="aa-ET" smtClean="0"/>
              <a:t>10/22/2022</a:t>
            </a:fld>
            <a:endParaRPr lang="aa-E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a-E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D969B-4195-BE43-B0C6-A99873CC37D1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04600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1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577368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12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685328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14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092106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15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745171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17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283018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2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547906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3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823505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4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511404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5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744957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6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52614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7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34876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8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090050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969B-4195-BE43-B0C6-A99873CC37D1}" type="slidenum">
              <a:rPr lang="aa-ET" smtClean="0"/>
              <a:t>10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00533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6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0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9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0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10/22/2022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6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10/22/2022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1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10/22/2022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8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8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4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9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5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9" r:id="rId6"/>
    <p:sldLayoutId id="2147484114" r:id="rId7"/>
    <p:sldLayoutId id="2147484115" r:id="rId8"/>
    <p:sldLayoutId id="2147484116" r:id="rId9"/>
    <p:sldLayoutId id="2147484118" r:id="rId10"/>
    <p:sldLayoutId id="21474841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agleonline.com/keep-the-end-in-mind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artner.com/smarterwithgartner/eight-building-blocks-for-the-digital-workplac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zzingdata.com/descriptive-statistics-first-step-towards-statistical-analysi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Picture 1">
            <a:extLst>
              <a:ext uri="{FF2B5EF4-FFF2-40B4-BE49-F238E27FC236}">
                <a16:creationId xmlns:a16="http://schemas.microsoft.com/office/drawing/2014/main" id="{B768AD87-1DF2-4E81-AE8C-9FC3E0549F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7601" b="9328"/>
          <a:stretch/>
        </p:blipFill>
        <p:spPr>
          <a:xfrm>
            <a:off x="-16706" y="-15389"/>
            <a:ext cx="12188826" cy="6857990"/>
          </a:xfrm>
          <a:prstGeom prst="rect">
            <a:avLst/>
          </a:prstGeom>
        </p:spPr>
      </p:pic>
      <p:sp>
        <p:nvSpPr>
          <p:cNvPr id="6" name="AutoShape 6" descr="Image preview">
            <a:extLst>
              <a:ext uri="{FF2B5EF4-FFF2-40B4-BE49-F238E27FC236}">
                <a16:creationId xmlns:a16="http://schemas.microsoft.com/office/drawing/2014/main" id="{59C442CC-CA61-4845-8E96-289557BEC2E2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4864963" y="1871611"/>
            <a:ext cx="6996825" cy="35661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Housing Project Case Study</a:t>
            </a:r>
            <a:b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86177-0F1C-2449-9D00-3D221707E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6441" y="4601577"/>
            <a:ext cx="5704249" cy="1143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b="1" dirty="0"/>
              <a:t>October 6 - 13, 2022</a:t>
            </a:r>
          </a:p>
          <a:p>
            <a:pPr>
              <a:lnSpc>
                <a:spcPct val="110000"/>
              </a:lnSpc>
            </a:pPr>
            <a:endParaRPr lang="aa-ET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5FBD20C-DCED-4E97-9C65-AA32D674C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5536"/>
            <a:ext cx="4653435" cy="454692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25037" y="4474741"/>
            <a:ext cx="55581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508F595B-72C6-E742-A9B1-BAF563DB5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sp>
        <p:nvSpPr>
          <p:cNvPr id="9" name="AutoShape 12" descr="Image preview">
            <a:extLst>
              <a:ext uri="{FF2B5EF4-FFF2-40B4-BE49-F238E27FC236}">
                <a16:creationId xmlns:a16="http://schemas.microsoft.com/office/drawing/2014/main" id="{17BDE483-2264-7249-B530-BA513C4E1E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3B7ED-2F6F-569A-0A25-2674077EA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6" y="1182508"/>
            <a:ext cx="4653435" cy="4519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4BB76C-A655-3002-1665-4688DAA6E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1161" y="-15389"/>
            <a:ext cx="1674490" cy="11709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8B9165-C369-77F8-FFF6-5116C7E37559}"/>
              </a:ext>
            </a:extLst>
          </p:cNvPr>
          <p:cNvSpPr txBox="1"/>
          <p:nvPr/>
        </p:nvSpPr>
        <p:spPr>
          <a:xfrm>
            <a:off x="6847403" y="5337582"/>
            <a:ext cx="6927391" cy="1132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91440" indent="-91440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3000" b="1" spc="-5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Submitted by: Promise Azom</a:t>
            </a:r>
          </a:p>
        </p:txBody>
      </p:sp>
    </p:spTree>
    <p:extLst>
      <p:ext uri="{BB962C8B-B14F-4D97-AF65-F5344CB8AC3E}">
        <p14:creationId xmlns:p14="http://schemas.microsoft.com/office/powerpoint/2010/main" val="2173657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30560-C07D-479F-8BA0-D05A3294EB81}"/>
              </a:ext>
            </a:extLst>
          </p:cNvPr>
          <p:cNvSpPr/>
          <p:nvPr/>
        </p:nvSpPr>
        <p:spPr>
          <a:xfrm>
            <a:off x="991170" y="-339507"/>
            <a:ext cx="10981609" cy="6075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kern="0" dirty="0">
                <a:latin typeface="Plantagenet Cherokee" panose="02020602070100000000" pitchFamily="18" charset="0"/>
                <a:rtl val="0"/>
              </a:rPr>
              <a:t>I employed both univariate, bivariate and multivariate analysis</a:t>
            </a:r>
            <a:r>
              <a:rPr lang="en-US" altLang="en-US" sz="2400" kern="0" dirty="0">
                <a:latin typeface="Plantagenet Cherokee" panose="02020602070100000000" pitchFamily="18" charset="0"/>
                <a:rtl val="0"/>
              </a:rPr>
              <a:t>;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Plotted </a:t>
            </a:r>
            <a:r>
              <a:rPr lang="en-US" sz="2400" kern="0" dirty="0" err="1">
                <a:latin typeface="Plantagenet Cherokee" panose="02020602070100000000" pitchFamily="18" charset="0"/>
                <a:rtl val="0"/>
              </a:rPr>
              <a:t>countplots</a:t>
            </a:r>
            <a:r>
              <a:rPr lang="en-US" sz="2400" kern="0" dirty="0">
                <a:latin typeface="Plantagenet Cherokee" panose="02020602070100000000" pitchFamily="18" charset="0"/>
                <a:rtl val="0"/>
              </a:rPr>
              <a:t>, heatmaps, scatter plot and bar plots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Used only 26 features in the analysis because of the curse of dimensionality</a:t>
            </a: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I dropped 55 columns  because they were not important in the analysis after applying </a:t>
            </a:r>
            <a:r>
              <a:rPr lang="en-US" sz="2400" kern="0" dirty="0" err="1">
                <a:latin typeface="Plantagenet Cherokee" panose="02020602070100000000" pitchFamily="18" charset="0"/>
                <a:rtl val="0"/>
              </a:rPr>
              <a:t>SelectKBest</a:t>
            </a:r>
            <a:endParaRPr lang="en-US" sz="2400" kern="0" dirty="0">
              <a:latin typeface="Plantagenet Cherokee" panose="02020602070100000000" pitchFamily="18" charset="0"/>
              <a:rtl val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B3D078B-DDFE-4582-8A68-53D678761668}"/>
              </a:ext>
            </a:extLst>
          </p:cNvPr>
          <p:cNvSpPr/>
          <p:nvPr/>
        </p:nvSpPr>
        <p:spPr>
          <a:xfrm>
            <a:off x="473323" y="4853858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1CA4ECB-13F2-4F08-BA82-83D25BADCAF1}"/>
              </a:ext>
            </a:extLst>
          </p:cNvPr>
          <p:cNvSpPr/>
          <p:nvPr/>
        </p:nvSpPr>
        <p:spPr>
          <a:xfrm>
            <a:off x="490669" y="2003712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2C7F06A-A2A8-4ED0-B7CD-C388FFF02989}"/>
              </a:ext>
            </a:extLst>
          </p:cNvPr>
          <p:cNvSpPr/>
          <p:nvPr/>
        </p:nvSpPr>
        <p:spPr>
          <a:xfrm>
            <a:off x="473323" y="626953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DB45B8D-244D-63CC-D42C-0C4412661F14}"/>
              </a:ext>
            </a:extLst>
          </p:cNvPr>
          <p:cNvSpPr/>
          <p:nvPr/>
        </p:nvSpPr>
        <p:spPr>
          <a:xfrm>
            <a:off x="490669" y="3380472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33532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6AF2F3-5B0D-4CA5-ABAF-C1FCA2ED3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1" r="24054" b="-1"/>
          <a:stretch/>
        </p:blipFill>
        <p:spPr bwMode="auto">
          <a:xfrm>
            <a:off x="51006" y="10"/>
            <a:ext cx="1218882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7A7620-4FBA-D54C-BC49-6C457B7851B6}"/>
              </a:ext>
            </a:extLst>
          </p:cNvPr>
          <p:cNvSpPr txBox="1"/>
          <p:nvPr/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91440" indent="-91440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80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 STEPS &amp; ASSUMPTIONS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0201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30560-C07D-479F-8BA0-D05A3294EB81}"/>
              </a:ext>
            </a:extLst>
          </p:cNvPr>
          <p:cNvSpPr/>
          <p:nvPr/>
        </p:nvSpPr>
        <p:spPr>
          <a:xfrm>
            <a:off x="991170" y="-339507"/>
            <a:ext cx="10981609" cy="648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r>
              <a:rPr lang="en-US" sz="2400" kern="0" dirty="0">
                <a:latin typeface="Plantagenet Cherokee" panose="02020602070100000000" pitchFamily="18" charset="0"/>
                <a:rtl val="0"/>
              </a:rPr>
              <a:t>I started by viewing the data and checking for null values</a:t>
            </a:r>
            <a:r>
              <a:rPr lang="en-US" altLang="en-US" sz="2400" kern="0" dirty="0">
                <a:latin typeface="Plantagenet Cherokee" panose="02020602070100000000" pitchFamily="18" charset="0"/>
                <a:rtl val="0"/>
              </a:rPr>
              <a:t>;</a:t>
            </a:r>
          </a:p>
          <a:p>
            <a:pPr marL="342900" lvl="1" indent="-342900">
              <a:lnSpc>
                <a:spcPct val="90000"/>
              </a:lnSpc>
              <a:buClr>
                <a:srgbClr val="DB2550"/>
              </a:buClr>
              <a:buSzPct val="100000"/>
              <a:buFont typeface="Wingdings" panose="05000000000000000000" pitchFamily="2" charset="2"/>
              <a:buChar char="ü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I checked what kind of datatypes the dataset were made up of</a:t>
            </a: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I determined the target variable or labels.</a:t>
            </a:r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I dropped columns with nulls greater than 900.</a:t>
            </a: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endParaRPr 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kern="0" dirty="0">
                <a:latin typeface="Plantagenet Cherokee" panose="02020602070100000000" pitchFamily="18" charset="0"/>
                <a:rtl val="0"/>
              </a:rPr>
              <a:t>I </a:t>
            </a:r>
            <a:r>
              <a:rPr lang="en-US" sz="2400" kern="0" dirty="0" err="1">
                <a:latin typeface="Plantagenet Cherokee" panose="02020602070100000000" pitchFamily="18" charset="0"/>
                <a:rtl val="0"/>
              </a:rPr>
              <a:t>choosed</a:t>
            </a:r>
            <a:r>
              <a:rPr lang="en-US" sz="2400" kern="0" dirty="0">
                <a:latin typeface="Plantagenet Cherokee" panose="02020602070100000000" pitchFamily="18" charset="0"/>
                <a:rtl val="0"/>
              </a:rPr>
              <a:t> only 30 features using </a:t>
            </a:r>
            <a:r>
              <a:rPr lang="en-US" sz="2400" kern="0" dirty="0" err="1">
                <a:latin typeface="Plantagenet Cherokee" panose="02020602070100000000" pitchFamily="18" charset="0"/>
                <a:rtl val="0"/>
              </a:rPr>
              <a:t>SelectKBest</a:t>
            </a:r>
            <a:r>
              <a:rPr lang="en-US" sz="2400" kern="0" dirty="0">
                <a:latin typeface="Plantagenet Cherokee" panose="02020602070100000000" pitchFamily="18" charset="0"/>
                <a:rtl val="0"/>
              </a:rPr>
              <a:t> and finally used 30 features for the analysis after considering Multicollinearity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B3D078B-DDFE-4582-8A68-53D678761668}"/>
              </a:ext>
            </a:extLst>
          </p:cNvPr>
          <p:cNvSpPr/>
          <p:nvPr/>
        </p:nvSpPr>
        <p:spPr>
          <a:xfrm>
            <a:off x="473323" y="5240831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1CA4ECB-13F2-4F08-BA82-83D25BADCAF1}"/>
              </a:ext>
            </a:extLst>
          </p:cNvPr>
          <p:cNvSpPr/>
          <p:nvPr/>
        </p:nvSpPr>
        <p:spPr>
          <a:xfrm>
            <a:off x="490669" y="2003712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2C7F06A-A2A8-4ED0-B7CD-C388FFF02989}"/>
              </a:ext>
            </a:extLst>
          </p:cNvPr>
          <p:cNvSpPr/>
          <p:nvPr/>
        </p:nvSpPr>
        <p:spPr>
          <a:xfrm>
            <a:off x="473323" y="626953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DB45B8D-244D-63CC-D42C-0C4412661F14}"/>
              </a:ext>
            </a:extLst>
          </p:cNvPr>
          <p:cNvSpPr/>
          <p:nvPr/>
        </p:nvSpPr>
        <p:spPr>
          <a:xfrm>
            <a:off x="490669" y="3056677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EFADF3D5-5861-CCC8-E8E0-36655330BB2B}"/>
              </a:ext>
            </a:extLst>
          </p:cNvPr>
          <p:cNvSpPr/>
          <p:nvPr/>
        </p:nvSpPr>
        <p:spPr>
          <a:xfrm>
            <a:off x="490669" y="4080862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1712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6AF2F3-5B0D-4CA5-ABAF-C1FCA2ED3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1" r="24054" b="-1"/>
          <a:stretch/>
        </p:blipFill>
        <p:spPr bwMode="auto">
          <a:xfrm>
            <a:off x="51006" y="10"/>
            <a:ext cx="1218882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7A7620-4FBA-D54C-BC49-6C457B7851B6}"/>
              </a:ext>
            </a:extLst>
          </p:cNvPr>
          <p:cNvSpPr txBox="1"/>
          <p:nvPr/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91440" indent="-91440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80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DASHBOARD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5120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F7EF8-5780-FADA-4442-C79DECC71D05}"/>
              </a:ext>
            </a:extLst>
          </p:cNvPr>
          <p:cNvSpPr txBox="1"/>
          <p:nvPr/>
        </p:nvSpPr>
        <p:spPr>
          <a:xfrm>
            <a:off x="332703" y="300655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Comparing all Eight Models Built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24038-853B-F520-E1AE-871E43DD4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03" y="762320"/>
            <a:ext cx="10125192" cy="2078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45945-C7AA-57F0-8B6F-B8C0B5F40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33" y="3064877"/>
            <a:ext cx="10406201" cy="22263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8693FD-4ECF-C9D0-C29B-53ECD72BE621}"/>
              </a:ext>
            </a:extLst>
          </p:cNvPr>
          <p:cNvSpPr txBox="1"/>
          <p:nvPr/>
        </p:nvSpPr>
        <p:spPr>
          <a:xfrm>
            <a:off x="218772" y="5515210"/>
            <a:ext cx="1106474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from the above diagram it seems that Gradient Boosting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Regrerssor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(87.70%) has the highest Accuracy, However, our aim is to find the BEST MODEL, by considering the least difference Between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Accuracy_Score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Cross_Validation_Score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65164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F7EF8-5780-FADA-4442-C79DECC71D05}"/>
              </a:ext>
            </a:extLst>
          </p:cNvPr>
          <p:cNvSpPr txBox="1"/>
          <p:nvPr/>
        </p:nvSpPr>
        <p:spPr>
          <a:xfrm>
            <a:off x="-368634" y="193384"/>
            <a:ext cx="906874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Comparing Differences between Accuracy and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Cross_Validation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Scores...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8693FD-4ECF-C9D0-C29B-53ECD72BE621}"/>
              </a:ext>
            </a:extLst>
          </p:cNvPr>
          <p:cNvSpPr txBox="1"/>
          <p:nvPr/>
        </p:nvSpPr>
        <p:spPr>
          <a:xfrm>
            <a:off x="-216233" y="5928093"/>
            <a:ext cx="11064746" cy="860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above we can see the Model with least difference is STILL GRADIENT BOOSTING REGRESSOR!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B5B496-526F-803D-0F5F-C60CE0E5C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59" y="632093"/>
            <a:ext cx="11568087" cy="2093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D6A4AD-DCD9-A733-D83B-9D0B9B0BE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36" y="2947469"/>
            <a:ext cx="11353931" cy="284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16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93124E25-20DA-404A-86F6-49AD2CBAC5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9945" b="238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7A7620-4FBA-D54C-BC49-6C457B7851B6}"/>
              </a:ext>
            </a:extLst>
          </p:cNvPr>
          <p:cNvSpPr txBox="1"/>
          <p:nvPr/>
        </p:nvSpPr>
        <p:spPr>
          <a:xfrm>
            <a:off x="1030170" y="698172"/>
            <a:ext cx="6927391" cy="11325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marL="91440" indent="-91440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7200" b="1" spc="-5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Finalized Model &amp; Conclusion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8351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DD56528-9D17-426E-AEE4-8262CEE9D994}"/>
              </a:ext>
            </a:extLst>
          </p:cNvPr>
          <p:cNvSpPr/>
          <p:nvPr/>
        </p:nvSpPr>
        <p:spPr>
          <a:xfrm>
            <a:off x="935693" y="965783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D1F4E3FD-ED4C-4057-B3A7-294FB685E63F}"/>
              </a:ext>
            </a:extLst>
          </p:cNvPr>
          <p:cNvSpPr/>
          <p:nvPr/>
        </p:nvSpPr>
        <p:spPr>
          <a:xfrm>
            <a:off x="930353" y="2559211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072A0E-02EF-4EE0-A7D4-C92772DC2C84}"/>
              </a:ext>
            </a:extLst>
          </p:cNvPr>
          <p:cNvSpPr/>
          <p:nvPr/>
        </p:nvSpPr>
        <p:spPr>
          <a:xfrm>
            <a:off x="999637" y="2604422"/>
            <a:ext cx="11385659" cy="4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IN" sz="2400" dirty="0">
                <a:latin typeface="Plantagenet Cherokee" panose="02020602070100000000" pitchFamily="18" charset="0"/>
              </a:rPr>
              <a:t> Accuracy is 87%</a:t>
            </a:r>
            <a:endParaRPr lang="en-US" altLang="en-US" sz="2400" dirty="0">
              <a:latin typeface="Plantagenet Cherokee" panose="02020602070100000000" pitchFamily="18" charset="0"/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D0CA37DB-3934-4938-A0DC-0AD730E83E1F}"/>
              </a:ext>
            </a:extLst>
          </p:cNvPr>
          <p:cNvSpPr/>
          <p:nvPr/>
        </p:nvSpPr>
        <p:spPr>
          <a:xfrm>
            <a:off x="926813" y="3540352"/>
            <a:ext cx="457200" cy="431752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9B673D-487C-4629-A596-983CE5A47D4B}"/>
              </a:ext>
            </a:extLst>
          </p:cNvPr>
          <p:cNvSpPr/>
          <p:nvPr/>
        </p:nvSpPr>
        <p:spPr>
          <a:xfrm>
            <a:off x="1193532" y="903442"/>
            <a:ext cx="11282875" cy="1270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latin typeface="Plantagenet Cherokee" panose="02020602070100000000" pitchFamily="18" charset="0"/>
              </a:rPr>
              <a:t>From the above we can see:</a:t>
            </a:r>
            <a:endParaRPr lang="en-US" sz="2400" dirty="0">
              <a:latin typeface="Plantagenet Cherokee" panose="02020602070100000000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400" dirty="0">
                <a:latin typeface="Plantagenet Cherokee" panose="02020602070100000000" pitchFamily="18" charset="0"/>
              </a:rPr>
              <a:t>- The Model with least difference (0.04) between Accuracy Score(r2 score) and Cross Validation Score is GRADIENT BOOSTING REGRESSOR!</a:t>
            </a:r>
            <a:endParaRPr lang="en-US" sz="2400" dirty="0">
              <a:latin typeface="Plantagenet Cherokee" panose="02020602070100000000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8FE73B-83EF-654E-1488-B4950D9B4974}"/>
              </a:ext>
            </a:extLst>
          </p:cNvPr>
          <p:cNvSpPr/>
          <p:nvPr/>
        </p:nvSpPr>
        <p:spPr>
          <a:xfrm>
            <a:off x="1017290" y="3523151"/>
            <a:ext cx="11385659" cy="1208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en-US" sz="2400" dirty="0">
                <a:latin typeface="Plantagenet Cherokee" panose="02020602070100000000" pitchFamily="18" charset="0"/>
              </a:rPr>
              <a:t>We also went further to engage in </a:t>
            </a:r>
            <a:r>
              <a:rPr lang="en-US" altLang="en-US" sz="2400" dirty="0" err="1">
                <a:latin typeface="Plantagenet Cherokee" panose="02020602070100000000" pitchFamily="18" charset="0"/>
              </a:rPr>
              <a:t>Hyperparamter</a:t>
            </a:r>
            <a:r>
              <a:rPr lang="en-US" altLang="en-US" sz="2400" dirty="0">
                <a:latin typeface="Plantagenet Cherokee" panose="02020602070100000000" pitchFamily="18" charset="0"/>
              </a:rPr>
              <a:t> Tunning using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en-US" sz="2400" dirty="0" err="1">
                <a:latin typeface="Plantagenet Cherokee" panose="02020602070100000000" pitchFamily="18" charset="0"/>
              </a:rPr>
              <a:t>GridSearchCV</a:t>
            </a:r>
            <a:r>
              <a:rPr lang="en-US" altLang="en-US" sz="2400" dirty="0">
                <a:latin typeface="Plantagenet Cherokee" panose="02020602070100000000" pitchFamily="18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en-US" sz="2400" dirty="0">
              <a:latin typeface="Plantagenet Cherokee" panose="02020602070100000000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38D952-8669-BE83-B0B7-D894D46745B9}"/>
              </a:ext>
            </a:extLst>
          </p:cNvPr>
          <p:cNvSpPr/>
          <p:nvPr/>
        </p:nvSpPr>
        <p:spPr>
          <a:xfrm>
            <a:off x="902989" y="4828135"/>
            <a:ext cx="11385659" cy="4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en-US" sz="2400" dirty="0">
                <a:latin typeface="Plantagenet Cherokee" panose="02020602070100000000" pitchFamily="18" charset="0"/>
              </a:rPr>
              <a:t> FINAL ACCURACY after Hyperparameter Tunning: 88%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5E895574-37E2-DF26-0862-F91D747D10B2}"/>
              </a:ext>
            </a:extLst>
          </p:cNvPr>
          <p:cNvSpPr/>
          <p:nvPr/>
        </p:nvSpPr>
        <p:spPr>
          <a:xfrm>
            <a:off x="902989" y="4879456"/>
            <a:ext cx="457200" cy="431752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57865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0FB4F-5FF1-4E4C-B10C-4BE4AE33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a-ET" sz="7200" dirty="0">
                <a:solidFill>
                  <a:schemeClr val="bg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583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tangle 9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6" name="Straight Connector 9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7" name="Rectangle 9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6" descr="Image preview">
            <a:extLst>
              <a:ext uri="{FF2B5EF4-FFF2-40B4-BE49-F238E27FC236}">
                <a16:creationId xmlns:a16="http://schemas.microsoft.com/office/drawing/2014/main" id="{59C442CC-CA61-4845-8E96-289557BEC2E2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097280" y="286603"/>
            <a:ext cx="10058400" cy="20399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 fontScale="90000"/>
          </a:bodyPr>
          <a:lstStyle/>
          <a:p>
            <a:br>
              <a:rPr lang="en-US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br>
              <a:rPr lang="en-US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Outline</a:t>
            </a:r>
            <a:br>
              <a:rPr lang="en-US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8" name="Straight Connector 10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508F595B-72C6-E742-A9B1-BAF563DB5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sp>
        <p:nvSpPr>
          <p:cNvPr id="7" name="AutoShape 8" descr="Image preview">
            <a:extLst>
              <a:ext uri="{FF2B5EF4-FFF2-40B4-BE49-F238E27FC236}">
                <a16:creationId xmlns:a16="http://schemas.microsoft.com/office/drawing/2014/main" id="{A0437354-6F40-B740-999A-A008AA2E87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822751"/>
            <a:ext cx="2911050" cy="291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sp>
        <p:nvSpPr>
          <p:cNvPr id="9" name="AutoShape 12" descr="Image preview">
            <a:extLst>
              <a:ext uri="{FF2B5EF4-FFF2-40B4-BE49-F238E27FC236}">
                <a16:creationId xmlns:a16="http://schemas.microsoft.com/office/drawing/2014/main" id="{17BDE483-2264-7249-B530-BA513C4E1E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93B89B8-551D-8047-961C-3E31653F06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749910"/>
              </p:ext>
            </p:extLst>
          </p:nvPr>
        </p:nvGraphicFramePr>
        <p:xfrm>
          <a:off x="1147812" y="1396154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306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ndoor, cluttered&#10;&#10;Description automatically generated">
            <a:extLst>
              <a:ext uri="{FF2B5EF4-FFF2-40B4-BE49-F238E27FC236}">
                <a16:creationId xmlns:a16="http://schemas.microsoft.com/office/drawing/2014/main" id="{416C5E79-0F35-D547-8F25-9D5A5C9BCD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153" b="51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AutoShape 6" descr="Image preview">
            <a:extLst>
              <a:ext uri="{FF2B5EF4-FFF2-40B4-BE49-F238E27FC236}">
                <a16:creationId xmlns:a16="http://schemas.microsoft.com/office/drawing/2014/main" id="{59C442CC-CA61-4845-8E96-289557BEC2E2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b="1" dirty="0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Data Description</a:t>
            </a:r>
            <a:br>
              <a:rPr lang="en-US" alt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aa-ET" dirty="0">
              <a:solidFill>
                <a:srgbClr val="FFFFFF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0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508F595B-72C6-E742-A9B1-BAF563DB5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  <p:sp>
        <p:nvSpPr>
          <p:cNvPr id="9" name="AutoShape 12" descr="Image preview">
            <a:extLst>
              <a:ext uri="{FF2B5EF4-FFF2-40B4-BE49-F238E27FC236}">
                <a16:creationId xmlns:a16="http://schemas.microsoft.com/office/drawing/2014/main" id="{17BDE483-2264-7249-B530-BA513C4E1E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700691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30560-C07D-479F-8BA0-D05A3294EB81}"/>
              </a:ext>
            </a:extLst>
          </p:cNvPr>
          <p:cNvSpPr/>
          <p:nvPr/>
        </p:nvSpPr>
        <p:spPr>
          <a:xfrm>
            <a:off x="860570" y="0"/>
            <a:ext cx="10981609" cy="519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  <a:p>
            <a:r>
              <a:rPr lang="en-US" sz="2400" dirty="0"/>
              <a:t>Overall narrative summary of data: There are total </a:t>
            </a:r>
            <a:r>
              <a:rPr lang="en-US" sz="2400" b="1" dirty="0"/>
              <a:t> 1168 and 292</a:t>
            </a:r>
            <a:r>
              <a:rPr lang="en-US" sz="2400" dirty="0"/>
              <a:t> observation in our Housing Training and Test dataset respectively.</a:t>
            </a:r>
          </a:p>
          <a:p>
            <a:endParaRPr lang="en-US" sz="2400" dirty="0"/>
          </a:p>
          <a:p>
            <a:r>
              <a:rPr lang="en-US" sz="2400" dirty="0"/>
              <a:t>There are total </a:t>
            </a:r>
            <a:r>
              <a:rPr lang="en-US" sz="2400" b="1" dirty="0"/>
              <a:t> </a:t>
            </a:r>
            <a:r>
              <a:rPr lang="en-US" sz="2400" dirty="0"/>
              <a:t>of</a:t>
            </a:r>
            <a:r>
              <a:rPr lang="en-US" sz="2400" b="1" dirty="0"/>
              <a:t> 81 </a:t>
            </a:r>
            <a:r>
              <a:rPr lang="en-US" sz="2400" dirty="0"/>
              <a:t>variables in our dataset.</a:t>
            </a:r>
          </a:p>
          <a:p>
            <a:endParaRPr lang="en-US" sz="2400" dirty="0"/>
          </a:p>
          <a:p>
            <a:r>
              <a:rPr lang="en-US" sz="2400" dirty="0"/>
              <a:t>We are going to be choosing 26 variables form the 81 variables. These variables are the features used.</a:t>
            </a:r>
          </a:p>
          <a:p>
            <a:endParaRPr lang="en-US" sz="2400" dirty="0"/>
          </a:p>
          <a:p>
            <a:r>
              <a:rPr lang="en-IN" sz="2400" dirty="0"/>
              <a:t>Data contains Null values</a:t>
            </a:r>
            <a:endParaRPr lang="en-US" sz="2400" dirty="0"/>
          </a:p>
          <a:p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Data contains numerical as well as categorical variable</a:t>
            </a:r>
            <a:endParaRPr lang="en-US" sz="2400" dirty="0"/>
          </a:p>
          <a:p>
            <a:endParaRPr lang="en-US" sz="2400" dirty="0"/>
          </a:p>
          <a:p>
            <a:pPr marL="0" lvl="1">
              <a:lnSpc>
                <a:spcPct val="90000"/>
              </a:lnSpc>
              <a:buClr>
                <a:srgbClr val="DB2550"/>
              </a:buClr>
              <a:buSzPct val="100000"/>
              <a:tabLst>
                <a:tab pos="511175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/>
            </a:pPr>
            <a:endParaRPr lang="en-US" altLang="en-US" sz="2400" kern="0" dirty="0">
              <a:latin typeface="Plantagenet Cherokee" panose="02020602070100000000" pitchFamily="18" charset="0"/>
              <a:rtl val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B3D078B-DDFE-4582-8A68-53D678761668}"/>
              </a:ext>
            </a:extLst>
          </p:cNvPr>
          <p:cNvSpPr/>
          <p:nvPr/>
        </p:nvSpPr>
        <p:spPr>
          <a:xfrm>
            <a:off x="349821" y="1440180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1CA4ECB-13F2-4F08-BA82-83D25BADCAF1}"/>
              </a:ext>
            </a:extLst>
          </p:cNvPr>
          <p:cNvSpPr/>
          <p:nvPr/>
        </p:nvSpPr>
        <p:spPr>
          <a:xfrm>
            <a:off x="349821" y="340666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D52630F9-3123-4C8D-183F-310845DBF4BB}"/>
              </a:ext>
            </a:extLst>
          </p:cNvPr>
          <p:cNvSpPr/>
          <p:nvPr/>
        </p:nvSpPr>
        <p:spPr>
          <a:xfrm>
            <a:off x="376596" y="2158323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C9380589-5B55-CF72-F1D0-C37E7F37B8FC}"/>
              </a:ext>
            </a:extLst>
          </p:cNvPr>
          <p:cNvSpPr/>
          <p:nvPr/>
        </p:nvSpPr>
        <p:spPr>
          <a:xfrm>
            <a:off x="376596" y="3192808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D8BCF32-E831-0EE5-929D-7DE02FC55B99}"/>
              </a:ext>
            </a:extLst>
          </p:cNvPr>
          <p:cNvSpPr/>
          <p:nvPr/>
        </p:nvSpPr>
        <p:spPr>
          <a:xfrm>
            <a:off x="376596" y="4013878"/>
            <a:ext cx="457200" cy="457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3065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67823-11DE-2211-30DB-E54CB57D6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6" y="648070"/>
            <a:ext cx="10711120" cy="5188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BDA037-73B5-C61B-E29B-3F913A975FCA}"/>
              </a:ext>
            </a:extLst>
          </p:cNvPr>
          <p:cNvSpPr txBox="1"/>
          <p:nvPr/>
        </p:nvSpPr>
        <p:spPr>
          <a:xfrm>
            <a:off x="609178" y="186405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Summary of Variables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7701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DA037-73B5-C61B-E29B-3F913A975FCA}"/>
              </a:ext>
            </a:extLst>
          </p:cNvPr>
          <p:cNvSpPr txBox="1"/>
          <p:nvPr/>
        </p:nvSpPr>
        <p:spPr>
          <a:xfrm>
            <a:off x="325093" y="223889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Summary of Variables(</a:t>
            </a:r>
            <a:r>
              <a:rPr lang="en-IN" sz="2400" b="1" dirty="0" err="1"/>
              <a:t>Contd</a:t>
            </a:r>
            <a:r>
              <a:rPr lang="en-IN" sz="2400" b="1" dirty="0"/>
              <a:t>)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55EA8-F98F-870D-3432-92BC336F3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49" y="803910"/>
            <a:ext cx="11239131" cy="52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3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8ABF6D-1E40-B0C3-5901-53A6D2A72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03" y="1002030"/>
            <a:ext cx="11376944" cy="51413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D3CC71-F581-739F-8B78-8306EF3542B5}"/>
              </a:ext>
            </a:extLst>
          </p:cNvPr>
          <p:cNvSpPr txBox="1"/>
          <p:nvPr/>
        </p:nvSpPr>
        <p:spPr>
          <a:xfrm>
            <a:off x="332703" y="300655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Summary of Variables(</a:t>
            </a:r>
            <a:r>
              <a:rPr lang="en-IN" sz="2400" b="1" dirty="0" err="1"/>
              <a:t>Contd</a:t>
            </a:r>
            <a:r>
              <a:rPr lang="en-IN" sz="2400" b="1" dirty="0"/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9883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FF134-D1B9-4506-B4CF-26163C00DDEC}"/>
              </a:ext>
            </a:extLst>
          </p:cNvPr>
          <p:cNvSpPr/>
          <p:nvPr/>
        </p:nvSpPr>
        <p:spPr>
          <a:xfrm>
            <a:off x="6514044" y="2113808"/>
            <a:ext cx="4981270" cy="2731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2B65C6-AC8E-665C-D0F2-25D99CE5C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45" y="815340"/>
            <a:ext cx="11203924" cy="5227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7AD671-198A-F63D-FBEB-05A02E787D72}"/>
              </a:ext>
            </a:extLst>
          </p:cNvPr>
          <p:cNvSpPr txBox="1"/>
          <p:nvPr/>
        </p:nvSpPr>
        <p:spPr>
          <a:xfrm>
            <a:off x="332703" y="300655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Summary of Variables(</a:t>
            </a:r>
            <a:r>
              <a:rPr lang="en-IN" sz="2400" b="1" dirty="0" err="1"/>
              <a:t>Contd</a:t>
            </a:r>
            <a:r>
              <a:rPr lang="en-IN" sz="2400" b="1" dirty="0"/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7122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051E86F-6D3E-3244-ABDA-EBD1B1A720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650" r="468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B159-E1E3-D643-BD37-1BEFFB518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068" y="564216"/>
            <a:ext cx="10058400" cy="3760891"/>
          </a:xfrm>
        </p:spPr>
        <p:txBody>
          <a:bodyPr>
            <a:normAutofit/>
          </a:bodyPr>
          <a:lstStyle/>
          <a:p>
            <a:pPr algn="ctr"/>
            <a:r>
              <a:rPr lang="en-GB" sz="8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EDA STEPS </a:t>
            </a:r>
          </a:p>
          <a:p>
            <a:pPr algn="ctr"/>
            <a:r>
              <a:rPr lang="en-GB" sz="8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&amp; VISUALIZATION</a:t>
            </a:r>
            <a:endParaRPr lang="aa-ET" sz="8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8939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4718</TotalTime>
  <Words>412</Words>
  <Application>Microsoft Office PowerPoint</Application>
  <PresentationFormat>Widescreen</PresentationFormat>
  <Paragraphs>104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Plantagenet Cherokee</vt:lpstr>
      <vt:lpstr>Univers</vt:lpstr>
      <vt:lpstr>Univers Condensed</vt:lpstr>
      <vt:lpstr>Wingdings</vt:lpstr>
      <vt:lpstr>RetrospectVTI</vt:lpstr>
      <vt:lpstr>Housing Project Case Study </vt:lpstr>
      <vt:lpstr>  Outline </vt:lpstr>
      <vt:lpstr>Data Description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Clearing Unit</dc:title>
  <dc:creator>Promise Azom</dc:creator>
  <cp:lastModifiedBy>Promise Azom</cp:lastModifiedBy>
  <cp:revision>295</cp:revision>
  <dcterms:created xsi:type="dcterms:W3CDTF">2022-01-13T15:26:18Z</dcterms:created>
  <dcterms:modified xsi:type="dcterms:W3CDTF">2022-10-22T18:22:10Z</dcterms:modified>
</cp:coreProperties>
</file>