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2"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A6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85" autoAdjust="0"/>
    <p:restoredTop sz="95669" autoAdjust="0"/>
  </p:normalViewPr>
  <p:slideViewPr>
    <p:cSldViewPr snapToGrid="0">
      <p:cViewPr varScale="1">
        <p:scale>
          <a:sx n="96" d="100"/>
          <a:sy n="96" d="100"/>
        </p:scale>
        <p:origin x="8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965241-A371-47F5-BF1E-1DB63A596888}" type="datetimeFigureOut">
              <a:rPr lang="en-US" smtClean="0"/>
              <a:t>2/17/2025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BEEB2-1E6F-4348-8BF1-5603229984E9}" type="slidenum">
              <a:rPr lang="en-US" smtClean="0"/>
              <a:t>‹#›</a:t>
            </a:fld>
            <a:endParaRPr lang="en-US"/>
          </a:p>
        </p:txBody>
      </p:sp>
    </p:spTree>
    <p:extLst>
      <p:ext uri="{BB962C8B-B14F-4D97-AF65-F5344CB8AC3E}">
        <p14:creationId xmlns:p14="http://schemas.microsoft.com/office/powerpoint/2010/main" val="2407798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r>
              <a:rPr lang="en-US" dirty="0"/>
              <a:t>We present human AI coordination </a:t>
            </a:r>
            <a:r>
              <a:rPr lang="en-US" dirty="0" err="1"/>
              <a:t>frawework</a:t>
            </a:r>
            <a:r>
              <a:rPr lang="en-US" dirty="0"/>
              <a:t> which allows </a:t>
            </a:r>
            <a:r>
              <a:rPr lang="en-US" dirty="0" err="1"/>
              <a:t>llm</a:t>
            </a:r>
            <a:r>
              <a:rPr lang="en-US" dirty="0"/>
              <a:t> to </a:t>
            </a:r>
            <a:r>
              <a:rPr lang="en-US" dirty="0" err="1"/>
              <a:t>cordinate</a:t>
            </a:r>
            <a:r>
              <a:rPr lang="en-US" dirty="0"/>
              <a:t> with human in different feedback modes </a:t>
            </a:r>
            <a:br>
              <a:rPr lang="en-US" dirty="0"/>
            </a:br>
            <a:r>
              <a:rPr lang="en-US" dirty="0"/>
              <a:t>For this we use graph based network to represent the subtask </a:t>
            </a:r>
            <a:r>
              <a:rPr lang="en-US" dirty="0" err="1"/>
              <a:t>dependenicies</a:t>
            </a:r>
            <a:r>
              <a:rPr lang="en-US" dirty="0"/>
              <a:t> to enable human and robot to </a:t>
            </a:r>
            <a:r>
              <a:rPr lang="en-US" dirty="0" err="1"/>
              <a:t>corintae</a:t>
            </a:r>
            <a:r>
              <a:rPr lang="en-US" dirty="0"/>
              <a:t> based on subtasks nodes which we are changing by </a:t>
            </a:r>
            <a:r>
              <a:rPr lang="en-US" dirty="0" err="1"/>
              <a:t>llm</a:t>
            </a:r>
            <a:r>
              <a:rPr lang="en-US" dirty="0"/>
              <a:t> prompting, </a:t>
            </a:r>
            <a:endParaRPr lang="en-US" i="1" dirty="0"/>
          </a:p>
          <a:p>
            <a:endParaRPr lang="en-US" i="1" dirty="0"/>
          </a:p>
          <a:p>
            <a:r>
              <a:rPr lang="en-US" dirty="0" err="1"/>
              <a:t>specifcally</a:t>
            </a:r>
            <a:r>
              <a:rPr lang="en-US" dirty="0"/>
              <a:t> it allows three different types: first is by changing how human and robot is completing specific sub </a:t>
            </a:r>
            <a:r>
              <a:rPr lang="en-US" dirty="0" err="1"/>
              <a:t>tsak</a:t>
            </a:r>
            <a:r>
              <a:rPr lang="en-US" dirty="0"/>
              <a:t> that can achieved by changing </a:t>
            </a:r>
            <a:r>
              <a:rPr lang="en-US" dirty="0" err="1"/>
              <a:t>substask</a:t>
            </a:r>
            <a:r>
              <a:rPr lang="en-US" dirty="0"/>
              <a:t> graph structure, secondly we will also enable human to express its preference when assigning </a:t>
            </a:r>
            <a:r>
              <a:rPr lang="en-US" dirty="0" err="1"/>
              <a:t>difeerent</a:t>
            </a:r>
            <a:r>
              <a:rPr lang="en-US" dirty="0"/>
              <a:t> </a:t>
            </a:r>
            <a:r>
              <a:rPr lang="en-US" dirty="0" err="1"/>
              <a:t>substasks</a:t>
            </a:r>
            <a:r>
              <a:rPr lang="en-US" dirty="0"/>
              <a:t>, finally we will assume human and robot to add temporary </a:t>
            </a:r>
            <a:r>
              <a:rPr lang="en-US" dirty="0" err="1"/>
              <a:t>substack</a:t>
            </a:r>
            <a:r>
              <a:rPr lang="en-US" dirty="0"/>
              <a:t> to handle emergency cases </a:t>
            </a:r>
          </a:p>
          <a:p>
            <a:endParaRPr lang="en-US" dirty="0"/>
          </a:p>
          <a:p>
            <a:r>
              <a:rPr lang="en-US" dirty="0"/>
              <a:t>Based on these </a:t>
            </a:r>
            <a:r>
              <a:rPr lang="en-US" dirty="0" err="1"/>
              <a:t>Grapg</a:t>
            </a:r>
            <a:r>
              <a:rPr lang="en-US" dirty="0"/>
              <a:t> structure, we can allow </a:t>
            </a:r>
            <a:r>
              <a:rPr lang="en-US" dirty="0" err="1"/>
              <a:t>llm</a:t>
            </a:r>
            <a:r>
              <a:rPr lang="en-US" dirty="0"/>
              <a:t> to </a:t>
            </a:r>
            <a:r>
              <a:rPr lang="en-US" dirty="0" err="1"/>
              <a:t>cordinate</a:t>
            </a:r>
            <a:r>
              <a:rPr lang="en-US" dirty="0"/>
              <a:t> with human for four different feedback modes, inactive </a:t>
            </a:r>
            <a:r>
              <a:rPr lang="en-US" dirty="0" err="1"/>
              <a:t>feeback</a:t>
            </a:r>
            <a:r>
              <a:rPr lang="en-US" dirty="0"/>
              <a:t> where there is no </a:t>
            </a:r>
            <a:r>
              <a:rPr lang="en-US" dirty="0" err="1"/>
              <a:t>cordination</a:t>
            </a:r>
            <a:r>
              <a:rPr lang="en-US" dirty="0"/>
              <a:t>, passive feedback where only human is querying, and active </a:t>
            </a:r>
            <a:r>
              <a:rPr lang="en-US" dirty="0" err="1"/>
              <a:t>feeback</a:t>
            </a:r>
            <a:r>
              <a:rPr lang="en-US" dirty="0"/>
              <a:t> where both human and robot are </a:t>
            </a:r>
            <a:r>
              <a:rPr lang="en-US" dirty="0" err="1"/>
              <a:t>cordintaing</a:t>
            </a:r>
            <a:r>
              <a:rPr lang="en-US" dirty="0"/>
              <a:t> and super active </a:t>
            </a:r>
            <a:r>
              <a:rPr lang="en-US" dirty="0" err="1"/>
              <a:t>feeback</a:t>
            </a:r>
            <a:r>
              <a:rPr lang="en-US" dirty="0"/>
              <a:t> where agents are trying to give high </a:t>
            </a:r>
            <a:r>
              <a:rPr lang="en-US" dirty="0" err="1"/>
              <a:t>frequecy</a:t>
            </a:r>
            <a:r>
              <a:rPr lang="en-US" dirty="0"/>
              <a:t> support through step by step instructions </a:t>
            </a:r>
            <a:br>
              <a:rPr lang="en-US" dirty="0"/>
            </a:br>
            <a:br>
              <a:rPr lang="en-US" dirty="0"/>
            </a:br>
            <a:r>
              <a:rPr lang="en-US" dirty="0"/>
              <a:t>And we have tested feedbacks </a:t>
            </a:r>
            <a:r>
              <a:rPr lang="en-US" dirty="0" err="1"/>
              <a:t>thorugh</a:t>
            </a:r>
            <a:r>
              <a:rPr lang="en-US" dirty="0"/>
              <a:t> human </a:t>
            </a:r>
            <a:r>
              <a:rPr lang="en-US" dirty="0" err="1"/>
              <a:t>studeies</a:t>
            </a:r>
            <a:r>
              <a:rPr lang="en-US" dirty="0"/>
              <a:t> and we have found that its not always good to have higher feedback in all cases, the appropriate frequency of feedback really depends on task complexity and human capabilities. for more info you can refer to the poster</a:t>
            </a:r>
          </a:p>
        </p:txBody>
      </p:sp>
      <p:sp>
        <p:nvSpPr>
          <p:cNvPr id="4" name="Slide Number Placeholder 3"/>
          <p:cNvSpPr>
            <a:spLocks noGrp="1"/>
          </p:cNvSpPr>
          <p:nvPr>
            <p:ph type="sldNum" sz="quarter" idx="5"/>
          </p:nvPr>
        </p:nvSpPr>
        <p:spPr/>
        <p:txBody>
          <a:bodyPr/>
          <a:lstStyle/>
          <a:p>
            <a:fld id="{694BEEB2-1E6F-4348-8BF1-5603229984E9}" type="slidenum">
              <a:rPr lang="en-US" smtClean="0"/>
              <a:t>1</a:t>
            </a:fld>
            <a:endParaRPr lang="en-US"/>
          </a:p>
        </p:txBody>
      </p:sp>
    </p:spTree>
    <p:extLst>
      <p:ext uri="{BB962C8B-B14F-4D97-AF65-F5344CB8AC3E}">
        <p14:creationId xmlns:p14="http://schemas.microsoft.com/office/powerpoint/2010/main" val="179719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BEAD-1254-415A-80C0-790825CB49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55E9F0-6C40-49DA-80AF-112A6CA5EB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CAF747-7558-4817-941E-E1DDA0AD4A4D}"/>
              </a:ext>
            </a:extLst>
          </p:cNvPr>
          <p:cNvSpPr>
            <a:spLocks noGrp="1"/>
          </p:cNvSpPr>
          <p:nvPr>
            <p:ph type="dt" sz="half" idx="10"/>
          </p:nvPr>
        </p:nvSpPr>
        <p:spPr/>
        <p:txBody>
          <a:bodyPr/>
          <a:lstStyle/>
          <a:p>
            <a:fld id="{050AC885-A0AB-466B-9B3A-DF3BCD7E9C48}" type="datetimeFigureOut">
              <a:rPr lang="en-US" smtClean="0"/>
              <a:t>2/17/2025</a:t>
            </a:fld>
            <a:endParaRPr lang="en-US"/>
          </a:p>
        </p:txBody>
      </p:sp>
      <p:sp>
        <p:nvSpPr>
          <p:cNvPr id="5" name="Footer Placeholder 4">
            <a:extLst>
              <a:ext uri="{FF2B5EF4-FFF2-40B4-BE49-F238E27FC236}">
                <a16:creationId xmlns:a16="http://schemas.microsoft.com/office/drawing/2014/main" id="{9BA6D451-ED2A-4310-A09C-E27D32F71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2ED4C-A9F1-4075-BA0E-262A64B1769F}"/>
              </a:ext>
            </a:extLst>
          </p:cNvPr>
          <p:cNvSpPr>
            <a:spLocks noGrp="1"/>
          </p:cNvSpPr>
          <p:nvPr>
            <p:ph type="sldNum" sz="quarter" idx="12"/>
          </p:nvPr>
        </p:nvSpPr>
        <p:spPr/>
        <p:txBody>
          <a:bodyPr/>
          <a:lstStyle/>
          <a:p>
            <a:fld id="{36AA6705-2E12-49B7-9EDC-F69443460071}" type="slidenum">
              <a:rPr lang="en-US" smtClean="0"/>
              <a:t>‹#›</a:t>
            </a:fld>
            <a:endParaRPr lang="en-US"/>
          </a:p>
        </p:txBody>
      </p:sp>
    </p:spTree>
    <p:extLst>
      <p:ext uri="{BB962C8B-B14F-4D97-AF65-F5344CB8AC3E}">
        <p14:creationId xmlns:p14="http://schemas.microsoft.com/office/powerpoint/2010/main" val="83343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9853-892E-4B57-A553-370C61EF39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8812CD-ADDD-481C-8EAC-C4768C5393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07FA5-0C2A-46FF-BB49-8F52155EC811}"/>
              </a:ext>
            </a:extLst>
          </p:cNvPr>
          <p:cNvSpPr>
            <a:spLocks noGrp="1"/>
          </p:cNvSpPr>
          <p:nvPr>
            <p:ph type="dt" sz="half" idx="10"/>
          </p:nvPr>
        </p:nvSpPr>
        <p:spPr/>
        <p:txBody>
          <a:bodyPr/>
          <a:lstStyle/>
          <a:p>
            <a:fld id="{050AC885-A0AB-466B-9B3A-DF3BCD7E9C48}" type="datetimeFigureOut">
              <a:rPr lang="en-US" smtClean="0"/>
              <a:t>2/17/2025</a:t>
            </a:fld>
            <a:endParaRPr lang="en-US"/>
          </a:p>
        </p:txBody>
      </p:sp>
      <p:sp>
        <p:nvSpPr>
          <p:cNvPr id="5" name="Footer Placeholder 4">
            <a:extLst>
              <a:ext uri="{FF2B5EF4-FFF2-40B4-BE49-F238E27FC236}">
                <a16:creationId xmlns:a16="http://schemas.microsoft.com/office/drawing/2014/main" id="{3A5D0AA2-1142-42AD-8E7C-5D8EBFA3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72C91E-EB03-4648-B696-3FBB4DB721ED}"/>
              </a:ext>
            </a:extLst>
          </p:cNvPr>
          <p:cNvSpPr>
            <a:spLocks noGrp="1"/>
          </p:cNvSpPr>
          <p:nvPr>
            <p:ph type="sldNum" sz="quarter" idx="12"/>
          </p:nvPr>
        </p:nvSpPr>
        <p:spPr/>
        <p:txBody>
          <a:bodyPr/>
          <a:lstStyle/>
          <a:p>
            <a:fld id="{36AA6705-2E12-49B7-9EDC-F69443460071}" type="slidenum">
              <a:rPr lang="en-US" smtClean="0"/>
              <a:t>‹#›</a:t>
            </a:fld>
            <a:endParaRPr lang="en-US"/>
          </a:p>
        </p:txBody>
      </p:sp>
    </p:spTree>
    <p:extLst>
      <p:ext uri="{BB962C8B-B14F-4D97-AF65-F5344CB8AC3E}">
        <p14:creationId xmlns:p14="http://schemas.microsoft.com/office/powerpoint/2010/main" val="1500990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86E7C0-6AE0-42ED-A711-1BD68BDEC2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094D41-BA2A-413F-81C7-1B27D6515A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2DBCD-9196-4472-8B3F-66FCF18AB25D}"/>
              </a:ext>
            </a:extLst>
          </p:cNvPr>
          <p:cNvSpPr>
            <a:spLocks noGrp="1"/>
          </p:cNvSpPr>
          <p:nvPr>
            <p:ph type="dt" sz="half" idx="10"/>
          </p:nvPr>
        </p:nvSpPr>
        <p:spPr/>
        <p:txBody>
          <a:bodyPr/>
          <a:lstStyle/>
          <a:p>
            <a:fld id="{050AC885-A0AB-466B-9B3A-DF3BCD7E9C48}" type="datetimeFigureOut">
              <a:rPr lang="en-US" smtClean="0"/>
              <a:t>2/17/2025</a:t>
            </a:fld>
            <a:endParaRPr lang="en-US"/>
          </a:p>
        </p:txBody>
      </p:sp>
      <p:sp>
        <p:nvSpPr>
          <p:cNvPr id="5" name="Footer Placeholder 4">
            <a:extLst>
              <a:ext uri="{FF2B5EF4-FFF2-40B4-BE49-F238E27FC236}">
                <a16:creationId xmlns:a16="http://schemas.microsoft.com/office/drawing/2014/main" id="{D19DEDC7-5C8A-4E61-9E2B-FF57C0D02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0AEB0-041C-4649-8D38-934C493B0F78}"/>
              </a:ext>
            </a:extLst>
          </p:cNvPr>
          <p:cNvSpPr>
            <a:spLocks noGrp="1"/>
          </p:cNvSpPr>
          <p:nvPr>
            <p:ph type="sldNum" sz="quarter" idx="12"/>
          </p:nvPr>
        </p:nvSpPr>
        <p:spPr/>
        <p:txBody>
          <a:bodyPr/>
          <a:lstStyle/>
          <a:p>
            <a:fld id="{36AA6705-2E12-49B7-9EDC-F69443460071}" type="slidenum">
              <a:rPr lang="en-US" smtClean="0"/>
              <a:t>‹#›</a:t>
            </a:fld>
            <a:endParaRPr lang="en-US"/>
          </a:p>
        </p:txBody>
      </p:sp>
    </p:spTree>
    <p:extLst>
      <p:ext uri="{BB962C8B-B14F-4D97-AF65-F5344CB8AC3E}">
        <p14:creationId xmlns:p14="http://schemas.microsoft.com/office/powerpoint/2010/main" val="383842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28CA-D2BF-41D0-AE01-0796283FF0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C0779B-97EC-4359-AAE2-1197F53096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9FD42-84DF-4579-8F6D-3F379F2A14FE}"/>
              </a:ext>
            </a:extLst>
          </p:cNvPr>
          <p:cNvSpPr>
            <a:spLocks noGrp="1"/>
          </p:cNvSpPr>
          <p:nvPr>
            <p:ph type="dt" sz="half" idx="10"/>
          </p:nvPr>
        </p:nvSpPr>
        <p:spPr/>
        <p:txBody>
          <a:bodyPr/>
          <a:lstStyle/>
          <a:p>
            <a:fld id="{050AC885-A0AB-466B-9B3A-DF3BCD7E9C48}" type="datetimeFigureOut">
              <a:rPr lang="en-US" smtClean="0"/>
              <a:t>2/17/2025</a:t>
            </a:fld>
            <a:endParaRPr lang="en-US"/>
          </a:p>
        </p:txBody>
      </p:sp>
      <p:sp>
        <p:nvSpPr>
          <p:cNvPr id="5" name="Footer Placeholder 4">
            <a:extLst>
              <a:ext uri="{FF2B5EF4-FFF2-40B4-BE49-F238E27FC236}">
                <a16:creationId xmlns:a16="http://schemas.microsoft.com/office/drawing/2014/main" id="{2307D6D8-F289-4148-A614-31F2C6917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9EA27-2C8B-41F7-AB8E-182ADBC7741C}"/>
              </a:ext>
            </a:extLst>
          </p:cNvPr>
          <p:cNvSpPr>
            <a:spLocks noGrp="1"/>
          </p:cNvSpPr>
          <p:nvPr>
            <p:ph type="sldNum" sz="quarter" idx="12"/>
          </p:nvPr>
        </p:nvSpPr>
        <p:spPr/>
        <p:txBody>
          <a:bodyPr/>
          <a:lstStyle/>
          <a:p>
            <a:fld id="{36AA6705-2E12-49B7-9EDC-F69443460071}" type="slidenum">
              <a:rPr lang="en-US" smtClean="0"/>
              <a:t>‹#›</a:t>
            </a:fld>
            <a:endParaRPr lang="en-US"/>
          </a:p>
        </p:txBody>
      </p:sp>
    </p:spTree>
    <p:extLst>
      <p:ext uri="{BB962C8B-B14F-4D97-AF65-F5344CB8AC3E}">
        <p14:creationId xmlns:p14="http://schemas.microsoft.com/office/powerpoint/2010/main" val="268101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99A1-C1DE-42A5-9F80-9CEF602B9C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338AA8-A430-4510-89AD-84BA83B18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9DEF49-356D-4E57-9B08-3CC6AC3A4875}"/>
              </a:ext>
            </a:extLst>
          </p:cNvPr>
          <p:cNvSpPr>
            <a:spLocks noGrp="1"/>
          </p:cNvSpPr>
          <p:nvPr>
            <p:ph type="dt" sz="half" idx="10"/>
          </p:nvPr>
        </p:nvSpPr>
        <p:spPr/>
        <p:txBody>
          <a:bodyPr/>
          <a:lstStyle/>
          <a:p>
            <a:fld id="{050AC885-A0AB-466B-9B3A-DF3BCD7E9C48}" type="datetimeFigureOut">
              <a:rPr lang="en-US" smtClean="0"/>
              <a:t>2/17/2025</a:t>
            </a:fld>
            <a:endParaRPr lang="en-US"/>
          </a:p>
        </p:txBody>
      </p:sp>
      <p:sp>
        <p:nvSpPr>
          <p:cNvPr id="5" name="Footer Placeholder 4">
            <a:extLst>
              <a:ext uri="{FF2B5EF4-FFF2-40B4-BE49-F238E27FC236}">
                <a16:creationId xmlns:a16="http://schemas.microsoft.com/office/drawing/2014/main" id="{B23D81E1-0A30-4688-96F5-0CBED7F4E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8EE28F-4F1A-43B1-8CF2-C9B2E50B4D11}"/>
              </a:ext>
            </a:extLst>
          </p:cNvPr>
          <p:cNvSpPr>
            <a:spLocks noGrp="1"/>
          </p:cNvSpPr>
          <p:nvPr>
            <p:ph type="sldNum" sz="quarter" idx="12"/>
          </p:nvPr>
        </p:nvSpPr>
        <p:spPr/>
        <p:txBody>
          <a:bodyPr/>
          <a:lstStyle/>
          <a:p>
            <a:fld id="{36AA6705-2E12-49B7-9EDC-F69443460071}" type="slidenum">
              <a:rPr lang="en-US" smtClean="0"/>
              <a:t>‹#›</a:t>
            </a:fld>
            <a:endParaRPr lang="en-US"/>
          </a:p>
        </p:txBody>
      </p:sp>
    </p:spTree>
    <p:extLst>
      <p:ext uri="{BB962C8B-B14F-4D97-AF65-F5344CB8AC3E}">
        <p14:creationId xmlns:p14="http://schemas.microsoft.com/office/powerpoint/2010/main" val="76270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2A2A-F4A4-4764-968D-1B38ED6BF5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2B1247-0A5C-4464-99D6-CD0E67B67C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9ACE85-3F55-4C29-B40E-C88B5D2E31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1A5F76-8AFF-46F8-8D6F-8B13D9C5D297}"/>
              </a:ext>
            </a:extLst>
          </p:cNvPr>
          <p:cNvSpPr>
            <a:spLocks noGrp="1"/>
          </p:cNvSpPr>
          <p:nvPr>
            <p:ph type="dt" sz="half" idx="10"/>
          </p:nvPr>
        </p:nvSpPr>
        <p:spPr/>
        <p:txBody>
          <a:bodyPr/>
          <a:lstStyle/>
          <a:p>
            <a:fld id="{050AC885-A0AB-466B-9B3A-DF3BCD7E9C48}" type="datetimeFigureOut">
              <a:rPr lang="en-US" smtClean="0"/>
              <a:t>2/17/2025</a:t>
            </a:fld>
            <a:endParaRPr lang="en-US"/>
          </a:p>
        </p:txBody>
      </p:sp>
      <p:sp>
        <p:nvSpPr>
          <p:cNvPr id="6" name="Footer Placeholder 5">
            <a:extLst>
              <a:ext uri="{FF2B5EF4-FFF2-40B4-BE49-F238E27FC236}">
                <a16:creationId xmlns:a16="http://schemas.microsoft.com/office/drawing/2014/main" id="{F6246702-92E4-4FB9-81DA-16500481E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DC8E62-FE2A-43DE-B69A-C55DCA943644}"/>
              </a:ext>
            </a:extLst>
          </p:cNvPr>
          <p:cNvSpPr>
            <a:spLocks noGrp="1"/>
          </p:cNvSpPr>
          <p:nvPr>
            <p:ph type="sldNum" sz="quarter" idx="12"/>
          </p:nvPr>
        </p:nvSpPr>
        <p:spPr/>
        <p:txBody>
          <a:bodyPr/>
          <a:lstStyle/>
          <a:p>
            <a:fld id="{36AA6705-2E12-49B7-9EDC-F69443460071}" type="slidenum">
              <a:rPr lang="en-US" smtClean="0"/>
              <a:t>‹#›</a:t>
            </a:fld>
            <a:endParaRPr lang="en-US"/>
          </a:p>
        </p:txBody>
      </p:sp>
    </p:spTree>
    <p:extLst>
      <p:ext uri="{BB962C8B-B14F-4D97-AF65-F5344CB8AC3E}">
        <p14:creationId xmlns:p14="http://schemas.microsoft.com/office/powerpoint/2010/main" val="2120513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878F4-A23B-4B01-91AD-BC1606FCDE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60B3F3-0E70-46A4-A370-4B2A970644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3C47E-3578-4E94-865F-308F3238FF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10D733-367F-4BEF-94D6-F042CF2DFF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DE1A17-A58F-47BC-884E-E161C78378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AFDF17-3036-4F3C-AEEB-A2485BF54D78}"/>
              </a:ext>
            </a:extLst>
          </p:cNvPr>
          <p:cNvSpPr>
            <a:spLocks noGrp="1"/>
          </p:cNvSpPr>
          <p:nvPr>
            <p:ph type="dt" sz="half" idx="10"/>
          </p:nvPr>
        </p:nvSpPr>
        <p:spPr/>
        <p:txBody>
          <a:bodyPr/>
          <a:lstStyle/>
          <a:p>
            <a:fld id="{050AC885-A0AB-466B-9B3A-DF3BCD7E9C48}" type="datetimeFigureOut">
              <a:rPr lang="en-US" smtClean="0"/>
              <a:t>2/17/2025</a:t>
            </a:fld>
            <a:endParaRPr lang="en-US"/>
          </a:p>
        </p:txBody>
      </p:sp>
      <p:sp>
        <p:nvSpPr>
          <p:cNvPr id="8" name="Footer Placeholder 7">
            <a:extLst>
              <a:ext uri="{FF2B5EF4-FFF2-40B4-BE49-F238E27FC236}">
                <a16:creationId xmlns:a16="http://schemas.microsoft.com/office/drawing/2014/main" id="{88DB1A05-23EA-4456-AA82-B823170304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CB3F47-3656-4F31-A2D9-1C8C469835D2}"/>
              </a:ext>
            </a:extLst>
          </p:cNvPr>
          <p:cNvSpPr>
            <a:spLocks noGrp="1"/>
          </p:cNvSpPr>
          <p:nvPr>
            <p:ph type="sldNum" sz="quarter" idx="12"/>
          </p:nvPr>
        </p:nvSpPr>
        <p:spPr/>
        <p:txBody>
          <a:bodyPr/>
          <a:lstStyle/>
          <a:p>
            <a:fld id="{36AA6705-2E12-49B7-9EDC-F69443460071}" type="slidenum">
              <a:rPr lang="en-US" smtClean="0"/>
              <a:t>‹#›</a:t>
            </a:fld>
            <a:endParaRPr lang="en-US"/>
          </a:p>
        </p:txBody>
      </p:sp>
    </p:spTree>
    <p:extLst>
      <p:ext uri="{BB962C8B-B14F-4D97-AF65-F5344CB8AC3E}">
        <p14:creationId xmlns:p14="http://schemas.microsoft.com/office/powerpoint/2010/main" val="65750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B48C-9A6B-4EA5-B7FB-DF77A1C1D1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D04AE7-76DD-4DEB-B6D9-7F0CA60C72A5}"/>
              </a:ext>
            </a:extLst>
          </p:cNvPr>
          <p:cNvSpPr>
            <a:spLocks noGrp="1"/>
          </p:cNvSpPr>
          <p:nvPr>
            <p:ph type="dt" sz="half" idx="10"/>
          </p:nvPr>
        </p:nvSpPr>
        <p:spPr/>
        <p:txBody>
          <a:bodyPr/>
          <a:lstStyle/>
          <a:p>
            <a:fld id="{050AC885-A0AB-466B-9B3A-DF3BCD7E9C48}" type="datetimeFigureOut">
              <a:rPr lang="en-US" smtClean="0"/>
              <a:t>2/17/2025</a:t>
            </a:fld>
            <a:endParaRPr lang="en-US"/>
          </a:p>
        </p:txBody>
      </p:sp>
      <p:sp>
        <p:nvSpPr>
          <p:cNvPr id="4" name="Footer Placeholder 3">
            <a:extLst>
              <a:ext uri="{FF2B5EF4-FFF2-40B4-BE49-F238E27FC236}">
                <a16:creationId xmlns:a16="http://schemas.microsoft.com/office/drawing/2014/main" id="{85C2804D-FF9A-4353-A8A3-CDE5EC8F74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E1743B-B943-401D-8EC1-36116579BA51}"/>
              </a:ext>
            </a:extLst>
          </p:cNvPr>
          <p:cNvSpPr>
            <a:spLocks noGrp="1"/>
          </p:cNvSpPr>
          <p:nvPr>
            <p:ph type="sldNum" sz="quarter" idx="12"/>
          </p:nvPr>
        </p:nvSpPr>
        <p:spPr/>
        <p:txBody>
          <a:bodyPr/>
          <a:lstStyle/>
          <a:p>
            <a:fld id="{36AA6705-2E12-49B7-9EDC-F69443460071}" type="slidenum">
              <a:rPr lang="en-US" smtClean="0"/>
              <a:t>‹#›</a:t>
            </a:fld>
            <a:endParaRPr lang="en-US"/>
          </a:p>
        </p:txBody>
      </p:sp>
    </p:spTree>
    <p:extLst>
      <p:ext uri="{BB962C8B-B14F-4D97-AF65-F5344CB8AC3E}">
        <p14:creationId xmlns:p14="http://schemas.microsoft.com/office/powerpoint/2010/main" val="365995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B37136-E1F8-4AB4-BAB6-35DD51F6EBCD}"/>
              </a:ext>
            </a:extLst>
          </p:cNvPr>
          <p:cNvSpPr>
            <a:spLocks noGrp="1"/>
          </p:cNvSpPr>
          <p:nvPr>
            <p:ph type="dt" sz="half" idx="10"/>
          </p:nvPr>
        </p:nvSpPr>
        <p:spPr/>
        <p:txBody>
          <a:bodyPr/>
          <a:lstStyle/>
          <a:p>
            <a:fld id="{050AC885-A0AB-466B-9B3A-DF3BCD7E9C48}" type="datetimeFigureOut">
              <a:rPr lang="en-US" smtClean="0"/>
              <a:t>2/17/2025</a:t>
            </a:fld>
            <a:endParaRPr lang="en-US"/>
          </a:p>
        </p:txBody>
      </p:sp>
      <p:sp>
        <p:nvSpPr>
          <p:cNvPr id="3" name="Footer Placeholder 2">
            <a:extLst>
              <a:ext uri="{FF2B5EF4-FFF2-40B4-BE49-F238E27FC236}">
                <a16:creationId xmlns:a16="http://schemas.microsoft.com/office/drawing/2014/main" id="{9A62434A-D96D-4000-B3A9-F6B5E7070D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0F24BF-5D50-473A-82B2-B25389193D0C}"/>
              </a:ext>
            </a:extLst>
          </p:cNvPr>
          <p:cNvSpPr>
            <a:spLocks noGrp="1"/>
          </p:cNvSpPr>
          <p:nvPr>
            <p:ph type="sldNum" sz="quarter" idx="12"/>
          </p:nvPr>
        </p:nvSpPr>
        <p:spPr/>
        <p:txBody>
          <a:bodyPr/>
          <a:lstStyle/>
          <a:p>
            <a:fld id="{36AA6705-2E12-49B7-9EDC-F69443460071}" type="slidenum">
              <a:rPr lang="en-US" smtClean="0"/>
              <a:t>‹#›</a:t>
            </a:fld>
            <a:endParaRPr lang="en-US"/>
          </a:p>
        </p:txBody>
      </p:sp>
    </p:spTree>
    <p:extLst>
      <p:ext uri="{BB962C8B-B14F-4D97-AF65-F5344CB8AC3E}">
        <p14:creationId xmlns:p14="http://schemas.microsoft.com/office/powerpoint/2010/main" val="389290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63E6-78C4-4213-B4B3-07ADEE6AF8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E318D8-AE87-49F8-B4E9-BF607BFE34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8A5D98-4565-4036-988D-E573C9E8A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E0CB1E-51F2-4E02-B5F9-4720BA237926}"/>
              </a:ext>
            </a:extLst>
          </p:cNvPr>
          <p:cNvSpPr>
            <a:spLocks noGrp="1"/>
          </p:cNvSpPr>
          <p:nvPr>
            <p:ph type="dt" sz="half" idx="10"/>
          </p:nvPr>
        </p:nvSpPr>
        <p:spPr/>
        <p:txBody>
          <a:bodyPr/>
          <a:lstStyle/>
          <a:p>
            <a:fld id="{050AC885-A0AB-466B-9B3A-DF3BCD7E9C48}" type="datetimeFigureOut">
              <a:rPr lang="en-US" smtClean="0"/>
              <a:t>2/17/2025</a:t>
            </a:fld>
            <a:endParaRPr lang="en-US"/>
          </a:p>
        </p:txBody>
      </p:sp>
      <p:sp>
        <p:nvSpPr>
          <p:cNvPr id="6" name="Footer Placeholder 5">
            <a:extLst>
              <a:ext uri="{FF2B5EF4-FFF2-40B4-BE49-F238E27FC236}">
                <a16:creationId xmlns:a16="http://schemas.microsoft.com/office/drawing/2014/main" id="{53E417AA-9396-4CC1-B546-0E2523DAC3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0679F6-4FCC-44A2-B1FD-B068700EFD73}"/>
              </a:ext>
            </a:extLst>
          </p:cNvPr>
          <p:cNvSpPr>
            <a:spLocks noGrp="1"/>
          </p:cNvSpPr>
          <p:nvPr>
            <p:ph type="sldNum" sz="quarter" idx="12"/>
          </p:nvPr>
        </p:nvSpPr>
        <p:spPr/>
        <p:txBody>
          <a:bodyPr/>
          <a:lstStyle/>
          <a:p>
            <a:fld id="{36AA6705-2E12-49B7-9EDC-F69443460071}" type="slidenum">
              <a:rPr lang="en-US" smtClean="0"/>
              <a:t>‹#›</a:t>
            </a:fld>
            <a:endParaRPr lang="en-US"/>
          </a:p>
        </p:txBody>
      </p:sp>
    </p:spTree>
    <p:extLst>
      <p:ext uri="{BB962C8B-B14F-4D97-AF65-F5344CB8AC3E}">
        <p14:creationId xmlns:p14="http://schemas.microsoft.com/office/powerpoint/2010/main" val="203800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21F53-F714-42C7-82C4-F06527AF5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E064E1-FE02-4E76-B498-55FF0843AB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99186D-9624-429F-8DD4-77FE8F5C3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FCD963-0BB9-48D9-988D-188BCF8287CA}"/>
              </a:ext>
            </a:extLst>
          </p:cNvPr>
          <p:cNvSpPr>
            <a:spLocks noGrp="1"/>
          </p:cNvSpPr>
          <p:nvPr>
            <p:ph type="dt" sz="half" idx="10"/>
          </p:nvPr>
        </p:nvSpPr>
        <p:spPr/>
        <p:txBody>
          <a:bodyPr/>
          <a:lstStyle/>
          <a:p>
            <a:fld id="{050AC885-A0AB-466B-9B3A-DF3BCD7E9C48}" type="datetimeFigureOut">
              <a:rPr lang="en-US" smtClean="0"/>
              <a:t>2/17/2025</a:t>
            </a:fld>
            <a:endParaRPr lang="en-US"/>
          </a:p>
        </p:txBody>
      </p:sp>
      <p:sp>
        <p:nvSpPr>
          <p:cNvPr id="6" name="Footer Placeholder 5">
            <a:extLst>
              <a:ext uri="{FF2B5EF4-FFF2-40B4-BE49-F238E27FC236}">
                <a16:creationId xmlns:a16="http://schemas.microsoft.com/office/drawing/2014/main" id="{00954A5D-78C3-491B-BD32-D88B601EB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BEE187-2E6D-4455-93D5-B83C46F77034}"/>
              </a:ext>
            </a:extLst>
          </p:cNvPr>
          <p:cNvSpPr>
            <a:spLocks noGrp="1"/>
          </p:cNvSpPr>
          <p:nvPr>
            <p:ph type="sldNum" sz="quarter" idx="12"/>
          </p:nvPr>
        </p:nvSpPr>
        <p:spPr/>
        <p:txBody>
          <a:bodyPr/>
          <a:lstStyle/>
          <a:p>
            <a:fld id="{36AA6705-2E12-49B7-9EDC-F69443460071}" type="slidenum">
              <a:rPr lang="en-US" smtClean="0"/>
              <a:t>‹#›</a:t>
            </a:fld>
            <a:endParaRPr lang="en-US"/>
          </a:p>
        </p:txBody>
      </p:sp>
    </p:spTree>
    <p:extLst>
      <p:ext uri="{BB962C8B-B14F-4D97-AF65-F5344CB8AC3E}">
        <p14:creationId xmlns:p14="http://schemas.microsoft.com/office/powerpoint/2010/main" val="1847991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22E4C9-A478-48EC-BF71-55A741C0AA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192F1C-5818-48AA-A225-550A29DB4D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ADAA4-5679-438D-A453-854C93B3D4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AC885-A0AB-466B-9B3A-DF3BCD7E9C48}" type="datetimeFigureOut">
              <a:rPr lang="en-US" smtClean="0"/>
              <a:t>2/17/2025</a:t>
            </a:fld>
            <a:endParaRPr lang="en-US"/>
          </a:p>
        </p:txBody>
      </p:sp>
      <p:sp>
        <p:nvSpPr>
          <p:cNvPr id="5" name="Footer Placeholder 4">
            <a:extLst>
              <a:ext uri="{FF2B5EF4-FFF2-40B4-BE49-F238E27FC236}">
                <a16:creationId xmlns:a16="http://schemas.microsoft.com/office/drawing/2014/main" id="{CE5FC872-87EF-4FAD-8771-C03BAB0C45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50A697-5663-4C2F-BAE1-0A493722A7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A6705-2E12-49B7-9EDC-F69443460071}" type="slidenum">
              <a:rPr lang="en-US" smtClean="0"/>
              <a:t>‹#›</a:t>
            </a:fld>
            <a:endParaRPr lang="en-US"/>
          </a:p>
        </p:txBody>
      </p:sp>
    </p:spTree>
    <p:extLst>
      <p:ext uri="{BB962C8B-B14F-4D97-AF65-F5344CB8AC3E}">
        <p14:creationId xmlns:p14="http://schemas.microsoft.com/office/powerpoint/2010/main" val="2510401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49290" y="90333"/>
            <a:ext cx="11893420" cy="400110"/>
          </a:xfrm>
          <a:prstGeom prst="rect">
            <a:avLst/>
          </a:prstGeom>
          <a:noFill/>
        </p:spPr>
        <p:txBody>
          <a:bodyPr wrap="square" rtlCol="0">
            <a:spAutoFit/>
          </a:bodyPr>
          <a:lstStyle/>
          <a:p>
            <a:pPr algn="ctr"/>
            <a:r>
              <a:rPr lang="en-US" sz="2000" b="1" dirty="0">
                <a:solidFill>
                  <a:schemeClr val="bg1"/>
                </a:solidFill>
                <a:latin typeface="Times New Roman" pitchFamily="18" charset="0"/>
                <a:cs typeface="Times New Roman" pitchFamily="18" charset="0"/>
              </a:rPr>
              <a:t>Effect of Adaptive Communication Support on LLM-powered Human-AI Collaboration</a:t>
            </a:r>
          </a:p>
        </p:txBody>
      </p:sp>
      <p:sp>
        <p:nvSpPr>
          <p:cNvPr id="10" name="TextBox 9">
            <a:extLst>
              <a:ext uri="{FF2B5EF4-FFF2-40B4-BE49-F238E27FC236}">
                <a16:creationId xmlns:a16="http://schemas.microsoft.com/office/drawing/2014/main" id="{500C2EFC-440F-FF44-C482-68EADD46DE47}"/>
              </a:ext>
            </a:extLst>
          </p:cNvPr>
          <p:cNvSpPr txBox="1"/>
          <p:nvPr/>
        </p:nvSpPr>
        <p:spPr>
          <a:xfrm>
            <a:off x="669235" y="1099930"/>
            <a:ext cx="237566" cy="369332"/>
          </a:xfrm>
          <a:prstGeom prst="rect">
            <a:avLst/>
          </a:prstGeom>
          <a:noFill/>
        </p:spPr>
        <p:txBody>
          <a:bodyPr wrap="none" rtlCol="0">
            <a:spAutoFit/>
          </a:bodyPr>
          <a:lstStyle/>
          <a:p>
            <a:r>
              <a:rPr lang="en-US" dirty="0">
                <a:solidFill>
                  <a:schemeClr val="bg1"/>
                </a:solidFill>
              </a:rPr>
              <a:t> </a:t>
            </a:r>
          </a:p>
        </p:txBody>
      </p:sp>
      <p:sp>
        <p:nvSpPr>
          <p:cNvPr id="15" name="TextBox 14">
            <a:extLst>
              <a:ext uri="{FF2B5EF4-FFF2-40B4-BE49-F238E27FC236}">
                <a16:creationId xmlns:a16="http://schemas.microsoft.com/office/drawing/2014/main" id="{D792026A-BAF6-8D07-C20E-69141DC9CC31}"/>
              </a:ext>
            </a:extLst>
          </p:cNvPr>
          <p:cNvSpPr txBox="1"/>
          <p:nvPr/>
        </p:nvSpPr>
        <p:spPr>
          <a:xfrm>
            <a:off x="1690463" y="2304942"/>
            <a:ext cx="1942968" cy="369332"/>
          </a:xfrm>
          <a:prstGeom prst="rect">
            <a:avLst/>
          </a:prstGeom>
          <a:noFill/>
        </p:spPr>
        <p:txBody>
          <a:bodyPr wrap="none" rtlCol="0">
            <a:spAutoFit/>
          </a:bodyPr>
          <a:lstStyle/>
          <a:p>
            <a:r>
              <a:rPr lang="en-US" dirty="0"/>
              <a:t>4 Feedback Modes</a:t>
            </a:r>
          </a:p>
        </p:txBody>
      </p:sp>
      <p:sp>
        <p:nvSpPr>
          <p:cNvPr id="17" name="TextBox 16">
            <a:extLst>
              <a:ext uri="{FF2B5EF4-FFF2-40B4-BE49-F238E27FC236}">
                <a16:creationId xmlns:a16="http://schemas.microsoft.com/office/drawing/2014/main" id="{CC66DE08-5580-92BB-33F4-88916A8B9937}"/>
              </a:ext>
            </a:extLst>
          </p:cNvPr>
          <p:cNvSpPr txBox="1"/>
          <p:nvPr/>
        </p:nvSpPr>
        <p:spPr>
          <a:xfrm>
            <a:off x="6957994" y="4404545"/>
            <a:ext cx="5445896" cy="369332"/>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	</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A6B0C21A-71F8-BFB3-CE3A-0F918B072546}"/>
              </a:ext>
            </a:extLst>
          </p:cNvPr>
          <p:cNvSpPr txBox="1"/>
          <p:nvPr/>
        </p:nvSpPr>
        <p:spPr>
          <a:xfrm>
            <a:off x="181036" y="658740"/>
            <a:ext cx="6062870" cy="1200329"/>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Traditional human-robot teams lack </a:t>
            </a:r>
            <a:r>
              <a:rPr lang="en-US" b="1" dirty="0">
                <a:solidFill>
                  <a:schemeClr val="bg1"/>
                </a:solidFill>
                <a:latin typeface="Times New Roman" panose="02020603050405020304" pitchFamily="18" charset="0"/>
                <a:cs typeface="Times New Roman" panose="02020603050405020304" pitchFamily="18" charset="0"/>
              </a:rPr>
              <a:t>adaptive communication</a:t>
            </a:r>
            <a:r>
              <a:rPr lang="en-US" dirty="0">
                <a:solidFill>
                  <a:schemeClr val="bg1"/>
                </a:solidFill>
                <a:latin typeface="Times New Roman" panose="02020603050405020304" pitchFamily="18" charset="0"/>
                <a:cs typeface="Times New Roman" panose="02020603050405020304" pitchFamily="18" charset="0"/>
              </a:rPr>
              <a:t>, making collaboration inefficient. </a:t>
            </a:r>
          </a:p>
          <a:p>
            <a:r>
              <a:rPr lang="en-US" i="1" dirty="0">
                <a:solidFill>
                  <a:schemeClr val="bg1"/>
                </a:solidFill>
                <a:latin typeface="Times New Roman" panose="02020603050405020304" pitchFamily="18" charset="0"/>
                <a:cs typeface="Times New Roman" panose="02020603050405020304" pitchFamily="18" charset="0"/>
              </a:rPr>
              <a:t>We propose HRT-ML</a:t>
            </a:r>
            <a:r>
              <a:rPr lang="en-US" dirty="0">
                <a:solidFill>
                  <a:schemeClr val="bg1"/>
                </a:solidFill>
                <a:latin typeface="Times New Roman" panose="02020603050405020304" pitchFamily="18" charset="0"/>
                <a:cs typeface="Times New Roman" panose="02020603050405020304" pitchFamily="18" charset="0"/>
              </a:rPr>
              <a:t> framework dynamically adjusts </a:t>
            </a:r>
            <a:r>
              <a:rPr lang="en-US" b="1" dirty="0">
                <a:solidFill>
                  <a:schemeClr val="bg1"/>
                </a:solidFill>
                <a:latin typeface="Times New Roman" panose="02020603050405020304" pitchFamily="18" charset="0"/>
                <a:cs typeface="Times New Roman" panose="02020603050405020304" pitchFamily="18" charset="0"/>
              </a:rPr>
              <a:t>language feedback</a:t>
            </a:r>
            <a:r>
              <a:rPr lang="en-US" dirty="0">
                <a:solidFill>
                  <a:schemeClr val="bg1"/>
                </a:solidFill>
                <a:latin typeface="Times New Roman" panose="02020603050405020304" pitchFamily="18" charset="0"/>
                <a:cs typeface="Times New Roman" panose="02020603050405020304" pitchFamily="18" charset="0"/>
              </a:rPr>
              <a:t> to improve efficiency &amp; engagement.</a:t>
            </a:r>
          </a:p>
        </p:txBody>
      </p:sp>
      <p:pic>
        <p:nvPicPr>
          <p:cNvPr id="75" name="Graphic 74">
            <a:extLst>
              <a:ext uri="{FF2B5EF4-FFF2-40B4-BE49-F238E27FC236}">
                <a16:creationId xmlns:a16="http://schemas.microsoft.com/office/drawing/2014/main" id="{984D9F24-97D8-EBBD-3B56-CA4325C9DB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32105" y="516585"/>
            <a:ext cx="5209784" cy="1433936"/>
          </a:xfrm>
          <a:prstGeom prst="rect">
            <a:avLst/>
          </a:prstGeom>
        </p:spPr>
      </p:pic>
      <p:pic>
        <p:nvPicPr>
          <p:cNvPr id="2" name="Video_for_ppt">
            <a:hlinkClick r:id="" action="ppaction://media"/>
            <a:extLst>
              <a:ext uri="{FF2B5EF4-FFF2-40B4-BE49-F238E27FC236}">
                <a16:creationId xmlns:a16="http://schemas.microsoft.com/office/drawing/2014/main" id="{8EBF01DF-91B7-63BF-BD65-3BEE2B9B075E}"/>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0" y="1976663"/>
            <a:ext cx="12192000" cy="4849680"/>
          </a:xfrm>
          <a:prstGeom prst="rect">
            <a:avLst/>
          </a:prstGeom>
        </p:spPr>
      </p:pic>
    </p:spTree>
    <p:extLst>
      <p:ext uri="{BB962C8B-B14F-4D97-AF65-F5344CB8AC3E}">
        <p14:creationId xmlns:p14="http://schemas.microsoft.com/office/powerpoint/2010/main" val="4205369486"/>
      </p:ext>
    </p:extLst>
  </p:cSld>
  <p:clrMapOvr>
    <a:masterClrMapping/>
  </p:clrMapOvr>
  <mc:AlternateContent xmlns:mc="http://schemas.openxmlformats.org/markup-compatibility/2006" xmlns:p14="http://schemas.microsoft.com/office/powerpoint/2010/main">
    <mc:Choice Requires="p14">
      <p:transition spd="slow" p14:dur="10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84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763</TotalTime>
  <Words>262</Words>
  <Application>Microsoft Office PowerPoint</Application>
  <PresentationFormat>Widescreen</PresentationFormat>
  <Paragraphs>13</Paragraphs>
  <Slides>1</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Supplementary video requirements</dc:title>
  <dc:creator>Feifei Qian</dc:creator>
  <cp:lastModifiedBy>Shrutika Shrutika</cp:lastModifiedBy>
  <cp:revision>40</cp:revision>
  <dcterms:created xsi:type="dcterms:W3CDTF">2022-03-31T00:57:13Z</dcterms:created>
  <dcterms:modified xsi:type="dcterms:W3CDTF">2025-02-18T05:15:19Z</dcterms:modified>
</cp:coreProperties>
</file>