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570" y="-163"/>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35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E31EE-A5D6-4CD5-8EAF-F1F1329450BC}" type="datetimeFigureOut">
              <a:rPr lang="en-US" smtClean="0"/>
              <a:t>11/23/2024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75EFDC-3570-4318-BB63-12AA19C62728}" type="slidenum">
              <a:rPr lang="en-US" smtClean="0"/>
              <a:t>‹#›</a:t>
            </a:fld>
            <a:endParaRPr lang="en-US"/>
          </a:p>
        </p:txBody>
      </p:sp>
    </p:spTree>
    <p:extLst>
      <p:ext uri="{BB962C8B-B14F-4D97-AF65-F5344CB8AC3E}">
        <p14:creationId xmlns:p14="http://schemas.microsoft.com/office/powerpoint/2010/main" val="3724848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00113" y="331788"/>
            <a:ext cx="6875462" cy="936625"/>
          </a:xfrm>
        </p:spPr>
        <p:txBody>
          <a:bodyPr/>
          <a:lstStyle>
            <a:lvl1pPr>
              <a:defRPr sz="3200" b="0">
                <a:solidFill>
                  <a:schemeClr val="bg1"/>
                </a:solidFill>
              </a:defRPr>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900113" y="931863"/>
            <a:ext cx="6227762" cy="696912"/>
          </a:xfrm>
        </p:spPr>
        <p:txBody>
          <a:bodyPr/>
          <a:lstStyle>
            <a:lvl1pPr marL="0" indent="0">
              <a:buFontTx/>
              <a:buNone/>
              <a:defRPr sz="2400" b="1">
                <a:solidFill>
                  <a:schemeClr val="bg1"/>
                </a:solidFill>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21500" y="1916113"/>
            <a:ext cx="1909763" cy="4608512"/>
          </a:xfrm>
        </p:spPr>
        <p:txBody>
          <a:bodyPr vert="eaVert"/>
          <a:lstStyle/>
          <a:p>
            <a:r>
              <a:rPr lang="en-US" smtClean="0"/>
              <a:t>Click to edit Master title style</a:t>
            </a:r>
            <a:endParaRPr lang="ru-RU"/>
          </a:p>
        </p:txBody>
      </p:sp>
      <p:sp>
        <p:nvSpPr>
          <p:cNvPr id="3" name="Вертикальный текст 2"/>
          <p:cNvSpPr>
            <a:spLocks noGrp="1"/>
          </p:cNvSpPr>
          <p:nvPr>
            <p:ph type="body" orient="vert" idx="1"/>
          </p:nvPr>
        </p:nvSpPr>
        <p:spPr>
          <a:xfrm>
            <a:off x="1187450" y="1916113"/>
            <a:ext cx="5581650" cy="4608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Объект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Объект 2"/>
          <p:cNvSpPr>
            <a:spLocks noGrp="1"/>
          </p:cNvSpPr>
          <p:nvPr>
            <p:ph sz="half" idx="1"/>
          </p:nvPr>
        </p:nvSpPr>
        <p:spPr>
          <a:xfrm>
            <a:off x="1187450" y="2636838"/>
            <a:ext cx="3744913"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Объект 3"/>
          <p:cNvSpPr>
            <a:spLocks noGrp="1"/>
          </p:cNvSpPr>
          <p:nvPr>
            <p:ph sz="half" idx="2"/>
          </p:nvPr>
        </p:nvSpPr>
        <p:spPr>
          <a:xfrm>
            <a:off x="5084763" y="2636838"/>
            <a:ext cx="3746500" cy="3887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6950" y="1916113"/>
            <a:ext cx="6553200" cy="649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8" name="Rectangle 3"/>
          <p:cNvSpPr>
            <a:spLocks noGrp="1" noChangeArrowheads="1"/>
          </p:cNvSpPr>
          <p:nvPr>
            <p:ph type="body" idx="1"/>
          </p:nvPr>
        </p:nvSpPr>
        <p:spPr bwMode="auto">
          <a:xfrm>
            <a:off x="1187450" y="2636838"/>
            <a:ext cx="7643813" cy="3887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038600" y="5715000"/>
            <a:ext cx="4729163" cy="627063"/>
          </a:xfrm>
        </p:spPr>
        <p:txBody>
          <a:bodyPr/>
          <a:lstStyle/>
          <a:p>
            <a:pPr eaLnBrk="1" hangingPunct="1"/>
            <a:r>
              <a:rPr lang="en-US" b="1" dirty="0" smtClean="0"/>
              <a:t>FIFA World Cup </a:t>
            </a:r>
            <a:r>
              <a:rPr lang="en-US" b="1" dirty="0" smtClean="0"/>
              <a:t>2022</a:t>
            </a:r>
            <a:br>
              <a:rPr lang="en-US" b="1" dirty="0" smtClean="0"/>
            </a:br>
            <a:r>
              <a:rPr lang="en-US" sz="2400" b="1" dirty="0" err="1" smtClean="0"/>
              <a:t>Zonaid</a:t>
            </a:r>
            <a:r>
              <a:rPr lang="en-US" sz="2400" b="1" dirty="0" smtClean="0"/>
              <a:t> All </a:t>
            </a:r>
            <a:r>
              <a:rPr lang="en-US" sz="2400" b="1" dirty="0" err="1" smtClean="0"/>
              <a:t>Maksud</a:t>
            </a:r>
            <a:r>
              <a:rPr lang="en-US" sz="2400" b="1" dirty="0" smtClean="0"/>
              <a:t/>
            </a:r>
            <a:br>
              <a:rPr lang="en-US" sz="2400" b="1" dirty="0" smtClean="0"/>
            </a:br>
            <a:r>
              <a:rPr lang="en-US" sz="2400" b="1" dirty="0" smtClean="0"/>
              <a:t>ID:213100013</a:t>
            </a:r>
            <a:endParaRPr lang="uk-UA" sz="2400" b="1" dirty="0" smtClean="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05000"/>
            <a:ext cx="6553200" cy="649287"/>
          </a:xfrm>
        </p:spPr>
        <p:txBody>
          <a:bodyPr/>
          <a:lstStyle/>
          <a:p>
            <a:r>
              <a:rPr lang="en-US" dirty="0" smtClean="0"/>
              <a:t>Winners</a:t>
            </a:r>
            <a:endParaRPr lang="en-US" dirty="0"/>
          </a:p>
        </p:txBody>
      </p:sp>
      <p:sp>
        <p:nvSpPr>
          <p:cNvPr id="3" name="Content Placeholder 2"/>
          <p:cNvSpPr>
            <a:spLocks noGrp="1"/>
          </p:cNvSpPr>
          <p:nvPr>
            <p:ph idx="1"/>
          </p:nvPr>
        </p:nvSpPr>
        <p:spPr>
          <a:xfrm>
            <a:off x="1143000" y="2590800"/>
            <a:ext cx="4038600" cy="3887787"/>
          </a:xfrm>
        </p:spPr>
        <p:txBody>
          <a:bodyPr/>
          <a:lstStyle/>
          <a:p>
            <a:r>
              <a:rPr lang="en-US" sz="2000" b="1" dirty="0"/>
              <a:t>Argentina</a:t>
            </a:r>
            <a:r>
              <a:rPr lang="en-US" sz="2000" dirty="0"/>
              <a:t>'s Lionel Messi sits on Sergio 'Kun' </a:t>
            </a:r>
            <a:r>
              <a:rPr lang="en-US" sz="2000" dirty="0" err="1"/>
              <a:t>Aguero's</a:t>
            </a:r>
            <a:r>
              <a:rPr lang="en-US" sz="2000" dirty="0"/>
              <a:t> shoulders as their team celebrates their victory over France in the 2022 World Cup final on Sunday, Dec. 18, at the </a:t>
            </a:r>
            <a:r>
              <a:rPr lang="en-US" sz="2000" dirty="0" err="1"/>
              <a:t>Lusail</a:t>
            </a:r>
            <a:r>
              <a:rPr lang="en-US" sz="2000" dirty="0"/>
              <a:t> Stadium in </a:t>
            </a:r>
            <a:r>
              <a:rPr lang="en-US" sz="2000" dirty="0" err="1"/>
              <a:t>Lusail</a:t>
            </a:r>
            <a:r>
              <a:rPr lang="en-US" sz="2000" dirty="0"/>
              <a:t> City, Qatar. David Ramos/FIFA via Getty Images The 2022 World Cup came to an end Sunday, with Argentina as the victors.</a:t>
            </a:r>
            <a:endParaRPr lang="en-US" sz="2000" dirty="0"/>
          </a:p>
        </p:txBody>
      </p:sp>
      <p:sp>
        <p:nvSpPr>
          <p:cNvPr id="7" name="Rectangular Callout 6"/>
          <p:cNvSpPr/>
          <p:nvPr/>
        </p:nvSpPr>
        <p:spPr>
          <a:xfrm>
            <a:off x="5447489" y="2590800"/>
            <a:ext cx="3505200" cy="3124200"/>
          </a:xfrm>
          <a:prstGeom prst="wedgeRectCallou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924800" y="6324600"/>
            <a:ext cx="609600" cy="369332"/>
          </a:xfrm>
          <a:prstGeom prst="rect">
            <a:avLst/>
          </a:prstGeom>
          <a:noFill/>
        </p:spPr>
        <p:txBody>
          <a:bodyPr wrap="square" rtlCol="0">
            <a:spAutoFit/>
          </a:bodyPr>
          <a:lstStyle/>
          <a:p>
            <a:fld id="{68BB57BA-920A-4779-9FD1-2E37CF469E2B}" type="slidenum">
              <a:rPr lang="en-US" smtClean="0"/>
              <a:t>10</a:t>
            </a:fld>
            <a:endParaRPr lang="en-US" dirty="0"/>
          </a:p>
        </p:txBody>
      </p:sp>
    </p:spTree>
    <p:extLst>
      <p:ext uri="{BB962C8B-B14F-4D97-AF65-F5344CB8AC3E}">
        <p14:creationId xmlns:p14="http://schemas.microsoft.com/office/powerpoint/2010/main" val="311344672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905000"/>
            <a:ext cx="6553200" cy="649287"/>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000" dirty="0"/>
              <a:t>The FIFA World Cup Qatar </a:t>
            </a:r>
            <a:r>
              <a:rPr lang="en-US" sz="2000" dirty="0" smtClean="0"/>
              <a:t>2022 </a:t>
            </a:r>
            <a:r>
              <a:rPr lang="en-US" sz="2000" dirty="0"/>
              <a:t>was always certain to be a tournament like no other. </a:t>
            </a:r>
            <a:endParaRPr lang="en-US" sz="2000" dirty="0" smtClean="0"/>
          </a:p>
          <a:p>
            <a:r>
              <a:rPr lang="en-US" sz="2000" dirty="0" smtClean="0"/>
              <a:t>It </a:t>
            </a:r>
            <a:r>
              <a:rPr lang="en-US" sz="2000" dirty="0"/>
              <a:t>was the first time that the most famous competition in global sport was held in the Arab world, that it was played in such a small geographic area, and that fans of all 32 nations could congregate in one space to bond over a shared passion. </a:t>
            </a:r>
            <a:endParaRPr lang="en-US" sz="2000" dirty="0" smtClean="0"/>
          </a:p>
          <a:p>
            <a:r>
              <a:rPr lang="en-US" sz="2000" dirty="0" smtClean="0"/>
              <a:t>It </a:t>
            </a:r>
            <a:r>
              <a:rPr lang="en-US" sz="2000" dirty="0"/>
              <a:t>was also the first time that Lionel Messi finally got his hands on the most coveted prize of them all: the FIFA World Cup Trophy.</a:t>
            </a:r>
            <a:endParaRPr lang="en-US" sz="2000" dirty="0"/>
          </a:p>
        </p:txBody>
      </p:sp>
      <p:sp>
        <p:nvSpPr>
          <p:cNvPr id="4" name="TextBox 3"/>
          <p:cNvSpPr txBox="1"/>
          <p:nvPr/>
        </p:nvSpPr>
        <p:spPr>
          <a:xfrm>
            <a:off x="7620000" y="6019800"/>
            <a:ext cx="533400" cy="381000"/>
          </a:xfrm>
          <a:prstGeom prst="rect">
            <a:avLst/>
          </a:prstGeom>
          <a:noFill/>
        </p:spPr>
        <p:txBody>
          <a:bodyPr wrap="square" rtlCol="0">
            <a:spAutoFit/>
          </a:bodyPr>
          <a:lstStyle/>
          <a:p>
            <a:fld id="{59264F14-F015-4695-9BE4-A6A7823A44FB}" type="slidenum">
              <a:rPr lang="en-US" smtClean="0"/>
              <a:t>11</a:t>
            </a:fld>
            <a:endParaRPr lang="en-US" dirty="0"/>
          </a:p>
        </p:txBody>
      </p:sp>
    </p:spTree>
    <p:extLst>
      <p:ext uri="{BB962C8B-B14F-4D97-AF65-F5344CB8AC3E}">
        <p14:creationId xmlns:p14="http://schemas.microsoft.com/office/powerpoint/2010/main" val="35483148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04800" y="2590800"/>
            <a:ext cx="4165600" cy="2776388"/>
          </a:xfrm>
        </p:spPr>
      </p:pic>
      <p:sp>
        <p:nvSpPr>
          <p:cNvPr id="7" name="Rectangle 6"/>
          <p:cNvSpPr/>
          <p:nvPr/>
        </p:nvSpPr>
        <p:spPr>
          <a:xfrm>
            <a:off x="4648200" y="2895600"/>
            <a:ext cx="4343400" cy="2286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29600" y="6096000"/>
            <a:ext cx="609600" cy="369332"/>
          </a:xfrm>
          <a:prstGeom prst="rect">
            <a:avLst/>
          </a:prstGeom>
          <a:noFill/>
        </p:spPr>
        <p:txBody>
          <a:bodyPr wrap="square" rtlCol="0">
            <a:spAutoFit/>
          </a:bodyPr>
          <a:lstStyle/>
          <a:p>
            <a:fld id="{2608768D-C97E-40D2-815A-4A2BD80747C6}" type="slidenum">
              <a:rPr lang="en-US" smtClean="0"/>
              <a:t>12</a:t>
            </a:fld>
            <a:endParaRPr lang="en-US" dirty="0"/>
          </a:p>
        </p:txBody>
      </p:sp>
    </p:spTree>
    <p:extLst>
      <p:ext uri="{BB962C8B-B14F-4D97-AF65-F5344CB8AC3E}">
        <p14:creationId xmlns:p14="http://schemas.microsoft.com/office/powerpoint/2010/main" val="13351516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1828800"/>
            <a:ext cx="6480175" cy="649288"/>
          </a:xfrm>
        </p:spPr>
        <p:txBody>
          <a:bodyPr/>
          <a:lstStyle/>
          <a:p>
            <a:pPr eaLnBrk="1" hangingPunct="1"/>
            <a:r>
              <a:rPr lang="en-US" sz="3200" dirty="0" smtClean="0"/>
              <a:t>Introduction</a:t>
            </a:r>
            <a:endParaRPr lang="uk-UA" sz="3200" dirty="0" smtClean="0"/>
          </a:p>
        </p:txBody>
      </p:sp>
      <p:sp>
        <p:nvSpPr>
          <p:cNvPr id="4099" name="Rectangle 3"/>
          <p:cNvSpPr>
            <a:spLocks noGrp="1" noChangeArrowheads="1"/>
          </p:cNvSpPr>
          <p:nvPr>
            <p:ph type="body" idx="1"/>
          </p:nvPr>
        </p:nvSpPr>
        <p:spPr>
          <a:xfrm>
            <a:off x="1143000" y="2667000"/>
            <a:ext cx="7343775" cy="4032250"/>
          </a:xfrm>
        </p:spPr>
        <p:txBody>
          <a:bodyPr/>
          <a:lstStyle/>
          <a:p>
            <a:pPr>
              <a:lnSpc>
                <a:spcPct val="80000"/>
              </a:lnSpc>
            </a:pPr>
            <a:r>
              <a:rPr lang="en-US" sz="2400" dirty="0">
                <a:solidFill>
                  <a:schemeClr val="tx1">
                    <a:lumMod val="50000"/>
                  </a:schemeClr>
                </a:solidFill>
              </a:rPr>
              <a:t>The </a:t>
            </a:r>
            <a:r>
              <a:rPr lang="en-US" sz="2400" b="1" dirty="0">
                <a:solidFill>
                  <a:schemeClr val="tx1">
                    <a:lumMod val="50000"/>
                  </a:schemeClr>
                </a:solidFill>
              </a:rPr>
              <a:t>2022 FIFA World Cup</a:t>
            </a:r>
            <a:r>
              <a:rPr lang="en-US" sz="2400" dirty="0">
                <a:solidFill>
                  <a:schemeClr val="tx1">
                    <a:lumMod val="50000"/>
                  </a:schemeClr>
                </a:solidFill>
              </a:rPr>
              <a:t> was the 22nd </a:t>
            </a:r>
            <a:r>
              <a:rPr lang="en-US" sz="2400" dirty="0" smtClean="0">
                <a:solidFill>
                  <a:schemeClr val="tx1">
                    <a:lumMod val="50000"/>
                  </a:schemeClr>
                </a:solidFill>
              </a:rPr>
              <a:t>FIFA World Cup, </a:t>
            </a:r>
            <a:r>
              <a:rPr lang="en-US" sz="2400" dirty="0">
                <a:solidFill>
                  <a:schemeClr val="tx1">
                    <a:lumMod val="50000"/>
                  </a:schemeClr>
                </a:solidFill>
              </a:rPr>
              <a:t>the quadrennial world championship for national </a:t>
            </a:r>
            <a:r>
              <a:rPr lang="en-US" sz="2400" dirty="0" smtClean="0">
                <a:solidFill>
                  <a:schemeClr val="tx1">
                    <a:lumMod val="50000"/>
                  </a:schemeClr>
                </a:solidFill>
              </a:rPr>
              <a:t>Football</a:t>
            </a:r>
            <a:r>
              <a:rPr lang="en-US" sz="2400" dirty="0">
                <a:solidFill>
                  <a:schemeClr val="tx1">
                    <a:lumMod val="50000"/>
                  </a:schemeClr>
                </a:solidFill>
              </a:rPr>
              <a:t> teams organized by </a:t>
            </a:r>
            <a:r>
              <a:rPr lang="en-US" sz="2400" dirty="0" smtClean="0">
                <a:solidFill>
                  <a:schemeClr val="tx1">
                    <a:lumMod val="50000"/>
                  </a:schemeClr>
                </a:solidFill>
              </a:rPr>
              <a:t>FIFA. </a:t>
            </a:r>
          </a:p>
          <a:p>
            <a:pPr>
              <a:lnSpc>
                <a:spcPct val="80000"/>
              </a:lnSpc>
            </a:pPr>
            <a:r>
              <a:rPr lang="en-US" sz="2400" dirty="0" smtClean="0">
                <a:solidFill>
                  <a:schemeClr val="tx1">
                    <a:lumMod val="50000"/>
                  </a:schemeClr>
                </a:solidFill>
              </a:rPr>
              <a:t>It </a:t>
            </a:r>
            <a:r>
              <a:rPr lang="en-US" sz="2400" dirty="0">
                <a:solidFill>
                  <a:schemeClr val="tx1">
                    <a:lumMod val="50000"/>
                  </a:schemeClr>
                </a:solidFill>
              </a:rPr>
              <a:t>took place in Qatar from 20 November to 18 December 2022, after the country was awarded the hosting rights in 2010</a:t>
            </a:r>
            <a:r>
              <a:rPr lang="en-US" sz="2400" dirty="0" smtClean="0">
                <a:solidFill>
                  <a:schemeClr val="tx1">
                    <a:lumMod val="50000"/>
                  </a:schemeClr>
                </a:solidFill>
              </a:rPr>
              <a:t>.</a:t>
            </a:r>
            <a:r>
              <a:rPr lang="en-US" sz="2400" dirty="0">
                <a:solidFill>
                  <a:schemeClr val="tx1">
                    <a:lumMod val="50000"/>
                  </a:schemeClr>
                </a:solidFill>
              </a:rPr>
              <a:t> </a:t>
            </a:r>
            <a:endParaRPr lang="en-US" sz="2400" dirty="0" smtClean="0">
              <a:solidFill>
                <a:schemeClr val="tx1">
                  <a:lumMod val="50000"/>
                </a:schemeClr>
              </a:solidFill>
            </a:endParaRPr>
          </a:p>
          <a:p>
            <a:pPr>
              <a:lnSpc>
                <a:spcPct val="80000"/>
              </a:lnSpc>
            </a:pPr>
            <a:r>
              <a:rPr lang="en-US" sz="2400" dirty="0" smtClean="0">
                <a:solidFill>
                  <a:schemeClr val="tx1">
                    <a:lumMod val="50000"/>
                  </a:schemeClr>
                </a:solidFill>
              </a:rPr>
              <a:t>It </a:t>
            </a:r>
            <a:r>
              <a:rPr lang="en-US" sz="2400" dirty="0">
                <a:solidFill>
                  <a:schemeClr val="tx1">
                    <a:lumMod val="50000"/>
                  </a:schemeClr>
                </a:solidFill>
              </a:rPr>
              <a:t>was the first World Cup to be held in the Middle East and </a:t>
            </a:r>
            <a:r>
              <a:rPr lang="en-US" sz="2400" dirty="0" smtClean="0">
                <a:solidFill>
                  <a:schemeClr val="tx1">
                    <a:lumMod val="50000"/>
                  </a:schemeClr>
                </a:solidFill>
              </a:rPr>
              <a:t>Persian </a:t>
            </a:r>
            <a:r>
              <a:rPr lang="en-US" sz="2400" dirty="0">
                <a:solidFill>
                  <a:schemeClr val="tx1">
                    <a:lumMod val="50000"/>
                  </a:schemeClr>
                </a:solidFill>
              </a:rPr>
              <a:t>Gulf countries, and the second held entirely in Asia after the 2002 tournament in South Korea and Japan</a:t>
            </a:r>
            <a:r>
              <a:rPr lang="en-US" sz="2400" dirty="0" smtClean="0">
                <a:solidFill>
                  <a:schemeClr val="tx1">
                    <a:lumMod val="50000"/>
                  </a:schemeClr>
                </a:solidFill>
              </a:rPr>
              <a:t>.</a:t>
            </a:r>
            <a:endParaRPr lang="uk-UA" sz="2400" dirty="0" smtClean="0">
              <a:solidFill>
                <a:schemeClr val="tx1">
                  <a:lumMod val="50000"/>
                </a:schemeClr>
              </a:solidFill>
            </a:endParaRPr>
          </a:p>
        </p:txBody>
      </p:sp>
      <p:sp>
        <p:nvSpPr>
          <p:cNvPr id="2" name="TextBox 1"/>
          <p:cNvSpPr txBox="1"/>
          <p:nvPr/>
        </p:nvSpPr>
        <p:spPr>
          <a:xfrm>
            <a:off x="7848600" y="6248400"/>
            <a:ext cx="838200" cy="369332"/>
          </a:xfrm>
          <a:prstGeom prst="rect">
            <a:avLst/>
          </a:prstGeom>
          <a:noFill/>
        </p:spPr>
        <p:txBody>
          <a:bodyPr wrap="square" rtlCol="0">
            <a:spAutoFit/>
          </a:bodyPr>
          <a:lstStyle/>
          <a:p>
            <a:fld id="{2952D260-4DB5-47B4-8560-A1704F26EDBB}" type="slidenum">
              <a:rPr lang="en-US" smtClean="0"/>
              <a:t>2</a:t>
            </a:fld>
            <a:endParaRPr 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099">
                                            <p:txEl>
                                              <p:pRg st="0" end="0"/>
                                            </p:txEl>
                                          </p:spTgt>
                                        </p:tgtEl>
                                      </p:cBhvr>
                                    </p:animEffect>
                                    <p:animScale>
                                      <p:cBhvr>
                                        <p:cTn id="7" dur="250" autoRev="1" fill="hold"/>
                                        <p:tgtEl>
                                          <p:spTgt spid="4099">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099">
                                            <p:txEl>
                                              <p:pRg st="1" end="1"/>
                                            </p:txEl>
                                          </p:spTgt>
                                        </p:tgtEl>
                                      </p:cBhvr>
                                    </p:animEffect>
                                    <p:animScale>
                                      <p:cBhvr>
                                        <p:cTn id="12" dur="250" autoRev="1" fill="hold"/>
                                        <p:tgtEl>
                                          <p:spTgt spid="4099">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099">
                                            <p:txEl>
                                              <p:pRg st="2" end="2"/>
                                            </p:txEl>
                                          </p:spTgt>
                                        </p:tgtEl>
                                      </p:cBhvr>
                                    </p:animEffect>
                                    <p:animScale>
                                      <p:cBhvr>
                                        <p:cTn id="17" dur="250" autoRev="1" fill="hold"/>
                                        <p:tgtEl>
                                          <p:spTgt spid="4099">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5000" y="990600"/>
            <a:ext cx="6553200" cy="649287"/>
          </a:xfrm>
        </p:spPr>
        <p:txBody>
          <a:bodyPr/>
          <a:lstStyle/>
          <a:p>
            <a:pPr eaLnBrk="1" hangingPunct="1"/>
            <a:r>
              <a:rPr lang="en-US" dirty="0" smtClean="0">
                <a:solidFill>
                  <a:schemeClr val="bg2">
                    <a:lumMod val="90000"/>
                    <a:lumOff val="10000"/>
                  </a:schemeClr>
                </a:solidFill>
              </a:rPr>
              <a:t>Format</a:t>
            </a:r>
            <a:endParaRPr lang="ru-RU" dirty="0" smtClean="0">
              <a:solidFill>
                <a:schemeClr val="bg2">
                  <a:lumMod val="90000"/>
                  <a:lumOff val="10000"/>
                </a:schemeClr>
              </a:solidFill>
            </a:endParaRPr>
          </a:p>
        </p:txBody>
      </p:sp>
      <p:sp>
        <p:nvSpPr>
          <p:cNvPr id="5123" name="Rectangle 3"/>
          <p:cNvSpPr>
            <a:spLocks noGrp="1" noChangeArrowheads="1"/>
          </p:cNvSpPr>
          <p:nvPr>
            <p:ph type="body" idx="1"/>
          </p:nvPr>
        </p:nvSpPr>
        <p:spPr>
          <a:xfrm>
            <a:off x="1828800" y="1981200"/>
            <a:ext cx="6996113" cy="5759450"/>
          </a:xfrm>
        </p:spPr>
        <p:txBody>
          <a:bodyPr/>
          <a:lstStyle/>
          <a:p>
            <a:r>
              <a:rPr lang="en-US" sz="2000" dirty="0">
                <a:solidFill>
                  <a:schemeClr val="tx1">
                    <a:lumMod val="50000"/>
                  </a:schemeClr>
                </a:solidFill>
              </a:rPr>
              <a:t>The FIFA World Cup is a professional football tournament held between national football teams, </a:t>
            </a:r>
            <a:r>
              <a:rPr lang="en-US" sz="2000" dirty="0" err="1" smtClean="0">
                <a:solidFill>
                  <a:schemeClr val="tx1">
                    <a:lumMod val="50000"/>
                  </a:schemeClr>
                </a:solidFill>
              </a:rPr>
              <a:t>organised</a:t>
            </a:r>
            <a:r>
              <a:rPr lang="en-US" sz="2000" dirty="0" smtClean="0">
                <a:solidFill>
                  <a:schemeClr val="tx1">
                    <a:lumMod val="50000"/>
                  </a:schemeClr>
                </a:solidFill>
              </a:rPr>
              <a:t> </a:t>
            </a:r>
            <a:r>
              <a:rPr lang="en-US" sz="2000" dirty="0">
                <a:solidFill>
                  <a:schemeClr val="tx1">
                    <a:lumMod val="50000"/>
                  </a:schemeClr>
                </a:solidFill>
              </a:rPr>
              <a:t>by FIFA</a:t>
            </a:r>
            <a:r>
              <a:rPr lang="en-US" sz="2000" dirty="0" smtClean="0">
                <a:solidFill>
                  <a:schemeClr val="tx1">
                    <a:lumMod val="50000"/>
                  </a:schemeClr>
                </a:solidFill>
              </a:rPr>
              <a:t>.</a:t>
            </a:r>
            <a:r>
              <a:rPr lang="en-US" sz="2000" dirty="0">
                <a:solidFill>
                  <a:schemeClr val="tx1">
                    <a:lumMod val="50000"/>
                  </a:schemeClr>
                </a:solidFill>
              </a:rPr>
              <a:t> </a:t>
            </a:r>
            <a:endParaRPr lang="en-US" sz="2000" dirty="0" smtClean="0">
              <a:solidFill>
                <a:schemeClr val="tx1">
                  <a:lumMod val="50000"/>
                </a:schemeClr>
              </a:solidFill>
            </a:endParaRPr>
          </a:p>
          <a:p>
            <a:r>
              <a:rPr lang="en-US" sz="2000" dirty="0" smtClean="0">
                <a:solidFill>
                  <a:schemeClr val="tx1">
                    <a:lumMod val="50000"/>
                  </a:schemeClr>
                </a:solidFill>
              </a:rPr>
              <a:t>The </a:t>
            </a:r>
            <a:r>
              <a:rPr lang="en-US" sz="2000" dirty="0">
                <a:solidFill>
                  <a:schemeClr val="tx1">
                    <a:lumMod val="50000"/>
                  </a:schemeClr>
                </a:solidFill>
              </a:rPr>
              <a:t>event was scheduled to take place under a reduced </a:t>
            </a:r>
            <a:r>
              <a:rPr lang="en-US" sz="2000" dirty="0" smtClean="0">
                <a:solidFill>
                  <a:schemeClr val="tx1">
                    <a:lumMod val="50000"/>
                  </a:schemeClr>
                </a:solidFill>
              </a:rPr>
              <a:t>length, from </a:t>
            </a:r>
            <a:r>
              <a:rPr lang="en-US" sz="2000" dirty="0">
                <a:solidFill>
                  <a:schemeClr val="tx1">
                    <a:lumMod val="50000"/>
                  </a:schemeClr>
                </a:solidFill>
              </a:rPr>
              <a:t>20 November to 18 December in </a:t>
            </a:r>
            <a:r>
              <a:rPr lang="en-US" sz="2000" dirty="0" smtClean="0">
                <a:solidFill>
                  <a:schemeClr val="tx1">
                    <a:lumMod val="50000"/>
                  </a:schemeClr>
                </a:solidFill>
              </a:rPr>
              <a:t>Qatar. </a:t>
            </a:r>
          </a:p>
          <a:p>
            <a:r>
              <a:rPr lang="en-US" sz="2000" dirty="0" smtClean="0">
                <a:solidFill>
                  <a:schemeClr val="tx1">
                    <a:lumMod val="50000"/>
                  </a:schemeClr>
                </a:solidFill>
              </a:rPr>
              <a:t>Being </a:t>
            </a:r>
            <a:r>
              <a:rPr lang="en-US" sz="2000" dirty="0">
                <a:solidFill>
                  <a:schemeClr val="tx1">
                    <a:lumMod val="50000"/>
                  </a:schemeClr>
                </a:solidFill>
              </a:rPr>
              <a:t>held in Qatar, it was the first World Cup tournament to be held in the Arab world</a:t>
            </a:r>
            <a:r>
              <a:rPr lang="en-US" sz="2000" dirty="0" smtClean="0">
                <a:solidFill>
                  <a:schemeClr val="tx1">
                    <a:lumMod val="50000"/>
                  </a:schemeClr>
                </a:solidFill>
              </a:rPr>
              <a:t>.</a:t>
            </a:r>
            <a:r>
              <a:rPr lang="en-US" sz="2000" dirty="0">
                <a:solidFill>
                  <a:schemeClr val="tx1">
                    <a:lumMod val="50000"/>
                  </a:schemeClr>
                </a:solidFill>
              </a:rPr>
              <a:t> </a:t>
            </a:r>
            <a:endParaRPr lang="en-US" sz="2000" dirty="0" smtClean="0">
              <a:solidFill>
                <a:schemeClr val="tx1">
                  <a:lumMod val="50000"/>
                </a:schemeClr>
              </a:solidFill>
            </a:endParaRPr>
          </a:p>
        </p:txBody>
      </p:sp>
      <p:sp>
        <p:nvSpPr>
          <p:cNvPr id="2" name="TextBox 1"/>
          <p:cNvSpPr txBox="1"/>
          <p:nvPr/>
        </p:nvSpPr>
        <p:spPr>
          <a:xfrm>
            <a:off x="8458200" y="6395777"/>
            <a:ext cx="609600" cy="369332"/>
          </a:xfrm>
          <a:prstGeom prst="rect">
            <a:avLst/>
          </a:prstGeom>
          <a:noFill/>
        </p:spPr>
        <p:txBody>
          <a:bodyPr wrap="square" rtlCol="0">
            <a:spAutoFit/>
          </a:bodyPr>
          <a:lstStyle/>
          <a:p>
            <a:fld id="{AEA3BE34-56FB-40C5-8D5E-8BB20E3ABCBD}" type="slidenum">
              <a:rPr lang="en-US" smtClean="0"/>
              <a:t>3</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600200"/>
            <a:ext cx="6553200" cy="649287"/>
          </a:xfrm>
        </p:spPr>
        <p:txBody>
          <a:bodyPr/>
          <a:lstStyle/>
          <a:p>
            <a:r>
              <a:rPr lang="en-US" dirty="0" smtClean="0"/>
              <a:t>Prize money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3048670"/>
              </p:ext>
            </p:extLst>
          </p:nvPr>
        </p:nvGraphicFramePr>
        <p:xfrm>
          <a:off x="1447800" y="2362200"/>
          <a:ext cx="6629400" cy="4327264"/>
        </p:xfrm>
        <a:graphic>
          <a:graphicData uri="http://schemas.openxmlformats.org/drawingml/2006/table">
            <a:tbl>
              <a:tblPr firstRow="1" bandRow="1">
                <a:tableStyleId>{5C22544A-7EE6-4342-B048-85BDC9FD1C3A}</a:tableStyleId>
              </a:tblPr>
              <a:tblGrid>
                <a:gridCol w="2142336"/>
                <a:gridCol w="1172364"/>
                <a:gridCol w="1657350"/>
                <a:gridCol w="1657350"/>
              </a:tblGrid>
              <a:tr h="441960">
                <a:tc>
                  <a:txBody>
                    <a:bodyPr/>
                    <a:lstStyle/>
                    <a:p>
                      <a:r>
                        <a:rPr lang="en-US" dirty="0" smtClean="0"/>
                        <a:t>Place</a:t>
                      </a:r>
                      <a:r>
                        <a:rPr lang="en-US" baseline="0" dirty="0" smtClean="0"/>
                        <a:t> </a:t>
                      </a:r>
                      <a:endParaRPr lang="en-US" dirty="0"/>
                    </a:p>
                  </a:txBody>
                  <a:tcPr/>
                </a:tc>
                <a:tc>
                  <a:txBody>
                    <a:bodyPr/>
                    <a:lstStyle/>
                    <a:p>
                      <a:r>
                        <a:rPr lang="en-US" dirty="0" smtClean="0"/>
                        <a:t>Team</a:t>
                      </a:r>
                      <a:endParaRPr lang="en-US" dirty="0"/>
                    </a:p>
                  </a:txBody>
                  <a:tcPr/>
                </a:tc>
                <a:tc>
                  <a:txBody>
                    <a:bodyPr/>
                    <a:lstStyle/>
                    <a:p>
                      <a:r>
                        <a:rPr lang="en-US" dirty="0" smtClean="0"/>
                        <a:t>Per team</a:t>
                      </a:r>
                      <a:endParaRPr lang="en-US" dirty="0"/>
                    </a:p>
                  </a:txBody>
                  <a:tcPr/>
                </a:tc>
                <a:tc>
                  <a:txBody>
                    <a:bodyPr/>
                    <a:lstStyle/>
                    <a:p>
                      <a:r>
                        <a:rPr lang="en-US" dirty="0" smtClean="0"/>
                        <a:t>Total</a:t>
                      </a:r>
                      <a:endParaRPr lang="en-US" dirty="0"/>
                    </a:p>
                  </a:txBody>
                  <a:tcPr/>
                </a:tc>
              </a:tr>
              <a:tr h="286871">
                <a:tc>
                  <a:txBody>
                    <a:bodyPr/>
                    <a:lstStyle/>
                    <a:p>
                      <a:pPr algn="l"/>
                      <a:r>
                        <a:rPr lang="en-US" dirty="0">
                          <a:solidFill>
                            <a:schemeClr val="tx1">
                              <a:lumMod val="50000"/>
                            </a:schemeClr>
                          </a:solidFill>
                          <a:effectLst/>
                        </a:rPr>
                        <a:t>Champions</a:t>
                      </a:r>
                    </a:p>
                  </a:txBody>
                  <a:tcPr anchor="ctr"/>
                </a:tc>
                <a:tc>
                  <a:txBody>
                    <a:bodyPr/>
                    <a:lstStyle/>
                    <a:p>
                      <a:r>
                        <a:rPr lang="en-US">
                          <a:solidFill>
                            <a:schemeClr val="tx1">
                              <a:lumMod val="50000"/>
                            </a:schemeClr>
                          </a:solidFill>
                          <a:effectLst/>
                        </a:rPr>
                        <a:t>1</a:t>
                      </a:r>
                    </a:p>
                  </a:txBody>
                  <a:tcPr anchor="ctr"/>
                </a:tc>
                <a:tc>
                  <a:txBody>
                    <a:bodyPr/>
                    <a:lstStyle/>
                    <a:p>
                      <a:r>
                        <a:rPr lang="en-US">
                          <a:solidFill>
                            <a:schemeClr val="tx1">
                              <a:lumMod val="50000"/>
                            </a:schemeClr>
                          </a:solidFill>
                          <a:effectLst/>
                        </a:rPr>
                        <a:t>$42</a:t>
                      </a:r>
                    </a:p>
                  </a:txBody>
                  <a:tcPr anchor="ctr"/>
                </a:tc>
                <a:tc>
                  <a:txBody>
                    <a:bodyPr/>
                    <a:lstStyle/>
                    <a:p>
                      <a:r>
                        <a:rPr lang="en-US" dirty="0">
                          <a:solidFill>
                            <a:schemeClr val="tx1">
                              <a:lumMod val="50000"/>
                            </a:schemeClr>
                          </a:solidFill>
                          <a:effectLst/>
                        </a:rPr>
                        <a:t>$42</a:t>
                      </a:r>
                    </a:p>
                  </a:txBody>
                  <a:tcPr anchor="ctr"/>
                </a:tc>
              </a:tr>
              <a:tr h="286871">
                <a:tc>
                  <a:txBody>
                    <a:bodyPr/>
                    <a:lstStyle/>
                    <a:p>
                      <a:pPr algn="l"/>
                      <a:r>
                        <a:rPr lang="en-US" dirty="0">
                          <a:solidFill>
                            <a:schemeClr val="tx1">
                              <a:lumMod val="50000"/>
                            </a:schemeClr>
                          </a:solidFill>
                          <a:effectLst/>
                        </a:rPr>
                        <a:t>Runners-up</a:t>
                      </a:r>
                    </a:p>
                  </a:txBody>
                  <a:tcPr anchor="ctr"/>
                </a:tc>
                <a:tc>
                  <a:txBody>
                    <a:bodyPr/>
                    <a:lstStyle/>
                    <a:p>
                      <a:r>
                        <a:rPr lang="en-US">
                          <a:solidFill>
                            <a:schemeClr val="tx1">
                              <a:lumMod val="50000"/>
                            </a:schemeClr>
                          </a:solidFill>
                          <a:effectLst/>
                        </a:rPr>
                        <a:t>1</a:t>
                      </a:r>
                    </a:p>
                  </a:txBody>
                  <a:tcPr anchor="ctr"/>
                </a:tc>
                <a:tc>
                  <a:txBody>
                    <a:bodyPr/>
                    <a:lstStyle/>
                    <a:p>
                      <a:r>
                        <a:rPr lang="en-US">
                          <a:solidFill>
                            <a:schemeClr val="tx1">
                              <a:lumMod val="50000"/>
                            </a:schemeClr>
                          </a:solidFill>
                          <a:effectLst/>
                        </a:rPr>
                        <a:t>$30</a:t>
                      </a:r>
                    </a:p>
                  </a:txBody>
                  <a:tcPr anchor="ctr"/>
                </a:tc>
                <a:tc>
                  <a:txBody>
                    <a:bodyPr/>
                    <a:lstStyle/>
                    <a:p>
                      <a:r>
                        <a:rPr lang="en-US" dirty="0">
                          <a:solidFill>
                            <a:schemeClr val="tx1">
                              <a:lumMod val="50000"/>
                            </a:schemeClr>
                          </a:solidFill>
                          <a:effectLst/>
                        </a:rPr>
                        <a:t>$30</a:t>
                      </a:r>
                    </a:p>
                  </a:txBody>
                  <a:tcPr anchor="ctr"/>
                </a:tc>
              </a:tr>
              <a:tr h="286871">
                <a:tc>
                  <a:txBody>
                    <a:bodyPr/>
                    <a:lstStyle/>
                    <a:p>
                      <a:pPr algn="l"/>
                      <a:r>
                        <a:rPr lang="en-US" dirty="0">
                          <a:solidFill>
                            <a:schemeClr val="tx1">
                              <a:lumMod val="50000"/>
                            </a:schemeClr>
                          </a:solidFill>
                          <a:effectLst/>
                        </a:rPr>
                        <a:t>Third place</a:t>
                      </a:r>
                    </a:p>
                  </a:txBody>
                  <a:tcPr anchor="ctr"/>
                </a:tc>
                <a:tc>
                  <a:txBody>
                    <a:bodyPr/>
                    <a:lstStyle/>
                    <a:p>
                      <a:r>
                        <a:rPr lang="en-US">
                          <a:solidFill>
                            <a:schemeClr val="tx1">
                              <a:lumMod val="50000"/>
                            </a:schemeClr>
                          </a:solidFill>
                          <a:effectLst/>
                        </a:rPr>
                        <a:t>1</a:t>
                      </a:r>
                    </a:p>
                  </a:txBody>
                  <a:tcPr anchor="ctr"/>
                </a:tc>
                <a:tc>
                  <a:txBody>
                    <a:bodyPr/>
                    <a:lstStyle/>
                    <a:p>
                      <a:r>
                        <a:rPr lang="en-US">
                          <a:solidFill>
                            <a:schemeClr val="tx1">
                              <a:lumMod val="50000"/>
                            </a:schemeClr>
                          </a:solidFill>
                          <a:effectLst/>
                        </a:rPr>
                        <a:t>$27</a:t>
                      </a:r>
                    </a:p>
                  </a:txBody>
                  <a:tcPr anchor="ctr"/>
                </a:tc>
                <a:tc>
                  <a:txBody>
                    <a:bodyPr/>
                    <a:lstStyle/>
                    <a:p>
                      <a:r>
                        <a:rPr lang="en-US" dirty="0">
                          <a:solidFill>
                            <a:schemeClr val="tx1">
                              <a:lumMod val="50000"/>
                            </a:schemeClr>
                          </a:solidFill>
                          <a:effectLst/>
                        </a:rPr>
                        <a:t>$27</a:t>
                      </a:r>
                    </a:p>
                  </a:txBody>
                  <a:tcPr anchor="ctr"/>
                </a:tc>
              </a:tr>
              <a:tr h="286871">
                <a:tc>
                  <a:txBody>
                    <a:bodyPr/>
                    <a:lstStyle/>
                    <a:p>
                      <a:pPr algn="l"/>
                      <a:r>
                        <a:rPr lang="en-US" dirty="0">
                          <a:solidFill>
                            <a:schemeClr val="tx1">
                              <a:lumMod val="50000"/>
                            </a:schemeClr>
                          </a:solidFill>
                          <a:effectLst/>
                        </a:rPr>
                        <a:t>Fourth place</a:t>
                      </a:r>
                    </a:p>
                  </a:txBody>
                  <a:tcPr anchor="ctr"/>
                </a:tc>
                <a:tc>
                  <a:txBody>
                    <a:bodyPr/>
                    <a:lstStyle/>
                    <a:p>
                      <a:r>
                        <a:rPr lang="en-US" dirty="0">
                          <a:solidFill>
                            <a:schemeClr val="tx1">
                              <a:lumMod val="50000"/>
                            </a:schemeClr>
                          </a:solidFill>
                          <a:effectLst/>
                        </a:rPr>
                        <a:t>1</a:t>
                      </a:r>
                    </a:p>
                  </a:txBody>
                  <a:tcPr anchor="ctr"/>
                </a:tc>
                <a:tc>
                  <a:txBody>
                    <a:bodyPr/>
                    <a:lstStyle/>
                    <a:p>
                      <a:r>
                        <a:rPr lang="en-US">
                          <a:solidFill>
                            <a:schemeClr val="tx1">
                              <a:lumMod val="50000"/>
                            </a:schemeClr>
                          </a:solidFill>
                          <a:effectLst/>
                        </a:rPr>
                        <a:t>$25</a:t>
                      </a:r>
                    </a:p>
                  </a:txBody>
                  <a:tcPr anchor="ctr"/>
                </a:tc>
                <a:tc>
                  <a:txBody>
                    <a:bodyPr/>
                    <a:lstStyle/>
                    <a:p>
                      <a:r>
                        <a:rPr lang="en-US" dirty="0">
                          <a:solidFill>
                            <a:schemeClr val="tx1">
                              <a:lumMod val="50000"/>
                            </a:schemeClr>
                          </a:solidFill>
                          <a:effectLst/>
                        </a:rPr>
                        <a:t>$25</a:t>
                      </a:r>
                    </a:p>
                  </a:txBody>
                  <a:tcPr anchor="ctr"/>
                </a:tc>
              </a:tr>
              <a:tr h="502024">
                <a:tc>
                  <a:txBody>
                    <a:bodyPr/>
                    <a:lstStyle/>
                    <a:p>
                      <a:pPr algn="l"/>
                      <a:r>
                        <a:rPr lang="en-US" dirty="0">
                          <a:solidFill>
                            <a:schemeClr val="tx1">
                              <a:lumMod val="50000"/>
                            </a:schemeClr>
                          </a:solidFill>
                          <a:effectLst/>
                        </a:rPr>
                        <a:t>5th–8th place (quarter-finals)</a:t>
                      </a:r>
                    </a:p>
                  </a:txBody>
                  <a:tcPr anchor="ctr"/>
                </a:tc>
                <a:tc>
                  <a:txBody>
                    <a:bodyPr/>
                    <a:lstStyle/>
                    <a:p>
                      <a:r>
                        <a:rPr lang="en-US" dirty="0">
                          <a:solidFill>
                            <a:schemeClr val="tx1">
                              <a:lumMod val="50000"/>
                            </a:schemeClr>
                          </a:solidFill>
                          <a:effectLst/>
                        </a:rPr>
                        <a:t>4</a:t>
                      </a:r>
                    </a:p>
                  </a:txBody>
                  <a:tcPr anchor="ctr"/>
                </a:tc>
                <a:tc>
                  <a:txBody>
                    <a:bodyPr/>
                    <a:lstStyle/>
                    <a:p>
                      <a:r>
                        <a:rPr lang="en-US" dirty="0">
                          <a:solidFill>
                            <a:schemeClr val="tx1">
                              <a:lumMod val="50000"/>
                            </a:schemeClr>
                          </a:solidFill>
                          <a:effectLst/>
                        </a:rPr>
                        <a:t>$17</a:t>
                      </a:r>
                    </a:p>
                  </a:txBody>
                  <a:tcPr anchor="ctr"/>
                </a:tc>
                <a:tc>
                  <a:txBody>
                    <a:bodyPr/>
                    <a:lstStyle/>
                    <a:p>
                      <a:r>
                        <a:rPr lang="en-US" dirty="0">
                          <a:solidFill>
                            <a:schemeClr val="tx1">
                              <a:lumMod val="50000"/>
                            </a:schemeClr>
                          </a:solidFill>
                          <a:effectLst/>
                        </a:rPr>
                        <a:t>$68</a:t>
                      </a:r>
                    </a:p>
                  </a:txBody>
                  <a:tcPr anchor="ctr"/>
                </a:tc>
              </a:tr>
              <a:tr h="502024">
                <a:tc>
                  <a:txBody>
                    <a:bodyPr/>
                    <a:lstStyle/>
                    <a:p>
                      <a:pPr algn="l"/>
                      <a:r>
                        <a:rPr lang="en-US" dirty="0">
                          <a:solidFill>
                            <a:schemeClr val="tx1">
                              <a:lumMod val="50000"/>
                            </a:schemeClr>
                          </a:solidFill>
                          <a:effectLst/>
                        </a:rPr>
                        <a:t>9th–16th place (round of 16)</a:t>
                      </a:r>
                    </a:p>
                  </a:txBody>
                  <a:tcPr anchor="ctr"/>
                </a:tc>
                <a:tc>
                  <a:txBody>
                    <a:bodyPr/>
                    <a:lstStyle/>
                    <a:p>
                      <a:r>
                        <a:rPr lang="en-US">
                          <a:solidFill>
                            <a:schemeClr val="tx1">
                              <a:lumMod val="50000"/>
                            </a:schemeClr>
                          </a:solidFill>
                          <a:effectLst/>
                        </a:rPr>
                        <a:t>8</a:t>
                      </a:r>
                    </a:p>
                  </a:txBody>
                  <a:tcPr anchor="ctr"/>
                </a:tc>
                <a:tc>
                  <a:txBody>
                    <a:bodyPr/>
                    <a:lstStyle/>
                    <a:p>
                      <a:r>
                        <a:rPr lang="en-US" dirty="0">
                          <a:solidFill>
                            <a:schemeClr val="tx1">
                              <a:lumMod val="50000"/>
                            </a:schemeClr>
                          </a:solidFill>
                          <a:effectLst/>
                        </a:rPr>
                        <a:t>$13</a:t>
                      </a:r>
                    </a:p>
                  </a:txBody>
                  <a:tcPr anchor="ctr"/>
                </a:tc>
                <a:tc>
                  <a:txBody>
                    <a:bodyPr/>
                    <a:lstStyle/>
                    <a:p>
                      <a:r>
                        <a:rPr lang="en-US" dirty="0">
                          <a:solidFill>
                            <a:schemeClr val="tx1">
                              <a:lumMod val="50000"/>
                            </a:schemeClr>
                          </a:solidFill>
                          <a:effectLst/>
                        </a:rPr>
                        <a:t>$104</a:t>
                      </a:r>
                    </a:p>
                  </a:txBody>
                  <a:tcPr anchor="ctr"/>
                </a:tc>
              </a:tr>
              <a:tr h="502024">
                <a:tc>
                  <a:txBody>
                    <a:bodyPr/>
                    <a:lstStyle/>
                    <a:p>
                      <a:pPr algn="l"/>
                      <a:r>
                        <a:rPr lang="en-US" dirty="0">
                          <a:effectLst/>
                        </a:rPr>
                        <a:t>17th–32nd place (group stage)</a:t>
                      </a:r>
                    </a:p>
                  </a:txBody>
                  <a:tcPr anchor="ctr"/>
                </a:tc>
                <a:tc>
                  <a:txBody>
                    <a:bodyPr/>
                    <a:lstStyle/>
                    <a:p>
                      <a:r>
                        <a:rPr lang="en-US">
                          <a:effectLst/>
                        </a:rPr>
                        <a:t>16</a:t>
                      </a:r>
                    </a:p>
                  </a:txBody>
                  <a:tcPr anchor="ctr"/>
                </a:tc>
                <a:tc>
                  <a:txBody>
                    <a:bodyPr/>
                    <a:lstStyle/>
                    <a:p>
                      <a:r>
                        <a:rPr lang="en-US">
                          <a:effectLst/>
                        </a:rPr>
                        <a:t>$9</a:t>
                      </a:r>
                    </a:p>
                  </a:txBody>
                  <a:tcPr anchor="ctr"/>
                </a:tc>
                <a:tc>
                  <a:txBody>
                    <a:bodyPr/>
                    <a:lstStyle/>
                    <a:p>
                      <a:r>
                        <a:rPr lang="en-US" dirty="0">
                          <a:effectLst/>
                        </a:rPr>
                        <a:t>$144</a:t>
                      </a:r>
                    </a:p>
                  </a:txBody>
                  <a:tcPr anchor="ctr"/>
                </a:tc>
              </a:tr>
              <a:tr h="502024">
                <a:tc>
                  <a:txBody>
                    <a:bodyPr/>
                    <a:lstStyle/>
                    <a:p>
                      <a:pPr algn="ctr"/>
                      <a:r>
                        <a:rPr lang="en-US" dirty="0">
                          <a:effectLst/>
                        </a:rPr>
                        <a:t>Total</a:t>
                      </a:r>
                    </a:p>
                  </a:txBody>
                  <a:tcPr anchor="ctr"/>
                </a:tc>
                <a:tc>
                  <a:txBody>
                    <a:bodyPr/>
                    <a:lstStyle/>
                    <a:p>
                      <a:pPr algn="ctr"/>
                      <a:r>
                        <a:rPr lang="en-US" dirty="0">
                          <a:effectLst/>
                        </a:rPr>
                        <a:t>32</a:t>
                      </a:r>
                    </a:p>
                  </a:txBody>
                  <a:tcPr anchor="ctr"/>
                </a:tc>
                <a:tc gridSpan="2">
                  <a:txBody>
                    <a:bodyPr/>
                    <a:lstStyle/>
                    <a:p>
                      <a:pPr algn="ctr"/>
                      <a:r>
                        <a:rPr lang="en-US" dirty="0" smtClean="0">
                          <a:effectLst/>
                        </a:rPr>
                        <a:t>            $</a:t>
                      </a:r>
                      <a:r>
                        <a:rPr lang="en-US" dirty="0">
                          <a:effectLst/>
                        </a:rPr>
                        <a:t>440</a:t>
                      </a:r>
                    </a:p>
                  </a:txBody>
                  <a:tcPr anchor="ctr"/>
                </a:tc>
                <a:tc hMerge="1">
                  <a:txBody>
                    <a:bodyPr/>
                    <a:lstStyle/>
                    <a:p>
                      <a:endParaRPr lang="en-US"/>
                    </a:p>
                  </a:txBody>
                  <a:tcPr/>
                </a:tc>
              </a:tr>
            </a:tbl>
          </a:graphicData>
        </a:graphic>
      </p:graphicFrame>
      <p:sp>
        <p:nvSpPr>
          <p:cNvPr id="3" name="TextBox 2"/>
          <p:cNvSpPr txBox="1"/>
          <p:nvPr/>
        </p:nvSpPr>
        <p:spPr>
          <a:xfrm>
            <a:off x="8458200" y="6324600"/>
            <a:ext cx="533400" cy="369332"/>
          </a:xfrm>
          <a:prstGeom prst="rect">
            <a:avLst/>
          </a:prstGeom>
          <a:noFill/>
        </p:spPr>
        <p:txBody>
          <a:bodyPr wrap="square" rtlCol="0">
            <a:spAutoFit/>
          </a:bodyPr>
          <a:lstStyle/>
          <a:p>
            <a:fld id="{57F0B6A7-AE0F-4515-84FB-94FC282A8A17}" type="slidenum">
              <a:rPr lang="en-US" smtClean="0"/>
              <a:t>4</a:t>
            </a:fld>
            <a:endParaRPr lang="en-US" dirty="0"/>
          </a:p>
        </p:txBody>
      </p:sp>
    </p:spTree>
    <p:extLst>
      <p:ext uri="{BB962C8B-B14F-4D97-AF65-F5344CB8AC3E}">
        <p14:creationId xmlns:p14="http://schemas.microsoft.com/office/powerpoint/2010/main" val="3663347820"/>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6553200" cy="649287"/>
          </a:xfrm>
        </p:spPr>
        <p:txBody>
          <a:bodyPr/>
          <a:lstStyle/>
          <a:p>
            <a:r>
              <a:rPr lang="en-US" dirty="0"/>
              <a:t>Rule </a:t>
            </a:r>
            <a:r>
              <a:rPr lang="en-US" dirty="0" smtClean="0"/>
              <a:t>changes</a:t>
            </a:r>
            <a:endParaRPr lang="en-US" dirty="0"/>
          </a:p>
        </p:txBody>
      </p:sp>
      <p:sp>
        <p:nvSpPr>
          <p:cNvPr id="3" name="Content Placeholder 2"/>
          <p:cNvSpPr>
            <a:spLocks noGrp="1"/>
          </p:cNvSpPr>
          <p:nvPr>
            <p:ph idx="1"/>
          </p:nvPr>
        </p:nvSpPr>
        <p:spPr>
          <a:xfrm>
            <a:off x="990600" y="2478087"/>
            <a:ext cx="7643813" cy="3887787"/>
          </a:xfrm>
        </p:spPr>
        <p:txBody>
          <a:bodyPr/>
          <a:lstStyle/>
          <a:p>
            <a:r>
              <a:rPr lang="en-US" sz="2000" dirty="0" smtClean="0">
                <a:solidFill>
                  <a:schemeClr val="tx1">
                    <a:lumMod val="50000"/>
                  </a:schemeClr>
                </a:solidFill>
              </a:rPr>
              <a:t>The </a:t>
            </a:r>
            <a:r>
              <a:rPr lang="en-US" sz="2000" dirty="0">
                <a:solidFill>
                  <a:schemeClr val="tx1">
                    <a:lumMod val="50000"/>
                  </a:schemeClr>
                </a:solidFill>
              </a:rPr>
              <a:t>tournament featured new substitution rules whereby teams could make up to five substitutions in normal time, and an additional substitution in extra time</a:t>
            </a:r>
            <a:r>
              <a:rPr lang="en-US" sz="2000" dirty="0" smtClean="0">
                <a:solidFill>
                  <a:schemeClr val="tx1">
                    <a:lumMod val="50000"/>
                  </a:schemeClr>
                </a:solidFill>
              </a:rPr>
              <a:t>.</a:t>
            </a:r>
            <a:r>
              <a:rPr lang="en-US" sz="2000" dirty="0">
                <a:solidFill>
                  <a:schemeClr val="tx1">
                    <a:lumMod val="50000"/>
                  </a:schemeClr>
                </a:solidFill>
              </a:rPr>
              <a:t> </a:t>
            </a:r>
            <a:endParaRPr lang="en-US" sz="2000" dirty="0" smtClean="0">
              <a:solidFill>
                <a:schemeClr val="tx1">
                  <a:lumMod val="50000"/>
                </a:schemeClr>
              </a:solidFill>
            </a:endParaRPr>
          </a:p>
          <a:p>
            <a:r>
              <a:rPr lang="en-US" sz="2000" dirty="0" smtClean="0">
                <a:solidFill>
                  <a:schemeClr val="tx1">
                    <a:lumMod val="50000"/>
                  </a:schemeClr>
                </a:solidFill>
              </a:rPr>
              <a:t>In </a:t>
            </a:r>
            <a:r>
              <a:rPr lang="en-US" sz="2000" dirty="0">
                <a:solidFill>
                  <a:schemeClr val="tx1">
                    <a:lumMod val="50000"/>
                  </a:schemeClr>
                </a:solidFill>
              </a:rPr>
              <a:t>addition, it was the first World Cup to feature concussion substitutions, whereby each team was permitted to use a maximum of one concussion substitute during a match. </a:t>
            </a:r>
            <a:endParaRPr lang="en-US" sz="2000" dirty="0" smtClean="0">
              <a:solidFill>
                <a:schemeClr val="tx1">
                  <a:lumMod val="50000"/>
                </a:schemeClr>
              </a:solidFill>
            </a:endParaRPr>
          </a:p>
          <a:p>
            <a:r>
              <a:rPr lang="en-US" sz="2000" dirty="0" smtClean="0">
                <a:solidFill>
                  <a:schemeClr val="tx1">
                    <a:lumMod val="50000"/>
                  </a:schemeClr>
                </a:solidFill>
              </a:rPr>
              <a:t>A </a:t>
            </a:r>
            <a:r>
              <a:rPr lang="en-US" sz="2000" dirty="0">
                <a:solidFill>
                  <a:schemeClr val="tx1">
                    <a:lumMod val="50000"/>
                  </a:schemeClr>
                </a:solidFill>
              </a:rPr>
              <a:t>concussion substitution did not count towards a team's quota of regular </a:t>
            </a:r>
            <a:r>
              <a:rPr lang="en-US" sz="2000" dirty="0" err="1" smtClean="0">
                <a:solidFill>
                  <a:schemeClr val="tx1">
                    <a:lumMod val="50000"/>
                  </a:schemeClr>
                </a:solidFill>
              </a:rPr>
              <a:t>substitutions.Iranian</a:t>
            </a:r>
            <a:r>
              <a:rPr lang="en-US" sz="2000" dirty="0" smtClean="0">
                <a:solidFill>
                  <a:schemeClr val="tx1">
                    <a:lumMod val="50000"/>
                  </a:schemeClr>
                </a:solidFill>
              </a:rPr>
              <a:t> </a:t>
            </a:r>
            <a:r>
              <a:rPr lang="en-US" sz="2000" dirty="0">
                <a:solidFill>
                  <a:schemeClr val="tx1">
                    <a:lumMod val="50000"/>
                  </a:schemeClr>
                </a:solidFill>
              </a:rPr>
              <a:t>goalkeeper </a:t>
            </a:r>
            <a:r>
              <a:rPr lang="en-US" sz="2000" dirty="0" err="1">
                <a:solidFill>
                  <a:schemeClr val="tx1">
                    <a:lumMod val="50000"/>
                  </a:schemeClr>
                </a:solidFill>
              </a:rPr>
              <a:t>Alireza</a:t>
            </a:r>
            <a:r>
              <a:rPr lang="en-US" sz="2000" dirty="0">
                <a:solidFill>
                  <a:schemeClr val="tx1">
                    <a:lumMod val="50000"/>
                  </a:schemeClr>
                </a:solidFill>
              </a:rPr>
              <a:t> </a:t>
            </a:r>
            <a:r>
              <a:rPr lang="en-US" sz="2000" dirty="0" err="1">
                <a:solidFill>
                  <a:schemeClr val="tx1">
                    <a:lumMod val="50000"/>
                  </a:schemeClr>
                </a:solidFill>
              </a:rPr>
              <a:t>Beiranvand</a:t>
            </a:r>
            <a:r>
              <a:rPr lang="en-US" sz="2000" dirty="0">
                <a:solidFill>
                  <a:schemeClr val="tx1">
                    <a:lumMod val="50000"/>
                  </a:schemeClr>
                </a:solidFill>
              </a:rPr>
              <a:t> suffered a concussion in </a:t>
            </a:r>
            <a:r>
              <a:rPr lang="en-US" sz="2000" dirty="0" smtClean="0">
                <a:solidFill>
                  <a:schemeClr val="tx1">
                    <a:lumMod val="50000"/>
                  </a:schemeClr>
                </a:solidFill>
              </a:rPr>
              <a:t>his </a:t>
            </a:r>
            <a:r>
              <a:rPr lang="en-US" sz="2000" dirty="0">
                <a:solidFill>
                  <a:schemeClr val="tx1">
                    <a:lumMod val="50000"/>
                  </a:schemeClr>
                </a:solidFill>
              </a:rPr>
              <a:t>country's opening match against England and was replaced by </a:t>
            </a:r>
            <a:r>
              <a:rPr lang="en-US" sz="2000" dirty="0" err="1">
                <a:solidFill>
                  <a:schemeClr val="tx1">
                    <a:lumMod val="50000"/>
                  </a:schemeClr>
                </a:solidFill>
              </a:rPr>
              <a:t>Hossein</a:t>
            </a:r>
            <a:r>
              <a:rPr lang="en-US" sz="2000" dirty="0">
                <a:solidFill>
                  <a:schemeClr val="tx1">
                    <a:lumMod val="50000"/>
                  </a:schemeClr>
                </a:solidFill>
              </a:rPr>
              <a:t> </a:t>
            </a:r>
            <a:r>
              <a:rPr lang="en-US" sz="2000" dirty="0" err="1">
                <a:solidFill>
                  <a:schemeClr val="tx1">
                    <a:lumMod val="50000"/>
                  </a:schemeClr>
                </a:solidFill>
              </a:rPr>
              <a:t>Hosseini</a:t>
            </a:r>
            <a:r>
              <a:rPr lang="en-US" sz="2000" dirty="0">
                <a:solidFill>
                  <a:schemeClr val="tx1">
                    <a:lumMod val="50000"/>
                  </a:schemeClr>
                </a:solidFill>
              </a:rPr>
              <a:t>. This was the first use of a dedicated concussion substitute during a World Cup</a:t>
            </a:r>
            <a:r>
              <a:rPr lang="en-US" sz="2000" dirty="0" smtClean="0">
                <a:solidFill>
                  <a:schemeClr val="tx1">
                    <a:lumMod val="50000"/>
                  </a:schemeClr>
                </a:solidFill>
              </a:rPr>
              <a:t>.</a:t>
            </a:r>
            <a:endParaRPr lang="en-US" sz="2000" dirty="0">
              <a:solidFill>
                <a:schemeClr val="tx1">
                  <a:lumMod val="50000"/>
                </a:schemeClr>
              </a:solidFill>
            </a:endParaRPr>
          </a:p>
          <a:p>
            <a:endParaRPr lang="en-US" sz="2000" dirty="0">
              <a:solidFill>
                <a:schemeClr val="tx1">
                  <a:lumMod val="50000"/>
                </a:schemeClr>
              </a:solidFill>
            </a:endParaRPr>
          </a:p>
        </p:txBody>
      </p:sp>
      <p:sp>
        <p:nvSpPr>
          <p:cNvPr id="4" name="TextBox 3"/>
          <p:cNvSpPr txBox="1"/>
          <p:nvPr/>
        </p:nvSpPr>
        <p:spPr>
          <a:xfrm>
            <a:off x="8153400" y="6248400"/>
            <a:ext cx="609600" cy="381000"/>
          </a:xfrm>
          <a:prstGeom prst="rect">
            <a:avLst/>
          </a:prstGeom>
          <a:noFill/>
        </p:spPr>
        <p:txBody>
          <a:bodyPr wrap="square" rtlCol="0">
            <a:spAutoFit/>
          </a:bodyPr>
          <a:lstStyle/>
          <a:p>
            <a:fld id="{632F053F-42E6-421B-BE7E-1007BABBEFB6}" type="slidenum">
              <a:rPr lang="en-US" smtClean="0"/>
              <a:t>5</a:t>
            </a:fld>
            <a:endParaRPr lang="en-US" dirty="0"/>
          </a:p>
        </p:txBody>
      </p:sp>
    </p:spTree>
    <p:extLst>
      <p:ext uri="{BB962C8B-B14F-4D97-AF65-F5344CB8AC3E}">
        <p14:creationId xmlns:p14="http://schemas.microsoft.com/office/powerpoint/2010/main" val="77400539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450" y="1964897"/>
            <a:ext cx="6553200" cy="649287"/>
          </a:xfrm>
        </p:spPr>
        <p:txBody>
          <a:bodyPr/>
          <a:lstStyle/>
          <a:p>
            <a:r>
              <a:rPr lang="en-US" dirty="0" smtClean="0"/>
              <a:t>Team Base Camp</a:t>
            </a:r>
            <a:endParaRPr lang="en-US" dirty="0"/>
          </a:p>
        </p:txBody>
      </p:sp>
      <p:sp>
        <p:nvSpPr>
          <p:cNvPr id="3" name="Content Placeholder 2"/>
          <p:cNvSpPr>
            <a:spLocks noGrp="1"/>
          </p:cNvSpPr>
          <p:nvPr>
            <p:ph idx="1"/>
          </p:nvPr>
        </p:nvSpPr>
        <p:spPr>
          <a:xfrm>
            <a:off x="1160677" y="2964765"/>
            <a:ext cx="7643813" cy="3887787"/>
          </a:xfrm>
        </p:spPr>
        <p:txBody>
          <a:bodyPr/>
          <a:lstStyle/>
          <a:p>
            <a:r>
              <a:rPr lang="en-US" dirty="0">
                <a:solidFill>
                  <a:schemeClr val="tx1">
                    <a:lumMod val="50000"/>
                  </a:schemeClr>
                </a:solidFill>
              </a:rPr>
              <a:t>Base camps were used by the 32 national squads to stay and train before and during the World Cup tournament</a:t>
            </a:r>
            <a:r>
              <a:rPr lang="en-US" dirty="0" smtClean="0">
                <a:solidFill>
                  <a:schemeClr val="tx1">
                    <a:lumMod val="50000"/>
                  </a:schemeClr>
                </a:solidFill>
              </a:rPr>
              <a:t>.</a:t>
            </a:r>
          </a:p>
          <a:p>
            <a:r>
              <a:rPr lang="en-US" dirty="0" smtClean="0">
                <a:solidFill>
                  <a:schemeClr val="tx1">
                    <a:lumMod val="50000"/>
                  </a:schemeClr>
                </a:solidFill>
              </a:rPr>
              <a:t> </a:t>
            </a:r>
            <a:r>
              <a:rPr lang="en-US" dirty="0">
                <a:solidFill>
                  <a:schemeClr val="tx1">
                    <a:lumMod val="50000"/>
                  </a:schemeClr>
                </a:solidFill>
              </a:rPr>
              <a:t>In July 2022, FIFA announced the hotels and training sites for each participating team.</a:t>
            </a:r>
          </a:p>
        </p:txBody>
      </p:sp>
      <p:sp>
        <p:nvSpPr>
          <p:cNvPr id="4" name="TextBox 3"/>
          <p:cNvSpPr txBox="1"/>
          <p:nvPr/>
        </p:nvSpPr>
        <p:spPr>
          <a:xfrm>
            <a:off x="7848600" y="6019800"/>
            <a:ext cx="685800" cy="381000"/>
          </a:xfrm>
          <a:prstGeom prst="rect">
            <a:avLst/>
          </a:prstGeom>
          <a:noFill/>
        </p:spPr>
        <p:txBody>
          <a:bodyPr wrap="square" rtlCol="0">
            <a:spAutoFit/>
          </a:bodyPr>
          <a:lstStyle/>
          <a:p>
            <a:fld id="{68C6841A-F491-466B-BB70-94E157B25A19}" type="slidenum">
              <a:rPr lang="en-US" smtClean="0"/>
              <a:t>6</a:t>
            </a:fld>
            <a:endParaRPr lang="en-US" dirty="0"/>
          </a:p>
        </p:txBody>
      </p:sp>
    </p:spTree>
    <p:extLst>
      <p:ext uri="{BB962C8B-B14F-4D97-AF65-F5344CB8AC3E}">
        <p14:creationId xmlns:p14="http://schemas.microsoft.com/office/powerpoint/2010/main" val="34200095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243" y="762000"/>
            <a:ext cx="6553200" cy="649287"/>
          </a:xfrm>
        </p:spPr>
        <p:txBody>
          <a:bodyPr/>
          <a:lstStyle/>
          <a:p>
            <a:r>
              <a:rPr lang="en-US" dirty="0" smtClean="0"/>
              <a:t>Venue</a:t>
            </a:r>
            <a:endParaRPr lang="en-US" dirty="0"/>
          </a:p>
        </p:txBody>
      </p:sp>
      <p:sp>
        <p:nvSpPr>
          <p:cNvPr id="5" name="TextBox 4"/>
          <p:cNvSpPr txBox="1"/>
          <p:nvPr/>
        </p:nvSpPr>
        <p:spPr>
          <a:xfrm>
            <a:off x="799288" y="1371600"/>
            <a:ext cx="7582711" cy="461665"/>
          </a:xfrm>
          <a:prstGeom prst="rect">
            <a:avLst/>
          </a:prstGeom>
          <a:noFill/>
        </p:spPr>
        <p:txBody>
          <a:bodyPr wrap="square" rtlCol="0">
            <a:spAutoFit/>
          </a:bodyPr>
          <a:lstStyle/>
          <a:p>
            <a:r>
              <a:rPr lang="en-US" sz="2400" dirty="0" smtClean="0"/>
              <a:t>Venue was Qatar . And stadiums are as follows:</a:t>
            </a:r>
            <a:endParaRPr lang="en-US" sz="2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41065699"/>
              </p:ext>
            </p:extLst>
          </p:nvPr>
        </p:nvGraphicFramePr>
        <p:xfrm>
          <a:off x="799288" y="1981200"/>
          <a:ext cx="7643814" cy="3876040"/>
        </p:xfrm>
        <a:graphic>
          <a:graphicData uri="http://schemas.openxmlformats.org/drawingml/2006/table">
            <a:tbl>
              <a:tblPr firstRow="1" bandRow="1">
                <a:tableStyleId>{5C22544A-7EE6-4342-B048-85BDC9FD1C3A}</a:tableStyleId>
              </a:tblPr>
              <a:tblGrid>
                <a:gridCol w="2547938"/>
                <a:gridCol w="2547938"/>
                <a:gridCol w="2547938"/>
              </a:tblGrid>
              <a:tr h="370840">
                <a:tc>
                  <a:txBody>
                    <a:bodyPr/>
                    <a:lstStyle/>
                    <a:p>
                      <a:pPr algn="ctr"/>
                      <a:r>
                        <a:rPr lang="en-US" dirty="0">
                          <a:effectLst/>
                        </a:rPr>
                        <a:t>City</a:t>
                      </a:r>
                    </a:p>
                  </a:txBody>
                  <a:tcPr anchor="ctr"/>
                </a:tc>
                <a:tc>
                  <a:txBody>
                    <a:bodyPr/>
                    <a:lstStyle/>
                    <a:p>
                      <a:pPr algn="ctr"/>
                      <a:r>
                        <a:rPr lang="en-US" dirty="0">
                          <a:effectLst/>
                        </a:rPr>
                        <a:t>Stadium</a:t>
                      </a:r>
                    </a:p>
                  </a:txBody>
                  <a:tcPr marR="160020" anchor="ctr"/>
                </a:tc>
                <a:tc>
                  <a:txBody>
                    <a:bodyPr/>
                    <a:lstStyle/>
                    <a:p>
                      <a:pPr algn="ctr"/>
                      <a:r>
                        <a:rPr lang="en-US">
                          <a:effectLst/>
                        </a:rPr>
                        <a:t>Capacity</a:t>
                      </a:r>
                    </a:p>
                  </a:txBody>
                  <a:tcPr marR="160020" anchor="ctr"/>
                </a:tc>
              </a:tr>
              <a:tr h="370840">
                <a:tc>
                  <a:txBody>
                    <a:bodyPr/>
                    <a:lstStyle/>
                    <a:p>
                      <a:pPr algn="ctr"/>
                      <a:r>
                        <a:rPr lang="en-US" u="none" strike="noStrike" dirty="0">
                          <a:effectLst/>
                        </a:rPr>
                        <a:t>Al </a:t>
                      </a:r>
                      <a:r>
                        <a:rPr lang="en-US" u="none" strike="noStrike" dirty="0" err="1">
                          <a:effectLst/>
                        </a:rPr>
                        <a:t>Khor</a:t>
                      </a:r>
                      <a:endParaRPr lang="en-US" dirty="0">
                        <a:effectLst/>
                      </a:endParaRPr>
                    </a:p>
                  </a:txBody>
                  <a:tcPr anchor="ctr"/>
                </a:tc>
                <a:tc>
                  <a:txBody>
                    <a:bodyPr/>
                    <a:lstStyle/>
                    <a:p>
                      <a:r>
                        <a:rPr lang="en-US" u="none" strike="noStrike" dirty="0">
                          <a:effectLst/>
                        </a:rPr>
                        <a:t>Al Bayt Stadium</a:t>
                      </a:r>
                      <a:endParaRPr lang="en-US" dirty="0">
                        <a:effectLst/>
                      </a:endParaRPr>
                    </a:p>
                  </a:txBody>
                  <a:tcPr anchor="ctr"/>
                </a:tc>
                <a:tc>
                  <a:txBody>
                    <a:bodyPr/>
                    <a:lstStyle/>
                    <a:p>
                      <a:r>
                        <a:rPr lang="en-US" dirty="0" smtClean="0">
                          <a:effectLst/>
                        </a:rPr>
                        <a:t>68,895</a:t>
                      </a:r>
                      <a:endParaRPr lang="en-US" dirty="0">
                        <a:effectLst/>
                      </a:endParaRPr>
                    </a:p>
                  </a:txBody>
                  <a:tcPr anchor="ctr"/>
                </a:tc>
              </a:tr>
              <a:tr h="370840">
                <a:tc>
                  <a:txBody>
                    <a:bodyPr/>
                    <a:lstStyle/>
                    <a:p>
                      <a:pPr algn="ctr"/>
                      <a:r>
                        <a:rPr lang="en-US" u="none" strike="noStrike" dirty="0" err="1">
                          <a:effectLst/>
                        </a:rPr>
                        <a:t>Lusail</a:t>
                      </a:r>
                      <a:endParaRPr lang="en-US" dirty="0">
                        <a:effectLst/>
                      </a:endParaRPr>
                    </a:p>
                  </a:txBody>
                  <a:tcPr anchor="ctr"/>
                </a:tc>
                <a:tc>
                  <a:txBody>
                    <a:bodyPr/>
                    <a:lstStyle/>
                    <a:p>
                      <a:r>
                        <a:rPr lang="en-US" u="none" strike="noStrike" dirty="0" err="1">
                          <a:effectLst/>
                        </a:rPr>
                        <a:t>Lusail</a:t>
                      </a:r>
                      <a:r>
                        <a:rPr lang="en-US" u="none" strike="noStrike" dirty="0">
                          <a:effectLst/>
                        </a:rPr>
                        <a:t> Stadium</a:t>
                      </a:r>
                      <a:endParaRPr lang="en-US" dirty="0">
                        <a:effectLst/>
                      </a:endParaRPr>
                    </a:p>
                  </a:txBody>
                  <a:tcPr anchor="ctr"/>
                </a:tc>
                <a:tc>
                  <a:txBody>
                    <a:bodyPr/>
                    <a:lstStyle/>
                    <a:p>
                      <a:r>
                        <a:rPr lang="en-US" dirty="0" smtClean="0">
                          <a:effectLst/>
                        </a:rPr>
                        <a:t>88,966</a:t>
                      </a:r>
                      <a:endParaRPr lang="en-US" dirty="0">
                        <a:effectLst/>
                      </a:endParaRPr>
                    </a:p>
                  </a:txBody>
                  <a:tcPr anchor="ctr"/>
                </a:tc>
              </a:tr>
              <a:tr h="370840">
                <a:tc rowSpan="3">
                  <a:txBody>
                    <a:bodyPr/>
                    <a:lstStyle/>
                    <a:p>
                      <a:pPr algn="ctr"/>
                      <a:r>
                        <a:rPr lang="en-US" u="none" strike="noStrike" dirty="0">
                          <a:effectLst/>
                        </a:rPr>
                        <a:t>Al </a:t>
                      </a:r>
                      <a:r>
                        <a:rPr lang="en-US" u="none" strike="noStrike" dirty="0" err="1">
                          <a:effectLst/>
                        </a:rPr>
                        <a:t>Rayyan</a:t>
                      </a:r>
                      <a:endParaRPr lang="en-US" dirty="0">
                        <a:effectLst/>
                      </a:endParaRPr>
                    </a:p>
                  </a:txBody>
                  <a:tcPr anchor="ctr"/>
                </a:tc>
                <a:tc>
                  <a:txBody>
                    <a:bodyPr/>
                    <a:lstStyle/>
                    <a:p>
                      <a:r>
                        <a:rPr lang="en-US" u="none" strike="noStrike" dirty="0">
                          <a:effectLst/>
                        </a:rPr>
                        <a:t>Ahmad bin Ali Stadium</a:t>
                      </a:r>
                      <a:endParaRPr lang="en-US" dirty="0">
                        <a:effectLst/>
                      </a:endParaRPr>
                    </a:p>
                  </a:txBody>
                  <a:tcPr anchor="ctr"/>
                </a:tc>
                <a:tc>
                  <a:txBody>
                    <a:bodyPr/>
                    <a:lstStyle/>
                    <a:p>
                      <a:r>
                        <a:rPr lang="en-US" dirty="0" smtClean="0">
                          <a:effectLst/>
                        </a:rPr>
                        <a:t>45,032</a:t>
                      </a:r>
                      <a:endParaRPr lang="en-US" dirty="0">
                        <a:effectLst/>
                      </a:endParaRPr>
                    </a:p>
                  </a:txBody>
                  <a:tcPr anchor="ctr"/>
                </a:tc>
              </a:tr>
              <a:tr h="370840">
                <a:tc vMerge="1">
                  <a:txBody>
                    <a:bodyPr/>
                    <a:lstStyle/>
                    <a:p>
                      <a:endParaRPr lang="en-US"/>
                    </a:p>
                  </a:txBody>
                  <a:tcPr/>
                </a:tc>
                <a:tc>
                  <a:txBody>
                    <a:bodyPr/>
                    <a:lstStyle/>
                    <a:p>
                      <a:r>
                        <a:rPr lang="en-US" u="none" strike="noStrike" dirty="0">
                          <a:effectLst/>
                        </a:rPr>
                        <a:t>Education City Stadium</a:t>
                      </a:r>
                      <a:endParaRPr lang="en-US" dirty="0">
                        <a:effectLst/>
                      </a:endParaRPr>
                    </a:p>
                  </a:txBody>
                  <a:tcPr anchor="ctr"/>
                </a:tc>
                <a:tc>
                  <a:txBody>
                    <a:bodyPr/>
                    <a:lstStyle/>
                    <a:p>
                      <a:r>
                        <a:rPr lang="en-US" dirty="0" smtClean="0">
                          <a:effectLst/>
                        </a:rPr>
                        <a:t>44,667</a:t>
                      </a:r>
                      <a:endParaRPr lang="en-US" dirty="0">
                        <a:effectLst/>
                      </a:endParaRPr>
                    </a:p>
                  </a:txBody>
                  <a:tcPr anchor="ctr"/>
                </a:tc>
              </a:tr>
              <a:tr h="370840">
                <a:tc vMerge="1">
                  <a:txBody>
                    <a:bodyPr/>
                    <a:lstStyle/>
                    <a:p>
                      <a:endParaRPr lang="en-US"/>
                    </a:p>
                  </a:txBody>
                  <a:tcPr/>
                </a:tc>
                <a:tc>
                  <a:txBody>
                    <a:bodyPr/>
                    <a:lstStyle/>
                    <a:p>
                      <a:r>
                        <a:rPr lang="en-US" u="none" strike="noStrike" dirty="0" err="1">
                          <a:effectLst/>
                        </a:rPr>
                        <a:t>Khalifa</a:t>
                      </a:r>
                      <a:r>
                        <a:rPr lang="en-US" u="none" strike="noStrike" dirty="0">
                          <a:effectLst/>
                        </a:rPr>
                        <a:t> International Stadium</a:t>
                      </a:r>
                      <a:endParaRPr lang="en-US" dirty="0">
                        <a:effectLst/>
                      </a:endParaRPr>
                    </a:p>
                  </a:txBody>
                  <a:tcPr anchor="ctr"/>
                </a:tc>
                <a:tc>
                  <a:txBody>
                    <a:bodyPr/>
                    <a:lstStyle/>
                    <a:p>
                      <a:r>
                        <a:rPr lang="en-US" dirty="0" smtClean="0">
                          <a:effectLst/>
                        </a:rPr>
                        <a:t>45,857</a:t>
                      </a:r>
                      <a:endParaRPr lang="en-US" dirty="0">
                        <a:effectLst/>
                      </a:endParaRPr>
                    </a:p>
                  </a:txBody>
                  <a:tcPr anchor="ctr"/>
                </a:tc>
              </a:tr>
              <a:tr h="370840">
                <a:tc rowSpan="2">
                  <a:txBody>
                    <a:bodyPr/>
                    <a:lstStyle/>
                    <a:p>
                      <a:pPr algn="ctr"/>
                      <a:r>
                        <a:rPr lang="en-US" u="none" strike="noStrike" dirty="0">
                          <a:effectLst/>
                        </a:rPr>
                        <a:t>Doha</a:t>
                      </a:r>
                      <a:endParaRPr lang="en-US" dirty="0">
                        <a:effectLst/>
                      </a:endParaRPr>
                    </a:p>
                  </a:txBody>
                  <a:tcPr anchor="ctr"/>
                </a:tc>
                <a:tc>
                  <a:txBody>
                    <a:bodyPr/>
                    <a:lstStyle/>
                    <a:p>
                      <a:r>
                        <a:rPr lang="en-US" u="none" strike="noStrike" dirty="0">
                          <a:effectLst/>
                        </a:rPr>
                        <a:t>Al </a:t>
                      </a:r>
                      <a:r>
                        <a:rPr lang="en-US" u="none" strike="noStrike" dirty="0" err="1">
                          <a:effectLst/>
                        </a:rPr>
                        <a:t>Thumama</a:t>
                      </a:r>
                      <a:r>
                        <a:rPr lang="en-US" u="none" strike="noStrike" dirty="0">
                          <a:effectLst/>
                        </a:rPr>
                        <a:t> Stadium</a:t>
                      </a:r>
                      <a:endParaRPr lang="en-US" dirty="0">
                        <a:effectLst/>
                      </a:endParaRPr>
                    </a:p>
                  </a:txBody>
                  <a:tcPr anchor="ctr"/>
                </a:tc>
                <a:tc>
                  <a:txBody>
                    <a:bodyPr/>
                    <a:lstStyle/>
                    <a:p>
                      <a:r>
                        <a:rPr lang="en-US" dirty="0" smtClean="0">
                          <a:effectLst/>
                        </a:rPr>
                        <a:t>44,400</a:t>
                      </a:r>
                      <a:endParaRPr lang="en-US" dirty="0">
                        <a:effectLst/>
                      </a:endParaRPr>
                    </a:p>
                  </a:txBody>
                  <a:tcPr anchor="ctr"/>
                </a:tc>
              </a:tr>
              <a:tr h="370840">
                <a:tc vMerge="1">
                  <a:txBody>
                    <a:bodyPr/>
                    <a:lstStyle/>
                    <a:p>
                      <a:endParaRPr lang="en-US"/>
                    </a:p>
                  </a:txBody>
                  <a:tcPr/>
                </a:tc>
                <a:tc>
                  <a:txBody>
                    <a:bodyPr/>
                    <a:lstStyle/>
                    <a:p>
                      <a:r>
                        <a:rPr lang="en-US" u="none" strike="noStrike" dirty="0">
                          <a:effectLst/>
                        </a:rPr>
                        <a:t>Stadium 974</a:t>
                      </a:r>
                      <a:endParaRPr lang="en-US" dirty="0">
                        <a:effectLst/>
                      </a:endParaRPr>
                    </a:p>
                  </a:txBody>
                  <a:tcPr anchor="ctr"/>
                </a:tc>
                <a:tc>
                  <a:txBody>
                    <a:bodyPr/>
                    <a:lstStyle/>
                    <a:p>
                      <a:r>
                        <a:rPr lang="en-US" dirty="0" smtClean="0">
                          <a:effectLst/>
                        </a:rPr>
                        <a:t>44,089</a:t>
                      </a:r>
                      <a:endParaRPr lang="en-US" dirty="0">
                        <a:effectLst/>
                      </a:endParaRPr>
                    </a:p>
                  </a:txBody>
                  <a:tcPr anchor="ctr"/>
                </a:tc>
              </a:tr>
              <a:tr h="370840">
                <a:tc>
                  <a:txBody>
                    <a:bodyPr/>
                    <a:lstStyle/>
                    <a:p>
                      <a:pPr algn="ctr"/>
                      <a:r>
                        <a:rPr lang="en-US" u="none" strike="noStrike" dirty="0">
                          <a:effectLst/>
                        </a:rPr>
                        <a:t>Al </a:t>
                      </a:r>
                      <a:r>
                        <a:rPr lang="en-US" u="none" strike="noStrike" dirty="0" err="1">
                          <a:effectLst/>
                        </a:rPr>
                        <a:t>Wakrah</a:t>
                      </a:r>
                      <a:endParaRPr lang="en-US" dirty="0">
                        <a:effectLst/>
                      </a:endParaRPr>
                    </a:p>
                  </a:txBody>
                  <a:tcPr anchor="ctr"/>
                </a:tc>
                <a:tc>
                  <a:txBody>
                    <a:bodyPr/>
                    <a:lstStyle/>
                    <a:p>
                      <a:r>
                        <a:rPr lang="en-US" u="none" strike="noStrike" dirty="0">
                          <a:effectLst/>
                        </a:rPr>
                        <a:t>Al </a:t>
                      </a:r>
                      <a:r>
                        <a:rPr lang="en-US" u="none" strike="noStrike" dirty="0" err="1">
                          <a:effectLst/>
                        </a:rPr>
                        <a:t>Janoub</a:t>
                      </a:r>
                      <a:r>
                        <a:rPr lang="en-US" u="none" strike="noStrike" dirty="0">
                          <a:effectLst/>
                        </a:rPr>
                        <a:t> Stadium</a:t>
                      </a:r>
                      <a:endParaRPr lang="en-US" dirty="0">
                        <a:effectLst/>
                      </a:endParaRPr>
                    </a:p>
                  </a:txBody>
                  <a:tcPr anchor="ctr"/>
                </a:tc>
                <a:tc>
                  <a:txBody>
                    <a:bodyPr/>
                    <a:lstStyle/>
                    <a:p>
                      <a:r>
                        <a:rPr lang="en-US" dirty="0" smtClean="0">
                          <a:effectLst/>
                        </a:rPr>
                        <a:t>44,325</a:t>
                      </a:r>
                      <a:endParaRPr lang="en-US" dirty="0">
                        <a:effectLst/>
                      </a:endParaRPr>
                    </a:p>
                  </a:txBody>
                  <a:tcPr anchor="ctr"/>
                </a:tc>
              </a:tr>
            </a:tbl>
          </a:graphicData>
        </a:graphic>
      </p:graphicFrame>
      <p:sp>
        <p:nvSpPr>
          <p:cNvPr id="9" name="TextBox 8"/>
          <p:cNvSpPr txBox="1"/>
          <p:nvPr/>
        </p:nvSpPr>
        <p:spPr>
          <a:xfrm>
            <a:off x="8353220" y="6267536"/>
            <a:ext cx="419099" cy="369332"/>
          </a:xfrm>
          <a:prstGeom prst="rect">
            <a:avLst/>
          </a:prstGeom>
          <a:noFill/>
        </p:spPr>
        <p:txBody>
          <a:bodyPr wrap="square" rtlCol="0">
            <a:spAutoFit/>
          </a:bodyPr>
          <a:lstStyle/>
          <a:p>
            <a:fld id="{2126EDBF-AEF3-4B3A-AF21-A90F022684FC}" type="slidenum">
              <a:rPr lang="en-US" smtClean="0"/>
              <a:t>7</a:t>
            </a:fld>
            <a:endParaRPr lang="en-US" dirty="0"/>
          </a:p>
        </p:txBody>
      </p:sp>
    </p:spTree>
    <p:extLst>
      <p:ext uri="{BB962C8B-B14F-4D97-AF65-F5344CB8AC3E}">
        <p14:creationId xmlns:p14="http://schemas.microsoft.com/office/powerpoint/2010/main" val="22179094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28800"/>
            <a:ext cx="6553200" cy="649287"/>
          </a:xfrm>
        </p:spPr>
        <p:txBody>
          <a:bodyPr/>
          <a:lstStyle/>
          <a:p>
            <a:r>
              <a:rPr lang="en-US" dirty="0"/>
              <a:t>Security</a:t>
            </a:r>
            <a:br>
              <a:rPr lang="en-US" dirty="0"/>
            </a:br>
            <a:endParaRPr lang="en-US" dirty="0"/>
          </a:p>
        </p:txBody>
      </p:sp>
      <p:sp>
        <p:nvSpPr>
          <p:cNvPr id="3" name="Content Placeholder 2"/>
          <p:cNvSpPr>
            <a:spLocks noGrp="1"/>
          </p:cNvSpPr>
          <p:nvPr>
            <p:ph idx="1"/>
          </p:nvPr>
        </p:nvSpPr>
        <p:spPr/>
        <p:txBody>
          <a:bodyPr/>
          <a:lstStyle/>
          <a:p>
            <a:r>
              <a:rPr lang="en-US" sz="2400" dirty="0" smtClean="0"/>
              <a:t>The </a:t>
            </a:r>
            <a:r>
              <a:rPr lang="en-US" sz="2400" dirty="0"/>
              <a:t>Qatari government employed about 50,000 security personnel including police departments and military forces from at least thirteen countries, including Poland, Germany, France, Kuwait, Jordan, Italy, Palestine, Spain, Pakistan, Turkey, USA, Saudi Arabia and the United </a:t>
            </a:r>
            <a:r>
              <a:rPr lang="en-US" sz="2400" dirty="0" smtClean="0"/>
              <a:t>Kingdom . </a:t>
            </a:r>
          </a:p>
          <a:p>
            <a:r>
              <a:rPr lang="en-US" sz="2400" dirty="0" smtClean="0"/>
              <a:t>The </a:t>
            </a:r>
            <a:r>
              <a:rPr lang="en-US" sz="2400" dirty="0"/>
              <a:t>Turkish government provided about 3,000 riot police </a:t>
            </a:r>
            <a:r>
              <a:rPr lang="en-US" sz="2400" dirty="0" smtClean="0"/>
              <a:t>personnel , whilst </a:t>
            </a:r>
            <a:r>
              <a:rPr lang="en-US" sz="2400" dirty="0"/>
              <a:t>Pakistan provided about 4,500 Army troops to Qatar for the event.</a:t>
            </a:r>
          </a:p>
          <a:p>
            <a:endParaRPr lang="en-US" sz="2400" dirty="0"/>
          </a:p>
        </p:txBody>
      </p:sp>
      <p:sp>
        <p:nvSpPr>
          <p:cNvPr id="4" name="TextBox 3"/>
          <p:cNvSpPr txBox="1"/>
          <p:nvPr/>
        </p:nvSpPr>
        <p:spPr>
          <a:xfrm>
            <a:off x="7696200" y="6096000"/>
            <a:ext cx="533400" cy="369332"/>
          </a:xfrm>
          <a:prstGeom prst="rect">
            <a:avLst/>
          </a:prstGeom>
          <a:noFill/>
        </p:spPr>
        <p:txBody>
          <a:bodyPr wrap="square" rtlCol="0">
            <a:spAutoFit/>
          </a:bodyPr>
          <a:lstStyle/>
          <a:p>
            <a:fld id="{ABA6C8BE-9FBF-46FF-9B1A-3C83FC8A3D9A}" type="slidenum">
              <a:rPr lang="en-US" smtClean="0"/>
              <a:t>8</a:t>
            </a:fld>
            <a:endParaRPr lang="en-US" dirty="0"/>
          </a:p>
        </p:txBody>
      </p:sp>
    </p:spTree>
    <p:extLst>
      <p:ext uri="{BB962C8B-B14F-4D97-AF65-F5344CB8AC3E}">
        <p14:creationId xmlns:p14="http://schemas.microsoft.com/office/powerpoint/2010/main" val="6589812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05000"/>
            <a:ext cx="6553200" cy="649287"/>
          </a:xfrm>
        </p:spPr>
        <p:txBody>
          <a:bodyPr/>
          <a:lstStyle/>
          <a:p>
            <a:r>
              <a:rPr lang="en-US" dirty="0" smtClean="0"/>
              <a:t>Teams of World Cup 2022</a:t>
            </a:r>
            <a:endParaRPr lang="en-US" dirty="0"/>
          </a:p>
        </p:txBody>
      </p:sp>
      <p:sp>
        <p:nvSpPr>
          <p:cNvPr id="3" name="Content Placeholder 2"/>
          <p:cNvSpPr>
            <a:spLocks noGrp="1"/>
          </p:cNvSpPr>
          <p:nvPr>
            <p:ph idx="1"/>
          </p:nvPr>
        </p:nvSpPr>
        <p:spPr/>
        <p:txBody>
          <a:bodyPr/>
          <a:lstStyle/>
          <a:p>
            <a:r>
              <a:rPr lang="en-US" sz="2000" dirty="0"/>
              <a:t>The 2022 FIFA World Cup will feature 32 teams divided into eight </a:t>
            </a:r>
            <a:r>
              <a:rPr lang="en-US" sz="2000" dirty="0" smtClean="0"/>
              <a:t>groups. </a:t>
            </a:r>
            <a:r>
              <a:rPr lang="en-US" sz="2000" dirty="0"/>
              <a:t>The teams are as follows</a:t>
            </a:r>
            <a:r>
              <a:rPr lang="en-US" sz="2000" dirty="0" smtClean="0"/>
              <a:t>:</a:t>
            </a:r>
          </a:p>
          <a:p>
            <a:r>
              <a:rPr lang="en-US" sz="2000" dirty="0" smtClean="0"/>
              <a:t>Group </a:t>
            </a:r>
            <a:r>
              <a:rPr lang="en-US" sz="2000" dirty="0"/>
              <a:t>A: Qatar, Ecuador, Senegal, Netherlands</a:t>
            </a:r>
          </a:p>
          <a:p>
            <a:r>
              <a:rPr lang="en-US" sz="2000" dirty="0"/>
              <a:t>Group B: England, Iran, USA, Wales</a:t>
            </a:r>
          </a:p>
          <a:p>
            <a:r>
              <a:rPr lang="en-US" sz="2000" dirty="0"/>
              <a:t>Group C: Argentina, Saudi Arabia, Mexico, Poland</a:t>
            </a:r>
          </a:p>
          <a:p>
            <a:r>
              <a:rPr lang="en-US" sz="2000" dirty="0"/>
              <a:t>Group D: France, Australia, Denmark, Tunisia</a:t>
            </a:r>
          </a:p>
          <a:p>
            <a:r>
              <a:rPr lang="en-US" sz="2000" dirty="0"/>
              <a:t>Group E: Spain, Costa Rica, Germany, Japan</a:t>
            </a:r>
          </a:p>
          <a:p>
            <a:r>
              <a:rPr lang="en-US" sz="2000" dirty="0"/>
              <a:t>Group F: Belgium, Canada, Morocco, Croatia</a:t>
            </a:r>
          </a:p>
          <a:p>
            <a:r>
              <a:rPr lang="en-US" sz="2000" dirty="0"/>
              <a:t>Group G: Brazil, South Korea, Ukraine, Egypt</a:t>
            </a:r>
          </a:p>
          <a:p>
            <a:r>
              <a:rPr lang="en-US" sz="2000" dirty="0"/>
              <a:t>Group H: Portugal, Switzerland, Colombia, Uruguay</a:t>
            </a:r>
          </a:p>
          <a:p>
            <a:endParaRPr lang="en-US" sz="2000" dirty="0"/>
          </a:p>
        </p:txBody>
      </p:sp>
      <p:sp>
        <p:nvSpPr>
          <p:cNvPr id="4" name="TextBox 3"/>
          <p:cNvSpPr txBox="1"/>
          <p:nvPr/>
        </p:nvSpPr>
        <p:spPr>
          <a:xfrm>
            <a:off x="8229600" y="6172200"/>
            <a:ext cx="609600" cy="381000"/>
          </a:xfrm>
          <a:prstGeom prst="rect">
            <a:avLst/>
          </a:prstGeom>
          <a:noFill/>
        </p:spPr>
        <p:txBody>
          <a:bodyPr wrap="square" rtlCol="0">
            <a:spAutoFit/>
          </a:bodyPr>
          <a:lstStyle/>
          <a:p>
            <a:fld id="{B3963F0B-E854-452A-90F3-6100109A88B1}" type="slidenum">
              <a:rPr lang="en-US" smtClean="0"/>
              <a:t>9</a:t>
            </a:fld>
            <a:endParaRPr lang="en-US" dirty="0"/>
          </a:p>
        </p:txBody>
      </p:sp>
    </p:spTree>
    <p:extLst>
      <p:ext uri="{BB962C8B-B14F-4D97-AF65-F5344CB8AC3E}">
        <p14:creationId xmlns:p14="http://schemas.microsoft.com/office/powerpoint/2010/main" val="250210776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template 5">
      <a:dk1>
        <a:srgbClr val="5F5F5F"/>
      </a:dk1>
      <a:lt1>
        <a:srgbClr val="FFFFFF"/>
      </a:lt1>
      <a:dk2>
        <a:srgbClr val="006600"/>
      </a:dk2>
      <a:lt2>
        <a:srgbClr val="003300"/>
      </a:lt2>
      <a:accent1>
        <a:srgbClr val="33CC33"/>
      </a:accent1>
      <a:accent2>
        <a:srgbClr val="FFCC00"/>
      </a:accent2>
      <a:accent3>
        <a:srgbClr val="FFFFFF"/>
      </a:accent3>
      <a:accent4>
        <a:srgbClr val="505050"/>
      </a:accent4>
      <a:accent5>
        <a:srgbClr val="ADE2AD"/>
      </a:accent5>
      <a:accent6>
        <a:srgbClr val="E7B900"/>
      </a:accent6>
      <a:hlink>
        <a:srgbClr val="CC0000"/>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5F5F5F"/>
        </a:dk1>
        <a:lt1>
          <a:srgbClr val="FFFFFF"/>
        </a:lt1>
        <a:dk2>
          <a:srgbClr val="006600"/>
        </a:dk2>
        <a:lt2>
          <a:srgbClr val="FFCC99"/>
        </a:lt2>
        <a:accent1>
          <a:srgbClr val="339966"/>
        </a:accent1>
        <a:accent2>
          <a:srgbClr val="CC9900"/>
        </a:accent2>
        <a:accent3>
          <a:srgbClr val="FFFFFF"/>
        </a:accent3>
        <a:accent4>
          <a:srgbClr val="505050"/>
        </a:accent4>
        <a:accent5>
          <a:srgbClr val="ADCAB8"/>
        </a:accent5>
        <a:accent6>
          <a:srgbClr val="B98A00"/>
        </a:accent6>
        <a:hlink>
          <a:srgbClr val="FF9900"/>
        </a:hlink>
        <a:folHlink>
          <a:srgbClr val="C0C0C0"/>
        </a:folHlink>
      </a:clrScheme>
      <a:clrMap bg1="lt1" tx1="dk1" bg2="lt2" tx2="dk2" accent1="accent1" accent2="accent2" accent3="accent3" accent4="accent4" accent5="accent5" accent6="accent6" hlink="hlink" folHlink="folHlink"/>
    </a:extraClrScheme>
    <a:extraClrScheme>
      <a:clrScheme name="template 2">
        <a:dk1>
          <a:srgbClr val="5F5F5F"/>
        </a:dk1>
        <a:lt1>
          <a:srgbClr val="FFFFFF"/>
        </a:lt1>
        <a:dk2>
          <a:srgbClr val="006600"/>
        </a:dk2>
        <a:lt2>
          <a:srgbClr val="336699"/>
        </a:lt2>
        <a:accent1>
          <a:srgbClr val="FFCC99"/>
        </a:accent1>
        <a:accent2>
          <a:srgbClr val="663300"/>
        </a:accent2>
        <a:accent3>
          <a:srgbClr val="FFFFFF"/>
        </a:accent3>
        <a:accent4>
          <a:srgbClr val="505050"/>
        </a:accent4>
        <a:accent5>
          <a:srgbClr val="FFE2CA"/>
        </a:accent5>
        <a:accent6>
          <a:srgbClr val="5C2D00"/>
        </a:accent6>
        <a:hlink>
          <a:srgbClr val="33CC33"/>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5F5F5F"/>
        </a:dk1>
        <a:lt1>
          <a:srgbClr val="FFFFFF"/>
        </a:lt1>
        <a:dk2>
          <a:srgbClr val="006600"/>
        </a:dk2>
        <a:lt2>
          <a:srgbClr val="003300"/>
        </a:lt2>
        <a:accent1>
          <a:srgbClr val="339933"/>
        </a:accent1>
        <a:accent2>
          <a:srgbClr val="663300"/>
        </a:accent2>
        <a:accent3>
          <a:srgbClr val="FFFFFF"/>
        </a:accent3>
        <a:accent4>
          <a:srgbClr val="505050"/>
        </a:accent4>
        <a:accent5>
          <a:srgbClr val="ADCAAD"/>
        </a:accent5>
        <a:accent6>
          <a:srgbClr val="5C2D00"/>
        </a:accent6>
        <a:hlink>
          <a:srgbClr val="FFCC00"/>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5F5F5F"/>
        </a:dk1>
        <a:lt1>
          <a:srgbClr val="FFFFFF"/>
        </a:lt1>
        <a:dk2>
          <a:srgbClr val="006600"/>
        </a:dk2>
        <a:lt2>
          <a:srgbClr val="003300"/>
        </a:lt2>
        <a:accent1>
          <a:srgbClr val="33CC33"/>
        </a:accent1>
        <a:accent2>
          <a:srgbClr val="663300"/>
        </a:accent2>
        <a:accent3>
          <a:srgbClr val="FFFFFF"/>
        </a:accent3>
        <a:accent4>
          <a:srgbClr val="505050"/>
        </a:accent4>
        <a:accent5>
          <a:srgbClr val="ADE2AD"/>
        </a:accent5>
        <a:accent6>
          <a:srgbClr val="5C2D00"/>
        </a:accent6>
        <a:hlink>
          <a:srgbClr val="CC0000"/>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5F5F5F"/>
        </a:dk1>
        <a:lt1>
          <a:srgbClr val="FFFFFF"/>
        </a:lt1>
        <a:dk2>
          <a:srgbClr val="006600"/>
        </a:dk2>
        <a:lt2>
          <a:srgbClr val="003300"/>
        </a:lt2>
        <a:accent1>
          <a:srgbClr val="33CC33"/>
        </a:accent1>
        <a:accent2>
          <a:srgbClr val="FFCC00"/>
        </a:accent2>
        <a:accent3>
          <a:srgbClr val="FFFFFF"/>
        </a:accent3>
        <a:accent4>
          <a:srgbClr val="505050"/>
        </a:accent4>
        <a:accent5>
          <a:srgbClr val="ADE2AD"/>
        </a:accent5>
        <a:accent6>
          <a:srgbClr val="E7B900"/>
        </a:accent6>
        <a:hlink>
          <a:srgbClr val="CC00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143</TotalTime>
  <Words>531</Words>
  <Application>Microsoft Office PowerPoint</Application>
  <PresentationFormat>On-screen Show (4:3)</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template</vt:lpstr>
      <vt:lpstr>FIFA World Cup 2022 Zonaid All Maksud ID:213100013</vt:lpstr>
      <vt:lpstr>Introduction</vt:lpstr>
      <vt:lpstr>Format</vt:lpstr>
      <vt:lpstr>Prize money</vt:lpstr>
      <vt:lpstr>Rule changes</vt:lpstr>
      <vt:lpstr>Team Base Camp</vt:lpstr>
      <vt:lpstr>Venue</vt:lpstr>
      <vt:lpstr>Security </vt:lpstr>
      <vt:lpstr>Teams of World Cup 2022</vt:lpstr>
      <vt:lpstr>Winners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2022</dc:title>
  <dc:creator>Student</dc:creator>
  <cp:lastModifiedBy>Windows</cp:lastModifiedBy>
  <cp:revision>15</cp:revision>
  <dcterms:created xsi:type="dcterms:W3CDTF">2024-11-17T04:22:28Z</dcterms:created>
  <dcterms:modified xsi:type="dcterms:W3CDTF">2024-11-23T15:50:44Z</dcterms:modified>
</cp:coreProperties>
</file>