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7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E325D-1A0E-4CC1-AA2F-79F55AD20AF9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9CF2D-65A9-4E43-9FDB-9BA1B537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57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58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17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7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48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73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86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8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8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95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32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2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unity.com/download-nu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Vector3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2"/>
            <a:ext cx="12197823" cy="68547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6911" y="3643493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beginners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8180" y="6031093"/>
            <a:ext cx="3892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MODULE 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6911" y="6031092"/>
            <a:ext cx="136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LESSON 1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Арифметика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287"/>
            <a:ext cx="6244046" cy="5533713"/>
          </a:xfrm>
        </p:spPr>
      </p:pic>
      <p:sp>
        <p:nvSpPr>
          <p:cNvPr id="8" name="TextBox 7"/>
          <p:cNvSpPr txBox="1"/>
          <p:nvPr/>
        </p:nvSpPr>
        <p:spPr>
          <a:xfrm>
            <a:off x="6779623" y="3075480"/>
            <a:ext cx="5412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C# </a:t>
            </a:r>
            <a:r>
              <a:rPr lang="ru-RU" dirty="0" smtClean="0"/>
              <a:t>поддерживает набор стандартных операторов для выполнения различных арифметических действий. </a:t>
            </a:r>
          </a:p>
          <a:p>
            <a:endParaRPr lang="ru-RU" dirty="0"/>
          </a:p>
          <a:p>
            <a:r>
              <a:rPr lang="ru-RU" dirty="0" smtClean="0"/>
              <a:t>Также можно складывать и строки – результатом суммы строк будет являться строка, </a:t>
            </a:r>
            <a:r>
              <a:rPr lang="ru-RU" dirty="0" smtClean="0"/>
              <a:t>содержащая</a:t>
            </a:r>
            <a:r>
              <a:rPr lang="en-US" dirty="0" smtClean="0"/>
              <a:t> </a:t>
            </a:r>
            <a:r>
              <a:rPr lang="ru-RU" dirty="0" smtClean="0"/>
              <a:t>обе предыдущие.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97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Unity Transform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748" y="1325563"/>
            <a:ext cx="11401698" cy="503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Transform</a:t>
            </a:r>
            <a:r>
              <a:rPr lang="en-US" sz="1800" dirty="0" smtClean="0"/>
              <a:t> – </a:t>
            </a:r>
            <a:r>
              <a:rPr lang="ru-RU" sz="1800" dirty="0" smtClean="0"/>
              <a:t>крайне важный компонент в </a:t>
            </a:r>
            <a:r>
              <a:rPr lang="en-US" sz="1800" dirty="0" smtClean="0"/>
              <a:t>Unity. </a:t>
            </a:r>
            <a:r>
              <a:rPr lang="ru-RU" sz="1800" dirty="0" smtClean="0"/>
              <a:t>Он отвечает за позицию, угол поворота и габариты объектов сцены </a:t>
            </a:r>
            <a:r>
              <a:rPr lang="en-US" sz="1800" dirty="0" smtClean="0"/>
              <a:t>Unity. </a:t>
            </a:r>
            <a:r>
              <a:rPr lang="ru-RU" sz="1800" dirty="0" smtClean="0"/>
              <a:t>Запомните – каждый объект сцены содержит </a:t>
            </a:r>
            <a:r>
              <a:rPr lang="en-US" sz="1800" dirty="0" smtClean="0"/>
              <a:t>Transform. </a:t>
            </a:r>
            <a:r>
              <a:rPr lang="ru-RU" sz="1800" dirty="0" smtClean="0"/>
              <a:t>Мы только начинаем углубляться в </a:t>
            </a:r>
            <a:r>
              <a:rPr lang="en-US" sz="1800" dirty="0" smtClean="0"/>
              <a:t>Unity API, </a:t>
            </a:r>
            <a:r>
              <a:rPr lang="ru-RU" sz="1800" dirty="0" smtClean="0"/>
              <a:t>поэтому сейчас мы разберём лишь небольшую часть функционала </a:t>
            </a:r>
            <a:r>
              <a:rPr lang="en-US" sz="1800" dirty="0" smtClean="0"/>
              <a:t>Transform.</a:t>
            </a:r>
          </a:p>
          <a:p>
            <a:pPr marL="0" indent="0"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Запомните</a:t>
            </a:r>
            <a:r>
              <a:rPr lang="ru-RU" sz="1800" dirty="0" smtClean="0"/>
              <a:t>: вы можете обращаться к компоненту </a:t>
            </a:r>
            <a:r>
              <a:rPr lang="en-US" sz="1800" dirty="0" smtClean="0"/>
              <a:t>Transform </a:t>
            </a:r>
            <a:r>
              <a:rPr lang="ru-RU" sz="1800" dirty="0" smtClean="0"/>
              <a:t>любого игрового объекта при помощи ключевого слова </a:t>
            </a:r>
            <a:r>
              <a:rPr lang="en-US" sz="1800" b="1" dirty="0" smtClean="0"/>
              <a:t>transform</a:t>
            </a:r>
            <a:r>
              <a:rPr lang="en-US" sz="1800" dirty="0" smtClean="0"/>
              <a:t> (</a:t>
            </a:r>
            <a:r>
              <a:rPr lang="ru-RU" sz="1800" dirty="0" smtClean="0"/>
              <a:t>с маленькой буквы</a:t>
            </a:r>
            <a:r>
              <a:rPr lang="en-US" sz="1800" dirty="0" smtClean="0"/>
              <a:t>) </a:t>
            </a:r>
            <a:r>
              <a:rPr lang="ru-RU" sz="1800" dirty="0" smtClean="0"/>
              <a:t>и оператора «</a:t>
            </a:r>
            <a:r>
              <a:rPr lang="ru-RU" sz="1800" b="1" dirty="0" smtClean="0"/>
              <a:t>.</a:t>
            </a:r>
            <a:r>
              <a:rPr lang="ru-RU" sz="1800" dirty="0" smtClean="0"/>
              <a:t>».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1800" i="1" dirty="0" smtClean="0">
                <a:latin typeface="Georgia" panose="02040502050405020303" pitchFamily="18" charset="0"/>
              </a:rPr>
              <a:t>Значения:</a:t>
            </a:r>
            <a:endParaRPr lang="ru-RU" sz="1800" i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b="1" dirty="0" err="1" smtClean="0"/>
              <a:t>transform.position</a:t>
            </a:r>
            <a:r>
              <a:rPr lang="en-US" sz="1800" dirty="0" smtClean="0"/>
              <a:t> – </a:t>
            </a:r>
            <a:r>
              <a:rPr lang="ru-RU" sz="1800" dirty="0" smtClean="0"/>
              <a:t>позволяет напрямую задать координаты в пространстве. Принимает значения </a:t>
            </a:r>
            <a:r>
              <a:rPr lang="en-US" sz="1800" dirty="0" smtClean="0"/>
              <a:t>Vector3.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b="1" dirty="0" err="1" smtClean="0"/>
              <a:t>transform.eulerAngles</a:t>
            </a:r>
            <a:r>
              <a:rPr lang="en-US" sz="1800" dirty="0" smtClean="0"/>
              <a:t> – </a:t>
            </a:r>
            <a:r>
              <a:rPr lang="ru-RU" sz="1800" dirty="0" smtClean="0"/>
              <a:t>позволяет задать углы поворота по осям </a:t>
            </a:r>
            <a:r>
              <a:rPr lang="en-US" sz="1800" dirty="0" smtClean="0"/>
              <a:t>x, y </a:t>
            </a:r>
            <a:r>
              <a:rPr lang="ru-RU" sz="1800" dirty="0" smtClean="0"/>
              <a:t>и </a:t>
            </a:r>
            <a:r>
              <a:rPr lang="en-US" sz="1800" dirty="0" smtClean="0"/>
              <a:t>z. </a:t>
            </a:r>
            <a:r>
              <a:rPr lang="ru-RU" sz="1800" dirty="0" smtClean="0"/>
              <a:t>Принимает значения </a:t>
            </a:r>
            <a:r>
              <a:rPr lang="en-US" sz="1800" dirty="0" smtClean="0"/>
              <a:t>Vector3.</a:t>
            </a:r>
          </a:p>
          <a:p>
            <a:pPr marL="0" indent="0">
              <a:buNone/>
            </a:pPr>
            <a:r>
              <a:rPr lang="en-US" sz="1800" b="1" dirty="0" err="1" smtClean="0"/>
              <a:t>transform.localScale</a:t>
            </a:r>
            <a:r>
              <a:rPr lang="en-US" sz="1800" dirty="0" smtClean="0"/>
              <a:t> – </a:t>
            </a:r>
            <a:r>
              <a:rPr lang="ru-RU" sz="1800" dirty="0" smtClean="0"/>
              <a:t>позволяет менять габариты объекта по осям </a:t>
            </a:r>
            <a:r>
              <a:rPr lang="en-US" sz="1800" dirty="0" smtClean="0"/>
              <a:t>x, y </a:t>
            </a:r>
            <a:r>
              <a:rPr lang="ru-RU" sz="1800" dirty="0" smtClean="0"/>
              <a:t>и</a:t>
            </a:r>
            <a:r>
              <a:rPr lang="en-US" sz="1800" dirty="0" smtClean="0"/>
              <a:t> z</a:t>
            </a:r>
            <a:r>
              <a:rPr lang="ru-RU" sz="1800" dirty="0" smtClean="0"/>
              <a:t>. Принимает значени</a:t>
            </a:r>
            <a:r>
              <a:rPr lang="ru-RU" sz="1800" dirty="0"/>
              <a:t>я</a:t>
            </a:r>
            <a:r>
              <a:rPr lang="ru-RU" sz="1800" dirty="0" smtClean="0"/>
              <a:t> </a:t>
            </a:r>
            <a:r>
              <a:rPr lang="en-US" sz="1800" dirty="0" smtClean="0"/>
              <a:t>Vector3.</a:t>
            </a: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5108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Unity Transform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748" y="1325563"/>
            <a:ext cx="11401698" cy="503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Т. к. данные параметры принимают значения </a:t>
            </a:r>
            <a:r>
              <a:rPr lang="en-US" sz="1800" dirty="0"/>
              <a:t>Vector3, </a:t>
            </a:r>
            <a:r>
              <a:rPr lang="ru-RU" sz="1800" dirty="0"/>
              <a:t>значит с ними можно проводить операции сложения, вычитания, деления и умножения. Например:</a:t>
            </a:r>
          </a:p>
          <a:p>
            <a:pPr marL="0" indent="0">
              <a:buNone/>
            </a:pPr>
            <a:endParaRPr lang="ru-RU" sz="1800" dirty="0"/>
          </a:p>
          <a:p>
            <a:pPr marL="0" indent="0" algn="ctr">
              <a:buNone/>
            </a:pPr>
            <a:r>
              <a:rPr lang="en-US" sz="1800" b="1" dirty="0" err="1"/>
              <a:t>transform.position</a:t>
            </a:r>
            <a:r>
              <a:rPr lang="en-US" sz="1800" b="1" dirty="0"/>
              <a:t> += Vector3.forward * </a:t>
            </a:r>
            <a:r>
              <a:rPr lang="en-US" sz="1800" b="1" dirty="0" err="1"/>
              <a:t>Time.deltaTime</a:t>
            </a:r>
            <a:r>
              <a:rPr lang="en-US" sz="1800" b="1" dirty="0" smtClean="0"/>
              <a:t>;</a:t>
            </a:r>
            <a:endParaRPr lang="en-US" sz="1800" i="1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ru-RU" sz="1800" i="1" dirty="0" smtClean="0">
                <a:latin typeface="Georgia" panose="02040502050405020303" pitchFamily="18" charset="0"/>
              </a:rPr>
              <a:t>Методы:</a:t>
            </a:r>
          </a:p>
          <a:p>
            <a:pPr marL="0" indent="0">
              <a:buNone/>
            </a:pPr>
            <a:r>
              <a:rPr lang="en-US" sz="1800" b="1" dirty="0" err="1" smtClean="0"/>
              <a:t>transform.Translate</a:t>
            </a:r>
            <a:r>
              <a:rPr lang="en-US" sz="1800" b="1" dirty="0" smtClean="0"/>
              <a:t>(Vector3 </a:t>
            </a:r>
            <a:r>
              <a:rPr lang="ru-RU" sz="1800" b="1" dirty="0" smtClean="0"/>
              <a:t>направление); </a:t>
            </a:r>
            <a:r>
              <a:rPr lang="ru-RU" sz="1800" dirty="0" smtClean="0"/>
              <a:t>– перемещает объект по данному вектору.</a:t>
            </a:r>
          </a:p>
          <a:p>
            <a:pPr marL="0" indent="0">
              <a:buNone/>
            </a:pPr>
            <a:r>
              <a:rPr lang="en-US" sz="1800" b="1" dirty="0" err="1" smtClean="0"/>
              <a:t>transform.Rotate</a:t>
            </a:r>
            <a:r>
              <a:rPr lang="en-US" sz="1800" b="1" dirty="0" smtClean="0"/>
              <a:t>(Vector3 </a:t>
            </a:r>
            <a:r>
              <a:rPr lang="ru-RU" sz="1800" b="1" dirty="0" err="1" smtClean="0"/>
              <a:t>углыПоворота</a:t>
            </a:r>
            <a:r>
              <a:rPr lang="ru-RU" sz="1800" b="1" dirty="0" smtClean="0"/>
              <a:t>); </a:t>
            </a:r>
            <a:r>
              <a:rPr lang="ru-RU" sz="1800" dirty="0" smtClean="0"/>
              <a:t>– поворачивает объект по выбранным осям.</a:t>
            </a:r>
          </a:p>
          <a:p>
            <a:pPr marL="0" indent="0">
              <a:buNone/>
            </a:pPr>
            <a:endParaRPr lang="ru-RU" sz="1800" dirty="0"/>
          </a:p>
          <a:p>
            <a:pPr marL="0" indent="0" algn="ctr">
              <a:buNone/>
            </a:pPr>
            <a:r>
              <a:rPr lang="ru-RU" sz="1800" i="1" dirty="0" smtClean="0">
                <a:latin typeface="Georgia" panose="02040502050405020303" pitchFamily="18" charset="0"/>
              </a:rPr>
              <a:t>Примеры:</a:t>
            </a:r>
            <a:endParaRPr lang="ru-RU" sz="1800" i="1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sz="1800" b="1" dirty="0" err="1" smtClean="0"/>
              <a:t>transform.Translate</a:t>
            </a:r>
            <a:r>
              <a:rPr lang="en-US" sz="1800" b="1" dirty="0" smtClean="0"/>
              <a:t>(new Vector3(2f, 3.5f, 1.25f</a:t>
            </a:r>
            <a:r>
              <a:rPr lang="ru-RU" sz="1800" b="1" dirty="0" smtClean="0"/>
              <a:t>)</a:t>
            </a:r>
            <a:r>
              <a:rPr lang="en-US" sz="1800" b="1" dirty="0" smtClean="0"/>
              <a:t>)</a:t>
            </a:r>
            <a:r>
              <a:rPr lang="ru-RU" sz="1800" b="1" dirty="0" smtClean="0"/>
              <a:t>;</a:t>
            </a:r>
            <a:endParaRPr lang="en-US" sz="1800" b="1" dirty="0" smtClean="0"/>
          </a:p>
          <a:p>
            <a:pPr marL="0" indent="0" algn="ctr">
              <a:buNone/>
            </a:pPr>
            <a:r>
              <a:rPr lang="en-US" sz="1800" b="1" dirty="0" err="1" smtClean="0"/>
              <a:t>transform.Rotate</a:t>
            </a:r>
            <a:r>
              <a:rPr lang="en-US" sz="1800" b="1" dirty="0" smtClean="0"/>
              <a:t>(new Vector3(60f, 0f, 0f));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1066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Домашнее задание – обязательное!!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ru-RU" sz="1800" dirty="0" smtClean="0"/>
              <a:t>Создайте скрипт, который при запуске игры будет задавать стартовые координаты куба в плоскости</a:t>
            </a:r>
            <a:r>
              <a:rPr lang="en-US" sz="1800" dirty="0" smtClean="0"/>
              <a:t> </a:t>
            </a:r>
            <a:r>
              <a:rPr lang="ru-RU" sz="1800" dirty="0" smtClean="0"/>
              <a:t>при запуске игры.</a:t>
            </a:r>
          </a:p>
          <a:p>
            <a:pPr marL="342900" indent="-342900">
              <a:buAutoNum type="arabicParenR"/>
            </a:pPr>
            <a:r>
              <a:rPr lang="ru-RU" sz="1800" dirty="0" smtClean="0"/>
              <a:t>Доработайте предыдущий скрипт так, чтобы можно было менять стартовые координаты </a:t>
            </a:r>
            <a:r>
              <a:rPr lang="en-US" sz="1800" dirty="0" smtClean="0"/>
              <a:t>x, y </a:t>
            </a:r>
            <a:r>
              <a:rPr lang="ru-RU" sz="1800" dirty="0" smtClean="0"/>
              <a:t>и </a:t>
            </a:r>
            <a:r>
              <a:rPr lang="en-US" sz="1800" dirty="0" smtClean="0"/>
              <a:t>z </a:t>
            </a:r>
            <a:r>
              <a:rPr lang="ru-RU" sz="1800" dirty="0" smtClean="0"/>
              <a:t>в инспекторе.</a:t>
            </a:r>
          </a:p>
          <a:p>
            <a:pPr marL="342900" indent="-342900">
              <a:buAutoNum type="arabicParenR"/>
            </a:pPr>
            <a:r>
              <a:rPr lang="ru-RU" sz="1800" dirty="0" smtClean="0"/>
              <a:t>Используя </a:t>
            </a:r>
            <a:r>
              <a:rPr lang="en-US" sz="1800" b="1" dirty="0" err="1" smtClean="0"/>
              <a:t>Time.deltaTime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Vector3</a:t>
            </a:r>
            <a:r>
              <a:rPr lang="ru-RU" sz="1800" dirty="0" smtClean="0"/>
              <a:t>, создайте скрипт, который позволит перемещать объект вперёд (</a:t>
            </a:r>
            <a:r>
              <a:rPr lang="en-US" sz="1800" b="1" dirty="0" smtClean="0"/>
              <a:t>Vector3.forward</a:t>
            </a:r>
            <a:r>
              <a:rPr lang="en-US" sz="1800" dirty="0" smtClean="0"/>
              <a:t>) </a:t>
            </a:r>
            <a:r>
              <a:rPr lang="ru-RU" sz="1800" dirty="0" smtClean="0"/>
              <a:t>со скоростью </a:t>
            </a:r>
            <a:r>
              <a:rPr lang="en-US" sz="1800" dirty="0" smtClean="0"/>
              <a:t>n </a:t>
            </a:r>
            <a:r>
              <a:rPr lang="ru-RU" sz="1800" dirty="0" smtClean="0"/>
              <a:t>единиц в секунду. Можете использовать как </a:t>
            </a:r>
            <a:r>
              <a:rPr lang="en-US" sz="1800" b="1" dirty="0" err="1" smtClean="0"/>
              <a:t>transform.Translate</a:t>
            </a:r>
            <a:r>
              <a:rPr lang="en-US" sz="1800" b="1" dirty="0" smtClean="0"/>
              <a:t>()</a:t>
            </a:r>
            <a:r>
              <a:rPr lang="en-US" sz="1800" dirty="0" smtClean="0"/>
              <a:t>,</a:t>
            </a:r>
            <a:r>
              <a:rPr lang="en-US" sz="1800" b="1" dirty="0" smtClean="0"/>
              <a:t> </a:t>
            </a:r>
            <a:r>
              <a:rPr lang="ru-RU" sz="1800" dirty="0" smtClean="0"/>
              <a:t>так и </a:t>
            </a:r>
            <a:r>
              <a:rPr lang="en-US" sz="1800" b="1" dirty="0" err="1" smtClean="0"/>
              <a:t>transform.position</a:t>
            </a:r>
            <a:r>
              <a:rPr lang="en-US" sz="1800" dirty="0" smtClean="0"/>
              <a:t>, </a:t>
            </a:r>
            <a:r>
              <a:rPr lang="ru-RU" sz="1800" dirty="0" smtClean="0"/>
              <a:t>в данном задании это не принципиально.</a:t>
            </a:r>
          </a:p>
          <a:p>
            <a:pPr marL="342900" indent="-342900">
              <a:buAutoNum type="arabicParenR"/>
            </a:pPr>
            <a:r>
              <a:rPr lang="ru-RU" sz="1800" dirty="0" smtClean="0"/>
              <a:t>Доработайте предыдущий скрипт так, чтобы можно было свободно менять значения</a:t>
            </a:r>
            <a:r>
              <a:rPr lang="en-US" sz="1800" dirty="0" smtClean="0"/>
              <a:t> </a:t>
            </a:r>
            <a:r>
              <a:rPr lang="ru-RU" sz="1800" dirty="0" smtClean="0"/>
              <a:t>направлени</a:t>
            </a:r>
            <a:r>
              <a:rPr lang="ru-RU" sz="1800" dirty="0"/>
              <a:t>я</a:t>
            </a:r>
            <a:r>
              <a:rPr lang="ru-RU" sz="1800" dirty="0" smtClean="0"/>
              <a:t> перемещение объекта в инспекторе.</a:t>
            </a:r>
          </a:p>
          <a:p>
            <a:pPr marL="0" indent="0">
              <a:buNone/>
            </a:pPr>
            <a:r>
              <a:rPr lang="ru-RU" sz="1800" dirty="0" smtClean="0"/>
              <a:t>5*) Доработайте скрипт так, чтобы при превышении определённых координат по </a:t>
            </a:r>
            <a:r>
              <a:rPr lang="en-US" sz="1800" dirty="0" smtClean="0"/>
              <a:t>x, y </a:t>
            </a:r>
            <a:r>
              <a:rPr lang="ru-RU" sz="1800" dirty="0" smtClean="0"/>
              <a:t>или </a:t>
            </a:r>
            <a:r>
              <a:rPr lang="en-US" sz="1800" dirty="0" smtClean="0"/>
              <a:t>z </a:t>
            </a:r>
            <a:r>
              <a:rPr lang="ru-RU" sz="1800" dirty="0" smtClean="0"/>
              <a:t>объект телепортировался на его стартовую позицию (в которой он появляется в момент запуска игры</a:t>
            </a:r>
            <a:r>
              <a:rPr lang="ru-RU" sz="1800" dirty="0" smtClean="0"/>
              <a:t>). Для этого используйте условие </a:t>
            </a:r>
            <a:r>
              <a:rPr lang="en-US" sz="1800" dirty="0" smtClean="0"/>
              <a:t>if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6**) Попробуйте создать переменную-таймер так, чтобы куб двигался вперёд </a:t>
            </a:r>
            <a:r>
              <a:rPr lang="en-US" sz="1800" dirty="0" smtClean="0"/>
              <a:t>n </a:t>
            </a:r>
            <a:r>
              <a:rPr lang="ru-RU" sz="1800" dirty="0" smtClean="0"/>
              <a:t>секунд, затем останавливался, затем снова двигался. </a:t>
            </a:r>
            <a:r>
              <a:rPr lang="ru-RU" sz="1800" i="1" dirty="0" smtClean="0"/>
              <a:t>Подсказка: для этого следует использовать </a:t>
            </a:r>
            <a:r>
              <a:rPr lang="en-US" sz="1800" i="1" dirty="0" err="1" smtClean="0"/>
              <a:t>Time.deltaTime</a:t>
            </a:r>
            <a:r>
              <a:rPr lang="en-US" sz="1800" i="1" dirty="0"/>
              <a:t>.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272114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Unity – </a:t>
            </a:r>
            <a:r>
              <a:rPr lang="ru-RU" dirty="0" smtClean="0"/>
              <a:t>универсальный движок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Unity – </a:t>
            </a:r>
            <a:r>
              <a:rPr lang="ru-RU" sz="2000" dirty="0" smtClean="0"/>
              <a:t>комплексный кроссплатформенный движок, предоставляющий огромный набор инструментов, которые упрощают разработку игр.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 smtClean="0"/>
              <a:t>Unity </a:t>
            </a:r>
            <a:r>
              <a:rPr lang="ru-RU" sz="2000" dirty="0" smtClean="0"/>
              <a:t>предоставляет огромный набор инструментов, упрощающий разработку игры.</a:t>
            </a:r>
          </a:p>
          <a:p>
            <a:pPr marL="0" indent="0">
              <a:buNone/>
            </a:pPr>
            <a:r>
              <a:rPr lang="ru-RU" sz="2000" dirty="0" smtClean="0"/>
              <a:t>Язык, на котором мы будем писать игры </a:t>
            </a:r>
            <a:r>
              <a:rPr lang="en-US" sz="2000" dirty="0" smtClean="0"/>
              <a:t>– </a:t>
            </a:r>
            <a:r>
              <a:rPr lang="en-US" sz="2000" b="1" dirty="0" smtClean="0"/>
              <a:t>C#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ru-RU" sz="2000" dirty="0" smtClean="0"/>
              <a:t>Найти бесплатную персональную версию движка можно по </a:t>
            </a:r>
            <a:r>
              <a:rPr lang="ru-RU" sz="2000" dirty="0" smtClean="0">
                <a:hlinkClick r:id="rId2"/>
              </a:rPr>
              <a:t>данной ссылке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Обращаю внимание, что мы будем работать с расположением окон </a:t>
            </a:r>
            <a:r>
              <a:rPr lang="en-US" sz="2000" dirty="0" smtClean="0"/>
              <a:t>“2 by 3”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611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Пользовательский интерфейс </a:t>
            </a:r>
            <a:r>
              <a:rPr lang="en-US" dirty="0" smtClean="0"/>
              <a:t>Unity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83" y="1690688"/>
            <a:ext cx="9702034" cy="5167312"/>
          </a:xfrm>
        </p:spPr>
      </p:pic>
    </p:spTree>
    <p:extLst>
      <p:ext uri="{BB962C8B-B14F-4D97-AF65-F5344CB8AC3E}">
        <p14:creationId xmlns:p14="http://schemas.microsoft.com/office/powerpoint/2010/main" val="3147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Скрипты в </a:t>
            </a:r>
            <a:r>
              <a:rPr lang="en-US" dirty="0" smtClean="0"/>
              <a:t>Unity - </a:t>
            </a:r>
            <a:r>
              <a:rPr lang="ru-RU" dirty="0" smtClean="0"/>
              <a:t>Компоненты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Всегда помните, что скрипты в </a:t>
            </a:r>
            <a:r>
              <a:rPr lang="en-US" sz="2000" dirty="0" smtClean="0"/>
              <a:t>Unity – </a:t>
            </a:r>
            <a:r>
              <a:rPr lang="ru-RU" sz="2000" dirty="0" smtClean="0"/>
              <a:t>это пользовательские компоненты. Их можно прикреплять к объектам подобно стандартным, являющимся частью </a:t>
            </a:r>
            <a:r>
              <a:rPr lang="en-US" sz="2000" dirty="0" smtClean="0"/>
              <a:t>Unity.</a:t>
            </a:r>
            <a:r>
              <a:rPr lang="ru-RU" sz="2000" dirty="0" smtClean="0"/>
              <a:t> При создании </a:t>
            </a:r>
            <a:r>
              <a:rPr lang="en-US" sz="2000" dirty="0" smtClean="0"/>
              <a:t>Unity-</a:t>
            </a:r>
            <a:r>
              <a:rPr lang="ru-RU" sz="2000" dirty="0" smtClean="0"/>
              <a:t>скрипта шаблон по умолчанию будет выглядеть так: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4" y="2742639"/>
            <a:ext cx="11634291" cy="59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Скрипта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Скрипты, с которыми мы будем работать, представляют набор функций, которые можно активировать в определённый момент. Запомните, что в идеале каждый </a:t>
            </a:r>
            <a:r>
              <a:rPr lang="en-US" sz="2000" dirty="0" smtClean="0"/>
              <a:t>Unity-</a:t>
            </a:r>
            <a:r>
              <a:rPr lang="ru-RU" sz="2000" dirty="0" smtClean="0"/>
              <a:t>скрипт будет отвечать за одну функцию. Например, скрипт перемещения персонажа состоит из параметров перемещения (скорость, направление и т. д.) и функций, описывающих перемещение (сместиться на столько-то единиц в указанном направлении, повернуться на столько-то единиц и т. д.).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Код наших скриптов будет располагаться после открывающихся фигурных скобок с обозначением класса (при создании файла </a:t>
            </a:r>
            <a:r>
              <a:rPr lang="en-US" sz="2000" dirty="0" smtClean="0"/>
              <a:t>Unity </a:t>
            </a:r>
            <a:r>
              <a:rPr lang="ru-RU" sz="2000" dirty="0" smtClean="0"/>
              <a:t>добавит их автоматически).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Внутри класса можно увидеть две функции по умолчанию – </a:t>
            </a:r>
            <a:r>
              <a:rPr lang="en-US" sz="2000" b="1" dirty="0" smtClean="0"/>
              <a:t>Start() </a:t>
            </a:r>
            <a:r>
              <a:rPr lang="ru-RU" sz="2000" dirty="0" smtClean="0"/>
              <a:t>и </a:t>
            </a:r>
            <a:r>
              <a:rPr lang="en-US" sz="2000" b="1" dirty="0" smtClean="0"/>
              <a:t>Update()</a:t>
            </a:r>
            <a:r>
              <a:rPr lang="ru-RU" sz="2000" dirty="0" smtClean="0"/>
              <a:t>. Первая выполняется в момент появления объекта, к которому прикреплён скрипт, на сцене</a:t>
            </a:r>
            <a:r>
              <a:rPr lang="en-US" sz="2000" dirty="0" smtClean="0"/>
              <a:t>; </a:t>
            </a:r>
            <a:r>
              <a:rPr lang="ru-RU" sz="2000" dirty="0" smtClean="0"/>
              <a:t>вторая – при каждом обновлении кадра (изображения на экране).</a:t>
            </a:r>
          </a:p>
        </p:txBody>
      </p:sp>
    </p:spTree>
    <p:extLst>
      <p:ext uri="{BB962C8B-B14F-4D97-AF65-F5344CB8AC3E}">
        <p14:creationId xmlns:p14="http://schemas.microsoft.com/office/powerpoint/2010/main" val="36984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Переменные в 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Переменные стоит воспринимать как некоторый контейнер для информации. В данном контейнере указывается </a:t>
            </a:r>
            <a:r>
              <a:rPr lang="ru-RU" sz="2000" dirty="0" smtClean="0"/>
              <a:t>возможность доступа, тип </a:t>
            </a:r>
            <a:r>
              <a:rPr lang="ru-RU" sz="2000" dirty="0" smtClean="0"/>
              <a:t>объекта и его уникальное название, а также в него помещается некоторое значение, с которым в дальнейшем можно </a:t>
            </a:r>
            <a:r>
              <a:rPr lang="ru-RU" sz="2000" dirty="0" smtClean="0"/>
              <a:t>совершать </a:t>
            </a:r>
            <a:r>
              <a:rPr lang="ru-RU" sz="2000" dirty="0" smtClean="0"/>
              <a:t>некоторые действия: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38" y="3473959"/>
            <a:ext cx="3185160" cy="2428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6623" y="4688301"/>
            <a:ext cx="158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Целое</a:t>
            </a:r>
            <a:r>
              <a:rPr lang="ru-RU" dirty="0" smtClean="0"/>
              <a:t> </a:t>
            </a:r>
            <a:r>
              <a:rPr lang="ru-RU" b="1" dirty="0" smtClean="0"/>
              <a:t>число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84493" y="376497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080000" y="4837798"/>
            <a:ext cx="165027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34828" y="5057633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мояЦифра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103077" y="4378812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мояЦифра</a:t>
            </a:r>
            <a:r>
              <a:rPr lang="ru-RU" dirty="0" smtClean="0"/>
              <a:t> + 5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708" y="3473959"/>
            <a:ext cx="3185160" cy="24286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39893" y="4688301"/>
            <a:ext cx="158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Целое</a:t>
            </a:r>
            <a:r>
              <a:rPr lang="ru-RU" dirty="0" smtClean="0"/>
              <a:t> </a:t>
            </a:r>
            <a:r>
              <a:rPr lang="ru-RU" b="1" dirty="0" smtClean="0"/>
              <a:t>число</a:t>
            </a:r>
            <a:endParaRPr lang="ru-RU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847763" y="376497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98098" y="5057633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мояЦифра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7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Типы Данных. Создание </a:t>
            </a:r>
            <a:r>
              <a:rPr lang="ru-RU" dirty="0" smtClean="0"/>
              <a:t>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" y="1690688"/>
            <a:ext cx="11821886" cy="493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Для начала, предлагаю вам ознакомиться с набором простых типов данных С</a:t>
            </a:r>
            <a:r>
              <a:rPr lang="en-US" sz="1800" dirty="0" smtClean="0"/>
              <a:t>#</a:t>
            </a:r>
            <a:r>
              <a:rPr lang="ru-RU" sz="1800" dirty="0" smtClean="0"/>
              <a:t>, которые мы будем использовать каждый день в наших </a:t>
            </a:r>
            <a:r>
              <a:rPr lang="ru-RU" sz="1800" dirty="0" smtClean="0"/>
              <a:t>скриптах. Не забываем при создании переменных указывать модификатор доступа.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p</a:t>
            </a:r>
            <a:r>
              <a:rPr lang="en-US" sz="1800" b="1" dirty="0" smtClean="0"/>
              <a:t>ublic </a:t>
            </a:r>
            <a:r>
              <a:rPr lang="en-US" sz="1800" dirty="0" smtClean="0"/>
              <a:t>– </a:t>
            </a:r>
            <a:r>
              <a:rPr lang="ru-RU" sz="1800" dirty="0" smtClean="0"/>
              <a:t>переменную можно менять в инспекторе </a:t>
            </a:r>
            <a:r>
              <a:rPr lang="en-US" sz="1800" dirty="0" smtClean="0"/>
              <a:t>Unity, </a:t>
            </a:r>
            <a:r>
              <a:rPr lang="ru-RU" sz="1800" dirty="0" smtClean="0"/>
              <a:t>а также к ней можно обращаться из других скриптов.</a:t>
            </a:r>
            <a:endParaRPr lang="ru-RU" sz="1800" b="1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целочисленное число.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float </a:t>
            </a:r>
            <a:r>
              <a:rPr lang="ru-RU" sz="1800" dirty="0" smtClean="0"/>
              <a:t>– десятичная дробь с точкой, на конце пишется суффикс </a:t>
            </a:r>
            <a:r>
              <a:rPr lang="en-US" sz="1800" b="1" dirty="0" smtClean="0"/>
              <a:t>f</a:t>
            </a:r>
            <a:r>
              <a:rPr lang="ru-RU" sz="1800" dirty="0" smtClean="0"/>
              <a:t>. На заметку: </a:t>
            </a:r>
            <a:r>
              <a:rPr lang="en-US" sz="1800" dirty="0" smtClean="0"/>
              <a:t>Unity </a:t>
            </a:r>
            <a:r>
              <a:rPr lang="ru-RU" sz="1800" dirty="0" smtClean="0"/>
              <a:t>использует именно этот тип для значений </a:t>
            </a:r>
            <a:r>
              <a:rPr lang="ru-RU" sz="1800" dirty="0" smtClean="0"/>
              <a:t>координат</a:t>
            </a:r>
            <a:r>
              <a:rPr lang="ru-RU" sz="1800" dirty="0"/>
              <a:t> </a:t>
            </a:r>
            <a:r>
              <a:rPr lang="ru-RU" sz="1800" dirty="0" smtClean="0"/>
              <a:t>и большинства дробных значений.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/>
              <a:t>b</a:t>
            </a:r>
            <a:r>
              <a:rPr lang="en-US" sz="1800" b="1" dirty="0" smtClean="0"/>
              <a:t>ool </a:t>
            </a:r>
            <a:r>
              <a:rPr lang="en-US" sz="1800" dirty="0" smtClean="0"/>
              <a:t>– </a:t>
            </a:r>
            <a:r>
              <a:rPr lang="ru-RU" sz="1800" dirty="0" smtClean="0"/>
              <a:t>логический тип, имеет значения либо правда, либо ложь (</a:t>
            </a:r>
            <a:r>
              <a:rPr lang="en-US" sz="1800" b="1" dirty="0" smtClean="0"/>
              <a:t>true</a:t>
            </a:r>
            <a:r>
              <a:rPr lang="en-US" sz="1800" dirty="0" smtClean="0"/>
              <a:t>/</a:t>
            </a:r>
            <a:r>
              <a:rPr lang="en-US" sz="1800" b="1" dirty="0" smtClean="0"/>
              <a:t>false</a:t>
            </a:r>
            <a:r>
              <a:rPr lang="en-US" sz="1800" dirty="0" smtClean="0"/>
              <a:t>)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/>
              <a:t>s</a:t>
            </a:r>
            <a:r>
              <a:rPr lang="en-US" sz="1800" b="1" dirty="0" smtClean="0"/>
              <a:t>tring</a:t>
            </a:r>
            <a:r>
              <a:rPr lang="en-US" sz="1800" dirty="0" smtClean="0"/>
              <a:t> – </a:t>
            </a:r>
            <a:r>
              <a:rPr lang="ru-RU" sz="1800" dirty="0" smtClean="0"/>
              <a:t>строка из символов, может содержать в себе пробелы</a:t>
            </a:r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r>
              <a:rPr lang="en-US" sz="1800" b="1" dirty="0" smtClean="0"/>
              <a:t>Vector3 </a:t>
            </a:r>
            <a:r>
              <a:rPr lang="ru-RU" sz="1800" dirty="0" smtClean="0"/>
              <a:t>– тип </a:t>
            </a:r>
            <a:r>
              <a:rPr lang="en-US" sz="1800" dirty="0" smtClean="0"/>
              <a:t>Unity</a:t>
            </a:r>
            <a:r>
              <a:rPr lang="ru-RU" sz="1800" dirty="0" smtClean="0"/>
              <a:t>, набор связанных друг с другом 3 координат типа </a:t>
            </a:r>
            <a:r>
              <a:rPr lang="en-US" sz="1800" dirty="0" smtClean="0"/>
              <a:t>float – x, y </a:t>
            </a:r>
            <a:r>
              <a:rPr lang="ru-RU" sz="1800" dirty="0" smtClean="0"/>
              <a:t>и </a:t>
            </a:r>
            <a:r>
              <a:rPr lang="en-US" sz="1800" dirty="0" smtClean="0"/>
              <a:t>z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Подробнее о </a:t>
            </a:r>
            <a:r>
              <a:rPr lang="en-US" sz="1800" dirty="0" smtClean="0"/>
              <a:t>Vector3 </a:t>
            </a:r>
            <a:r>
              <a:rPr lang="ru-RU" sz="1800" dirty="0" smtClean="0"/>
              <a:t>в документации </a:t>
            </a:r>
            <a:r>
              <a:rPr lang="ru-RU" sz="1800" dirty="0" smtClean="0">
                <a:hlinkClick r:id="rId2"/>
              </a:rPr>
              <a:t>по данной ссылке</a:t>
            </a:r>
            <a:r>
              <a:rPr lang="ru-RU" sz="1800" dirty="0" smtClean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982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012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Создаём Переменные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291"/>
            <a:ext cx="6874436" cy="492469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36" y="1515291"/>
            <a:ext cx="5268053" cy="492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325" y="-20716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Области Видимости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275"/>
            <a:ext cx="4741817" cy="6130725"/>
          </a:xfrm>
        </p:spPr>
      </p:pic>
      <p:sp>
        <p:nvSpPr>
          <p:cNvPr id="5" name="TextBox 4"/>
          <p:cNvSpPr txBox="1"/>
          <p:nvPr/>
        </p:nvSpPr>
        <p:spPr>
          <a:xfrm>
            <a:off x="4911634" y="948690"/>
            <a:ext cx="70016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Крайне важно помнить о таком понятии, как область видимости в </a:t>
            </a:r>
            <a:r>
              <a:rPr lang="en-US" dirty="0" smtClean="0"/>
              <a:t>C#. </a:t>
            </a:r>
            <a:r>
              <a:rPr lang="ru-RU" b="1" dirty="0" smtClean="0"/>
              <a:t>Область видимости </a:t>
            </a:r>
            <a:r>
              <a:rPr lang="ru-RU" dirty="0" smtClean="0"/>
              <a:t>– часть кода, в пределах которой доступна конкретная переменная. Области видимости определяются фигурными скобками – вы можете объявлять свои переменные уже внутри класса (пример – </a:t>
            </a:r>
            <a:r>
              <a:rPr lang="en-US" dirty="0" err="1" smtClean="0"/>
              <a:t>powerfulInt</a:t>
            </a:r>
            <a:r>
              <a:rPr lang="en-US" dirty="0" smtClean="0"/>
              <a:t> </a:t>
            </a:r>
            <a:r>
              <a:rPr lang="ru-RU" dirty="0" smtClean="0"/>
              <a:t>на скриншоте). Такая переменная доступна в любой части скрипта. Помните, что у различных переменных в одной области видимости никогда не бывает одинакового имени.</a:t>
            </a:r>
          </a:p>
          <a:p>
            <a:endParaRPr lang="ru-RU" dirty="0"/>
          </a:p>
          <a:p>
            <a:r>
              <a:rPr lang="ru-RU" dirty="0" smtClean="0"/>
              <a:t>В данном примере можно также увидеть 2 переменные с названием </a:t>
            </a:r>
            <a:r>
              <a:rPr lang="en-US" dirty="0" err="1" smtClean="0"/>
              <a:t>limitedInt</a:t>
            </a:r>
            <a:r>
              <a:rPr lang="ru-RU" dirty="0" smtClean="0"/>
              <a:t>, каждая из которых существует только внутри собственного метода. При попытке обратиться к </a:t>
            </a:r>
            <a:r>
              <a:rPr lang="en-US" dirty="0" err="1" smtClean="0"/>
              <a:t>limitedInt</a:t>
            </a:r>
            <a:r>
              <a:rPr lang="en-US" dirty="0" smtClean="0"/>
              <a:t> </a:t>
            </a:r>
            <a:r>
              <a:rPr lang="ru-RU" dirty="0" smtClean="0"/>
              <a:t>вне </a:t>
            </a:r>
            <a:r>
              <a:rPr lang="en-US" dirty="0" smtClean="0"/>
              <a:t>Start() </a:t>
            </a:r>
            <a:r>
              <a:rPr lang="ru-RU" dirty="0" smtClean="0"/>
              <a:t>или </a:t>
            </a:r>
            <a:r>
              <a:rPr lang="en-US" dirty="0" smtClean="0"/>
              <a:t>Example()</a:t>
            </a:r>
            <a:r>
              <a:rPr lang="ru-RU" dirty="0" smtClean="0"/>
              <a:t>, возникнет ошибка, так как в рамках класса такой переменной не существует.</a:t>
            </a:r>
          </a:p>
          <a:p>
            <a:endParaRPr lang="ru-RU" dirty="0"/>
          </a:p>
          <a:p>
            <a:r>
              <a:rPr lang="ru-RU" dirty="0" smtClean="0"/>
              <a:t>Всегда помните, что </a:t>
            </a:r>
            <a:r>
              <a:rPr lang="en-US" dirty="0" err="1" smtClean="0"/>
              <a:t>limitedInt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Start() </a:t>
            </a:r>
            <a:r>
              <a:rPr lang="ru-RU" dirty="0" smtClean="0"/>
              <a:t>и </a:t>
            </a:r>
            <a:r>
              <a:rPr lang="en-US" dirty="0" err="1" smtClean="0"/>
              <a:t>limitedInt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Example() – </a:t>
            </a:r>
            <a:r>
              <a:rPr lang="ru-RU" dirty="0" smtClean="0"/>
              <a:t>2 никак не связанные переменные. Для лучшего понимания рекомендую воспринимать фигурные скобки как начало/конец области видимости.</a:t>
            </a:r>
          </a:p>
          <a:p>
            <a:r>
              <a:rPr lang="ru-RU" dirty="0" smtClean="0"/>
              <a:t>Также рекомендую в целом избегать повторяющихся названий переменных, это может путать.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2586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1015</Words>
  <Application>Microsoft Office PowerPoint</Application>
  <PresentationFormat>Широкоэкранный</PresentationFormat>
  <Paragraphs>82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Тема Office</vt:lpstr>
      <vt:lpstr>For beginners</vt:lpstr>
      <vt:lpstr>Unity – универсальный движок</vt:lpstr>
      <vt:lpstr>Пользовательский интерфейс Unity</vt:lpstr>
      <vt:lpstr>Скрипты в Unity - Компоненты</vt:lpstr>
      <vt:lpstr>Структура Скрипта</vt:lpstr>
      <vt:lpstr>Переменные в С#</vt:lpstr>
      <vt:lpstr>Типы Данных. Создание Переменных</vt:lpstr>
      <vt:lpstr>Создаём Переменные</vt:lpstr>
      <vt:lpstr>Области Видимости</vt:lpstr>
      <vt:lpstr>Арифметика</vt:lpstr>
      <vt:lpstr>Unity Transform</vt:lpstr>
      <vt:lpstr>Unity Transform</vt:lpstr>
      <vt:lpstr>Домашнее задание – обязательное!!!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Для начинающих</dc:title>
  <dc:creator>Пользователь Windows</dc:creator>
  <cp:lastModifiedBy>Пользователь Windows</cp:lastModifiedBy>
  <cp:revision>47</cp:revision>
  <dcterms:created xsi:type="dcterms:W3CDTF">2019-07-28T16:08:30Z</dcterms:created>
  <dcterms:modified xsi:type="dcterms:W3CDTF">2019-08-08T15:58:24Z</dcterms:modified>
</cp:coreProperties>
</file>